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9" r:id="rId1"/>
  </p:sldMasterIdLst>
  <p:notesMasterIdLst>
    <p:notesMasterId r:id="rId70"/>
  </p:notesMasterIdLst>
  <p:sldIdLst>
    <p:sldId id="256" r:id="rId2"/>
    <p:sldId id="284" r:id="rId3"/>
    <p:sldId id="351" r:id="rId4"/>
    <p:sldId id="285"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1" r:id="rId61"/>
    <p:sldId id="342" r:id="rId62"/>
    <p:sldId id="343" r:id="rId63"/>
    <p:sldId id="344" r:id="rId64"/>
    <p:sldId id="345" r:id="rId65"/>
    <p:sldId id="346" r:id="rId66"/>
    <p:sldId id="347" r:id="rId67"/>
    <p:sldId id="348" r:id="rId68"/>
    <p:sldId id="349" r:id="rId6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C8E"/>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7" d="100"/>
          <a:sy n="77" d="100"/>
        </p:scale>
        <p:origin x="-125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notesMaster" Target="notesMasters/notesMaster1.xml"/><Relationship Id="rId71" Type="http://schemas.openxmlformats.org/officeDocument/2006/relationships/printerSettings" Target="printerSettings/printerSettings1.bin"/><Relationship Id="rId72"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viewProps" Target="viewProps.xml"/><Relationship Id="rId74" Type="http://schemas.openxmlformats.org/officeDocument/2006/relationships/theme" Target="theme/theme1.xml"/><Relationship Id="rId75"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FE5A59-8F8C-EE42-A568-C3E8AE366CEC}" type="datetimeFigureOut">
              <a:rPr lang="en-US" smtClean="0"/>
              <a:t>20/08/2014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EBDD7B-C422-1F4B-9B7A-B5A410E67785}" type="slidenum">
              <a:rPr lang="en-US" smtClean="0"/>
              <a:t>‹#›</a:t>
            </a:fld>
            <a:endParaRPr lang="en-US"/>
          </a:p>
        </p:txBody>
      </p:sp>
    </p:spTree>
    <p:extLst>
      <p:ext uri="{BB962C8B-B14F-4D97-AF65-F5344CB8AC3E}">
        <p14:creationId xmlns:p14="http://schemas.microsoft.com/office/powerpoint/2010/main" val="220850730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A0260B87-AFCB-254A-8CD9-721F89F29418}" type="slidenum">
              <a:rPr lang="en-US"/>
              <a:pPr/>
              <a:t>2</a:t>
            </a:fld>
            <a:endParaRPr lang="en-US"/>
          </a:p>
        </p:txBody>
      </p:sp>
      <p:sp>
        <p:nvSpPr>
          <p:cNvPr id="17203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72035" name="Rectangle 3"/>
          <p:cNvSpPr>
            <a:spLocks noGrp="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0454B074-55C7-B54C-8D75-0A65FFC64FEF}" type="slidenum">
              <a:rPr lang="en-US"/>
              <a:pPr/>
              <a:t>11</a:t>
            </a:fld>
            <a:endParaRPr lang="en-US"/>
          </a:p>
        </p:txBody>
      </p:sp>
      <p:sp>
        <p:nvSpPr>
          <p:cNvPr id="18022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80227" name="Rectangle 3"/>
          <p:cNvSpPr>
            <a:spLocks noGrp="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2EE64E0B-8031-554F-A592-44ECFE6FBD26}" type="slidenum">
              <a:rPr lang="en-US"/>
              <a:pPr/>
              <a:t>12</a:t>
            </a:fld>
            <a:endParaRPr lang="en-US"/>
          </a:p>
        </p:txBody>
      </p:sp>
      <p:sp>
        <p:nvSpPr>
          <p:cNvPr id="18125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81251" name="Rectangle 3"/>
          <p:cNvSpPr>
            <a:spLocks noGrp="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DDFAE051-7CCD-9A4C-9B65-4C4346840ABC}" type="slidenum">
              <a:rPr lang="en-US"/>
              <a:pPr/>
              <a:t>13</a:t>
            </a:fld>
            <a:endParaRPr lang="en-US"/>
          </a:p>
        </p:txBody>
      </p:sp>
      <p:sp>
        <p:nvSpPr>
          <p:cNvPr id="18227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82275" name="Rectangle 3"/>
          <p:cNvSpPr>
            <a:spLocks noGrp="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331DA77A-8D1B-DB48-9787-2E2D23E9C23F}" type="slidenum">
              <a:rPr lang="en-US"/>
              <a:pPr/>
              <a:t>14</a:t>
            </a:fld>
            <a:endParaRPr lang="en-US"/>
          </a:p>
        </p:txBody>
      </p:sp>
      <p:sp>
        <p:nvSpPr>
          <p:cNvPr id="18329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83299" name="Rectangle 3"/>
          <p:cNvSpPr>
            <a:spLocks noGrp="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53B4AF31-509F-2542-B2F6-87E5C6A80A3C}" type="slidenum">
              <a:rPr lang="en-US"/>
              <a:pPr/>
              <a:t>15</a:t>
            </a:fld>
            <a:endParaRPr lang="en-US"/>
          </a:p>
        </p:txBody>
      </p:sp>
      <p:sp>
        <p:nvSpPr>
          <p:cNvPr id="18432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84323" name="Rectangle 3"/>
          <p:cNvSpPr>
            <a:spLocks noGrp="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B28D3152-FDCF-B743-88B2-A5A6EF67D358}" type="slidenum">
              <a:rPr lang="en-US"/>
              <a:pPr/>
              <a:t>16</a:t>
            </a:fld>
            <a:endParaRPr lang="en-US"/>
          </a:p>
        </p:txBody>
      </p:sp>
      <p:sp>
        <p:nvSpPr>
          <p:cNvPr id="18534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85347" name="Rectangle 3"/>
          <p:cNvSpPr>
            <a:spLocks noGrp="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11719FF0-196E-C54D-9BFC-97B9B4062356}" type="slidenum">
              <a:rPr lang="en-US"/>
              <a:pPr/>
              <a:t>17</a:t>
            </a:fld>
            <a:endParaRPr lang="en-US"/>
          </a:p>
        </p:txBody>
      </p:sp>
      <p:sp>
        <p:nvSpPr>
          <p:cNvPr id="18637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86371" name="Rectangle 3"/>
          <p:cNvSpPr>
            <a:spLocks noGrp="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B23D7FB9-4DE4-4A49-9BE2-2F74BA157191}" type="slidenum">
              <a:rPr lang="en-US"/>
              <a:pPr/>
              <a:t>18</a:t>
            </a:fld>
            <a:endParaRPr lang="en-US"/>
          </a:p>
        </p:txBody>
      </p:sp>
      <p:sp>
        <p:nvSpPr>
          <p:cNvPr id="18739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87395" name="Rectangle 3"/>
          <p:cNvSpPr>
            <a:spLocks noGrp="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F0968A39-A612-B140-9B34-C08921C8A2D4}" type="slidenum">
              <a:rPr lang="en-US"/>
              <a:pPr/>
              <a:t>19</a:t>
            </a:fld>
            <a:endParaRPr lang="en-US"/>
          </a:p>
        </p:txBody>
      </p:sp>
      <p:sp>
        <p:nvSpPr>
          <p:cNvPr id="18841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88419" name="Rectangle 3"/>
          <p:cNvSpPr>
            <a:spLocks noGrp="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8215FD3A-5AF3-A94F-8056-2B460C69F6F1}" type="slidenum">
              <a:rPr lang="en-US"/>
              <a:pPr/>
              <a:t>20</a:t>
            </a:fld>
            <a:endParaRPr lang="en-US"/>
          </a:p>
        </p:txBody>
      </p:sp>
      <p:sp>
        <p:nvSpPr>
          <p:cNvPr id="18944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89443" name="Rectangle 3"/>
          <p:cNvSpPr>
            <a:spLocks noGrp="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8EC45009-EB05-6A4F-B8E9-D478743B73BC}" type="slidenum">
              <a:rPr lang="en-US"/>
              <a:pPr/>
              <a:t>3</a:t>
            </a:fld>
            <a:endParaRPr lang="en-US"/>
          </a:p>
        </p:txBody>
      </p:sp>
      <p:sp>
        <p:nvSpPr>
          <p:cNvPr id="17101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71011" name="Rectangle 3"/>
          <p:cNvSpPr>
            <a:spLocks noGrp="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2E7FD2B5-88F6-924A-A687-99A750CAB1F4}" type="slidenum">
              <a:rPr lang="en-US"/>
              <a:pPr/>
              <a:t>21</a:t>
            </a:fld>
            <a:endParaRPr lang="en-US"/>
          </a:p>
        </p:txBody>
      </p:sp>
      <p:sp>
        <p:nvSpPr>
          <p:cNvPr id="19046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90467" name="Rectangle 3"/>
          <p:cNvSpPr>
            <a:spLocks noGrp="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67066E97-42FD-3D4D-90D7-5ED45EB6D879}" type="slidenum">
              <a:rPr lang="en-US"/>
              <a:pPr/>
              <a:t>22</a:t>
            </a:fld>
            <a:endParaRPr lang="en-US"/>
          </a:p>
        </p:txBody>
      </p:sp>
      <p:sp>
        <p:nvSpPr>
          <p:cNvPr id="19149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91491" name="Rectangle 3"/>
          <p:cNvSpPr>
            <a:spLocks noGrp="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97EAC30D-598E-8D4D-BC61-98F488C5E645}" type="slidenum">
              <a:rPr lang="en-US"/>
              <a:pPr/>
              <a:t>23</a:t>
            </a:fld>
            <a:endParaRPr lang="en-US"/>
          </a:p>
        </p:txBody>
      </p:sp>
      <p:sp>
        <p:nvSpPr>
          <p:cNvPr id="19251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92515" name="Rectangle 3"/>
          <p:cNvSpPr>
            <a:spLocks noGrp="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A95C3A73-4E30-C748-AE50-24F80CE12245}" type="slidenum">
              <a:rPr lang="en-US"/>
              <a:pPr/>
              <a:t>24</a:t>
            </a:fld>
            <a:endParaRPr lang="en-US"/>
          </a:p>
        </p:txBody>
      </p:sp>
      <p:sp>
        <p:nvSpPr>
          <p:cNvPr id="19353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93539" name="Rectangle 3"/>
          <p:cNvSpPr>
            <a:spLocks noGrp="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F66A8F39-C256-C84F-B104-108D5D5D3499}" type="slidenum">
              <a:rPr lang="en-US"/>
              <a:pPr/>
              <a:t>25</a:t>
            </a:fld>
            <a:endParaRPr lang="en-US"/>
          </a:p>
        </p:txBody>
      </p:sp>
      <p:sp>
        <p:nvSpPr>
          <p:cNvPr id="19456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94563" name="Rectangle 3"/>
          <p:cNvSpPr>
            <a:spLocks noGrp="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887EA903-43CD-3044-94B7-6A7E32C9722F}" type="slidenum">
              <a:rPr lang="en-US"/>
              <a:pPr/>
              <a:t>26</a:t>
            </a:fld>
            <a:endParaRPr lang="en-US"/>
          </a:p>
        </p:txBody>
      </p:sp>
      <p:sp>
        <p:nvSpPr>
          <p:cNvPr id="19558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95587" name="Rectangle 3"/>
          <p:cNvSpPr>
            <a:spLocks noGrp="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2D3BB62B-A753-1446-80E0-0EC2127869AD}" type="slidenum">
              <a:rPr lang="en-US"/>
              <a:pPr/>
              <a:t>27</a:t>
            </a:fld>
            <a:endParaRPr lang="en-US"/>
          </a:p>
        </p:txBody>
      </p:sp>
      <p:sp>
        <p:nvSpPr>
          <p:cNvPr id="19661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96611" name="Rectangle 3"/>
          <p:cNvSpPr>
            <a:spLocks noGrp="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63A5F8CF-BB04-0145-BE71-212BD1B9F815}" type="slidenum">
              <a:rPr lang="en-US"/>
              <a:pPr/>
              <a:t>28</a:t>
            </a:fld>
            <a:endParaRPr lang="en-US"/>
          </a:p>
        </p:txBody>
      </p:sp>
      <p:sp>
        <p:nvSpPr>
          <p:cNvPr id="19763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97635" name="Rectangle 3"/>
          <p:cNvSpPr>
            <a:spLocks noGrp="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E48AA44B-B18C-9443-8C4E-ED1105237514}" type="slidenum">
              <a:rPr lang="en-US"/>
              <a:pPr/>
              <a:t>29</a:t>
            </a:fld>
            <a:endParaRPr lang="en-US"/>
          </a:p>
        </p:txBody>
      </p:sp>
      <p:sp>
        <p:nvSpPr>
          <p:cNvPr id="19865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98659" name="Rectangle 3"/>
          <p:cNvSpPr>
            <a:spLocks noGrp="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90B2ECC5-F268-8343-8B81-A2756B8C70EF}" type="slidenum">
              <a:rPr lang="en-US"/>
              <a:pPr/>
              <a:t>30</a:t>
            </a:fld>
            <a:endParaRPr lang="en-US"/>
          </a:p>
        </p:txBody>
      </p:sp>
      <p:sp>
        <p:nvSpPr>
          <p:cNvPr id="19968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99683" name="Rectangle 3"/>
          <p:cNvSpPr>
            <a:spLocks noGrp="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DF6B41B4-B68B-6246-9B0E-97B630EB4974}" type="slidenum">
              <a:rPr lang="en-US"/>
              <a:pPr/>
              <a:t>4</a:t>
            </a:fld>
            <a:endParaRPr lang="en-US"/>
          </a:p>
        </p:txBody>
      </p:sp>
      <p:sp>
        <p:nvSpPr>
          <p:cNvPr id="17305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73059" name="Rectangle 3"/>
          <p:cNvSpPr>
            <a:spLocks noGrp="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5B09ABD6-A828-5E4D-8B19-6E29AD618A73}" type="slidenum">
              <a:rPr lang="en-US"/>
              <a:pPr/>
              <a:t>31</a:t>
            </a:fld>
            <a:endParaRPr lang="en-US"/>
          </a:p>
        </p:txBody>
      </p:sp>
      <p:sp>
        <p:nvSpPr>
          <p:cNvPr id="20070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00707" name="Rectangle 3"/>
          <p:cNvSpPr>
            <a:spLocks noGrp="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049744F4-F515-9C40-AEA1-C9FBFCCE2BA3}" type="slidenum">
              <a:rPr lang="en-US"/>
              <a:pPr/>
              <a:t>32</a:t>
            </a:fld>
            <a:endParaRPr lang="en-US"/>
          </a:p>
        </p:txBody>
      </p:sp>
      <p:sp>
        <p:nvSpPr>
          <p:cNvPr id="20173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01731" name="Rectangle 3"/>
          <p:cNvSpPr>
            <a:spLocks noGrp="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82C76FA3-F58F-904E-89EC-6849BEE685FA}" type="slidenum">
              <a:rPr lang="en-US"/>
              <a:pPr/>
              <a:t>33</a:t>
            </a:fld>
            <a:endParaRPr lang="en-US"/>
          </a:p>
        </p:txBody>
      </p:sp>
      <p:sp>
        <p:nvSpPr>
          <p:cNvPr id="20275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02755" name="Rectangle 3"/>
          <p:cNvSpPr>
            <a:spLocks noGrp="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CB6D7253-FB0C-3243-8BA5-3278F1AC8D57}" type="slidenum">
              <a:rPr lang="en-US"/>
              <a:pPr/>
              <a:t>34</a:t>
            </a:fld>
            <a:endParaRPr lang="en-US"/>
          </a:p>
        </p:txBody>
      </p:sp>
      <p:sp>
        <p:nvSpPr>
          <p:cNvPr id="20377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03779" name="Rectangle 3"/>
          <p:cNvSpPr>
            <a:spLocks noGrp="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030D14D5-4BE8-5F44-9A10-87DEA16770AD}" type="slidenum">
              <a:rPr lang="en-US"/>
              <a:pPr/>
              <a:t>35</a:t>
            </a:fld>
            <a:endParaRPr lang="en-US"/>
          </a:p>
        </p:txBody>
      </p:sp>
      <p:sp>
        <p:nvSpPr>
          <p:cNvPr id="20480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04803" name="Rectangle 3"/>
          <p:cNvSpPr>
            <a:spLocks noGrp="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D6EA5D54-8A48-EA45-9432-9393B9562FB0}" type="slidenum">
              <a:rPr lang="en-US"/>
              <a:pPr/>
              <a:t>36</a:t>
            </a:fld>
            <a:endParaRPr lang="en-US"/>
          </a:p>
        </p:txBody>
      </p:sp>
      <p:sp>
        <p:nvSpPr>
          <p:cNvPr id="20582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05827" name="Rectangle 3"/>
          <p:cNvSpPr>
            <a:spLocks noGrp="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2A974FC3-D55C-B34A-B857-1CAF432336AD}" type="slidenum">
              <a:rPr lang="en-US"/>
              <a:pPr/>
              <a:t>37</a:t>
            </a:fld>
            <a:endParaRPr lang="en-US"/>
          </a:p>
        </p:txBody>
      </p:sp>
      <p:sp>
        <p:nvSpPr>
          <p:cNvPr id="20685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06851" name="Rectangle 3"/>
          <p:cNvSpPr>
            <a:spLocks noGrp="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32B11810-E93F-AE42-8DA6-E9693C276D77}" type="slidenum">
              <a:rPr lang="en-US"/>
              <a:pPr/>
              <a:t>38</a:t>
            </a:fld>
            <a:endParaRPr lang="en-US"/>
          </a:p>
        </p:txBody>
      </p:sp>
      <p:sp>
        <p:nvSpPr>
          <p:cNvPr id="20787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07875" name="Rectangle 3"/>
          <p:cNvSpPr>
            <a:spLocks noGrp="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331C257F-CE38-9F43-A812-0C0F8635AE0B}" type="slidenum">
              <a:rPr lang="en-US"/>
              <a:pPr/>
              <a:t>39</a:t>
            </a:fld>
            <a:endParaRPr lang="en-US"/>
          </a:p>
        </p:txBody>
      </p:sp>
      <p:sp>
        <p:nvSpPr>
          <p:cNvPr id="20889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08899" name="Rectangle 3"/>
          <p:cNvSpPr>
            <a:spLocks noGrp="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966311A1-14F2-7E4F-BC87-8973E31E7A82}" type="slidenum">
              <a:rPr lang="en-US"/>
              <a:pPr/>
              <a:t>40</a:t>
            </a:fld>
            <a:endParaRPr lang="en-US"/>
          </a:p>
        </p:txBody>
      </p:sp>
      <p:sp>
        <p:nvSpPr>
          <p:cNvPr id="20992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09923" name="Rectangle 3"/>
          <p:cNvSpPr>
            <a:spLocks noGrp="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907DBBB9-3115-5141-86CB-3CB67040C32E}" type="slidenum">
              <a:rPr lang="en-US"/>
              <a:pPr/>
              <a:t>5</a:t>
            </a:fld>
            <a:endParaRPr lang="en-US"/>
          </a:p>
        </p:txBody>
      </p:sp>
      <p:sp>
        <p:nvSpPr>
          <p:cNvPr id="17408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74083" name="Rectangle 3"/>
          <p:cNvSpPr>
            <a:spLocks noGrp="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A224322F-6207-3447-A6AF-AB494999A85B}" type="slidenum">
              <a:rPr lang="en-US"/>
              <a:pPr/>
              <a:t>41</a:t>
            </a:fld>
            <a:endParaRPr lang="en-US"/>
          </a:p>
        </p:txBody>
      </p:sp>
      <p:sp>
        <p:nvSpPr>
          <p:cNvPr id="21094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10947" name="Rectangle 3"/>
          <p:cNvSpPr>
            <a:spLocks noGrp="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F50B5C23-9324-D84E-B2A5-6659797BAA96}" type="slidenum">
              <a:rPr lang="en-US"/>
              <a:pPr/>
              <a:t>42</a:t>
            </a:fld>
            <a:endParaRPr lang="en-US"/>
          </a:p>
        </p:txBody>
      </p:sp>
      <p:sp>
        <p:nvSpPr>
          <p:cNvPr id="21197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11971" name="Rectangle 3"/>
          <p:cNvSpPr>
            <a:spLocks noGrp="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BEFD06CA-B575-C440-9F63-213BA6D33C53}" type="slidenum">
              <a:rPr lang="en-US"/>
              <a:pPr/>
              <a:t>43</a:t>
            </a:fld>
            <a:endParaRPr lang="en-US"/>
          </a:p>
        </p:txBody>
      </p:sp>
      <p:sp>
        <p:nvSpPr>
          <p:cNvPr id="21299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12995" name="Rectangle 3"/>
          <p:cNvSpPr>
            <a:spLocks noGrp="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D65F109E-9E6D-E942-A8FD-A9B6EC809609}" type="slidenum">
              <a:rPr lang="en-US"/>
              <a:pPr/>
              <a:t>44</a:t>
            </a:fld>
            <a:endParaRPr lang="en-US"/>
          </a:p>
        </p:txBody>
      </p:sp>
      <p:sp>
        <p:nvSpPr>
          <p:cNvPr id="21401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14019" name="Rectangle 3"/>
          <p:cNvSpPr>
            <a:spLocks noGrp="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F73676D8-6E4F-0746-9D4F-355EAD44188D}" type="slidenum">
              <a:rPr lang="en-US"/>
              <a:pPr/>
              <a:t>45</a:t>
            </a:fld>
            <a:endParaRPr lang="en-US"/>
          </a:p>
        </p:txBody>
      </p:sp>
      <p:sp>
        <p:nvSpPr>
          <p:cNvPr id="21504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15043" name="Rectangle 3"/>
          <p:cNvSpPr>
            <a:spLocks noGrp="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77C6FA2A-5909-A04A-8C76-FFE7A4D0C6A2}" type="slidenum">
              <a:rPr lang="en-US"/>
              <a:pPr/>
              <a:t>46</a:t>
            </a:fld>
            <a:endParaRPr lang="en-US"/>
          </a:p>
        </p:txBody>
      </p:sp>
      <p:sp>
        <p:nvSpPr>
          <p:cNvPr id="21606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16067" name="Rectangle 3"/>
          <p:cNvSpPr>
            <a:spLocks noGrp="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1D6C3D0A-1C16-A449-BDE1-EC63D07B1B28}" type="slidenum">
              <a:rPr lang="en-US"/>
              <a:pPr/>
              <a:t>47</a:t>
            </a:fld>
            <a:endParaRPr lang="en-US"/>
          </a:p>
        </p:txBody>
      </p:sp>
      <p:sp>
        <p:nvSpPr>
          <p:cNvPr id="21709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17091" name="Rectangle 3"/>
          <p:cNvSpPr>
            <a:spLocks noGrp="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FB6FA670-C3B2-EC4D-BC38-F4622D250967}" type="slidenum">
              <a:rPr lang="en-US"/>
              <a:pPr/>
              <a:t>48</a:t>
            </a:fld>
            <a:endParaRPr lang="en-US"/>
          </a:p>
        </p:txBody>
      </p:sp>
      <p:sp>
        <p:nvSpPr>
          <p:cNvPr id="21811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18115" name="Rectangle 3"/>
          <p:cNvSpPr>
            <a:spLocks noGrp="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6FBAE6E2-08D3-0F45-9330-817EAECB0C35}" type="slidenum">
              <a:rPr lang="en-US"/>
              <a:pPr/>
              <a:t>49</a:t>
            </a:fld>
            <a:endParaRPr lang="en-US"/>
          </a:p>
        </p:txBody>
      </p:sp>
      <p:sp>
        <p:nvSpPr>
          <p:cNvPr id="21913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19139" name="Rectangle 3"/>
          <p:cNvSpPr>
            <a:spLocks noGrp="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869DA566-B747-7547-8F1C-6E9E3D6A26AE}" type="slidenum">
              <a:rPr lang="en-US"/>
              <a:pPr/>
              <a:t>50</a:t>
            </a:fld>
            <a:endParaRPr lang="en-US"/>
          </a:p>
        </p:txBody>
      </p:sp>
      <p:sp>
        <p:nvSpPr>
          <p:cNvPr id="22016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20163" name="Rectangle 3"/>
          <p:cNvSpPr>
            <a:spLocks noGrp="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809439A1-157E-4442-A3D7-5998AD970B6B}" type="slidenum">
              <a:rPr lang="en-US"/>
              <a:pPr/>
              <a:t>6</a:t>
            </a:fld>
            <a:endParaRPr lang="en-US"/>
          </a:p>
        </p:txBody>
      </p:sp>
      <p:sp>
        <p:nvSpPr>
          <p:cNvPr id="17510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75107" name="Rectangle 3"/>
          <p:cNvSpPr>
            <a:spLocks noGrp="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561E425F-1A55-0243-BF84-1830D0183ED1}" type="slidenum">
              <a:rPr lang="en-US"/>
              <a:pPr/>
              <a:t>51</a:t>
            </a:fld>
            <a:endParaRPr lang="en-US"/>
          </a:p>
        </p:txBody>
      </p:sp>
      <p:sp>
        <p:nvSpPr>
          <p:cNvPr id="22118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21187" name="Rectangle 3"/>
          <p:cNvSpPr>
            <a:spLocks noGrp="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8B711AC8-7B2B-754A-9690-8E1F564BE6C3}" type="slidenum">
              <a:rPr lang="en-US"/>
              <a:pPr/>
              <a:t>52</a:t>
            </a:fld>
            <a:endParaRPr lang="en-US"/>
          </a:p>
        </p:txBody>
      </p:sp>
      <p:sp>
        <p:nvSpPr>
          <p:cNvPr id="22221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22211" name="Rectangle 3"/>
          <p:cNvSpPr>
            <a:spLocks noGrp="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7F502780-91D9-7543-A7B2-72101EC129DF}" type="slidenum">
              <a:rPr lang="en-US"/>
              <a:pPr/>
              <a:t>53</a:t>
            </a:fld>
            <a:endParaRPr lang="en-US"/>
          </a:p>
        </p:txBody>
      </p:sp>
      <p:sp>
        <p:nvSpPr>
          <p:cNvPr id="22323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23235" name="Rectangle 3"/>
          <p:cNvSpPr>
            <a:spLocks noGrp="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A174A01B-2976-484D-BD14-650D6E34A0D7}" type="slidenum">
              <a:rPr lang="en-US"/>
              <a:pPr/>
              <a:t>54</a:t>
            </a:fld>
            <a:endParaRPr lang="en-US"/>
          </a:p>
        </p:txBody>
      </p:sp>
      <p:sp>
        <p:nvSpPr>
          <p:cNvPr id="22425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24259" name="Rectangle 3"/>
          <p:cNvSpPr>
            <a:spLocks noGrp="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8156816B-1E93-9D4D-9281-E94996E7870A}" type="slidenum">
              <a:rPr lang="en-US"/>
              <a:pPr/>
              <a:t>55</a:t>
            </a:fld>
            <a:endParaRPr lang="en-US"/>
          </a:p>
        </p:txBody>
      </p:sp>
      <p:sp>
        <p:nvSpPr>
          <p:cNvPr id="22528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25283" name="Rectangle 3"/>
          <p:cNvSpPr>
            <a:spLocks noGrp="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9EF7959F-025D-6C49-A0A3-72B88E9110F4}" type="slidenum">
              <a:rPr lang="en-US"/>
              <a:pPr/>
              <a:t>56</a:t>
            </a:fld>
            <a:endParaRPr lang="en-US"/>
          </a:p>
        </p:txBody>
      </p:sp>
      <p:sp>
        <p:nvSpPr>
          <p:cNvPr id="22630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26307" name="Rectangle 3"/>
          <p:cNvSpPr>
            <a:spLocks noGrp="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ACF450B4-95D1-BB4B-993F-1E8D3EF85D92}" type="slidenum">
              <a:rPr lang="en-US"/>
              <a:pPr/>
              <a:t>57</a:t>
            </a:fld>
            <a:endParaRPr lang="en-US"/>
          </a:p>
        </p:txBody>
      </p:sp>
      <p:sp>
        <p:nvSpPr>
          <p:cNvPr id="22733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27331" name="Rectangle 3"/>
          <p:cNvSpPr>
            <a:spLocks noGrp="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5C682A45-B40C-6842-AB98-D0D5A780BFC4}" type="slidenum">
              <a:rPr lang="en-US"/>
              <a:pPr/>
              <a:t>58</a:t>
            </a:fld>
            <a:endParaRPr lang="en-US"/>
          </a:p>
        </p:txBody>
      </p:sp>
      <p:sp>
        <p:nvSpPr>
          <p:cNvPr id="22835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28355" name="Rectangle 3"/>
          <p:cNvSpPr>
            <a:spLocks noGrp="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570CA676-7D6F-C441-BD64-CD1213932035}" type="slidenum">
              <a:rPr lang="en-US"/>
              <a:pPr/>
              <a:t>59</a:t>
            </a:fld>
            <a:endParaRPr lang="en-US"/>
          </a:p>
        </p:txBody>
      </p:sp>
      <p:sp>
        <p:nvSpPr>
          <p:cNvPr id="22937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29379" name="Rectangle 3"/>
          <p:cNvSpPr>
            <a:spLocks noGrp="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46AE6C6F-BF1E-194D-83D2-B39834D2E1EC}" type="slidenum">
              <a:rPr lang="en-US"/>
              <a:pPr/>
              <a:t>60</a:t>
            </a:fld>
            <a:endParaRPr lang="en-US"/>
          </a:p>
        </p:txBody>
      </p:sp>
      <p:sp>
        <p:nvSpPr>
          <p:cNvPr id="23040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30403" name="Rectangle 3"/>
          <p:cNvSpPr>
            <a:spLocks noGrp="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98E0E009-A469-E44F-B54E-442647CFF8E8}" type="slidenum">
              <a:rPr lang="en-US"/>
              <a:pPr/>
              <a:t>7</a:t>
            </a:fld>
            <a:endParaRPr lang="en-US"/>
          </a:p>
        </p:txBody>
      </p:sp>
      <p:sp>
        <p:nvSpPr>
          <p:cNvPr id="17613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76131" name="Rectangle 3"/>
          <p:cNvSpPr>
            <a:spLocks noGrp="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E4FDDEB6-1A6A-4942-827A-2267BDB81890}" type="slidenum">
              <a:rPr lang="en-US"/>
              <a:pPr/>
              <a:t>61</a:t>
            </a:fld>
            <a:endParaRPr lang="en-US"/>
          </a:p>
        </p:txBody>
      </p:sp>
      <p:sp>
        <p:nvSpPr>
          <p:cNvPr id="23142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31427" name="Rectangle 3"/>
          <p:cNvSpPr>
            <a:spLocks noGrp="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5DAA761A-4880-4147-A5BA-568309C13ADB}" type="slidenum">
              <a:rPr lang="en-US"/>
              <a:pPr/>
              <a:t>62</a:t>
            </a:fld>
            <a:endParaRPr lang="en-US"/>
          </a:p>
        </p:txBody>
      </p:sp>
      <p:sp>
        <p:nvSpPr>
          <p:cNvPr id="23245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32451" name="Rectangle 3"/>
          <p:cNvSpPr>
            <a:spLocks noGrp="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B53CF1CA-F2DC-D24F-BDA5-D7D575F73BB3}" type="slidenum">
              <a:rPr lang="en-US"/>
              <a:pPr/>
              <a:t>63</a:t>
            </a:fld>
            <a:endParaRPr lang="en-US"/>
          </a:p>
        </p:txBody>
      </p:sp>
      <p:sp>
        <p:nvSpPr>
          <p:cNvPr id="23347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33475" name="Rectangle 3"/>
          <p:cNvSpPr>
            <a:spLocks noGrp="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E6AA2D5F-7367-E84A-934C-A38830736007}" type="slidenum">
              <a:rPr lang="en-US"/>
              <a:pPr/>
              <a:t>64</a:t>
            </a:fld>
            <a:endParaRPr lang="en-US"/>
          </a:p>
        </p:txBody>
      </p:sp>
      <p:sp>
        <p:nvSpPr>
          <p:cNvPr id="23449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34499" name="Rectangle 3"/>
          <p:cNvSpPr>
            <a:spLocks noGrp="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B74157CF-DCF4-5948-A925-FF6F486E4B45}" type="slidenum">
              <a:rPr lang="en-US"/>
              <a:pPr/>
              <a:t>65</a:t>
            </a:fld>
            <a:endParaRPr lang="en-US"/>
          </a:p>
        </p:txBody>
      </p:sp>
      <p:sp>
        <p:nvSpPr>
          <p:cNvPr id="23552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35523" name="Rectangle 3"/>
          <p:cNvSpPr>
            <a:spLocks noGrp="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C2B9F1AD-C0BC-F44C-A80C-E15B04C8F2E6}" type="slidenum">
              <a:rPr lang="en-US"/>
              <a:pPr/>
              <a:t>66</a:t>
            </a:fld>
            <a:endParaRPr lang="en-US"/>
          </a:p>
        </p:txBody>
      </p:sp>
      <p:sp>
        <p:nvSpPr>
          <p:cNvPr id="236546"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36547" name="Rectangle 3"/>
          <p:cNvSpPr>
            <a:spLocks noGrp="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03807AC9-F074-4C4D-8D16-0B49823FB4D3}" type="slidenum">
              <a:rPr lang="en-US"/>
              <a:pPr/>
              <a:t>67</a:t>
            </a:fld>
            <a:endParaRPr lang="en-US"/>
          </a:p>
        </p:txBody>
      </p:sp>
      <p:sp>
        <p:nvSpPr>
          <p:cNvPr id="237570"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37571" name="Rectangle 3"/>
          <p:cNvSpPr>
            <a:spLocks noGrp="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51C39182-2B20-F24A-AD4E-63C2AA142882}" type="slidenum">
              <a:rPr lang="en-US"/>
              <a:pPr/>
              <a:t>68</a:t>
            </a:fld>
            <a:endParaRPr lang="en-US"/>
          </a:p>
        </p:txBody>
      </p:sp>
      <p:sp>
        <p:nvSpPr>
          <p:cNvPr id="23859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238595" name="Rectangle 3"/>
          <p:cNvSpPr>
            <a:spLocks noGrp="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F4FEB0C0-E4AB-CE48-BF07-249AA818CA53}" type="slidenum">
              <a:rPr lang="en-US"/>
              <a:pPr/>
              <a:t>8</a:t>
            </a:fld>
            <a:endParaRPr lang="en-US"/>
          </a:p>
        </p:txBody>
      </p:sp>
      <p:sp>
        <p:nvSpPr>
          <p:cNvPr id="177154"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77155" name="Rectangle 3"/>
          <p:cNvSpPr>
            <a:spLocks noGrp="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AD6FA43E-21FA-BC44-B2F6-67DF496DA6EB}" type="slidenum">
              <a:rPr lang="en-US"/>
              <a:pPr/>
              <a:t>9</a:t>
            </a:fld>
            <a:endParaRPr lang="en-US"/>
          </a:p>
        </p:txBody>
      </p:sp>
      <p:sp>
        <p:nvSpPr>
          <p:cNvPr id="178178"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78179" name="Rectangle 3"/>
          <p:cNvSpPr>
            <a:spLocks noGrp="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D6FD1147-C1BC-CB41-A526-2F54FE757095}" type="slidenum">
              <a:rPr lang="en-US"/>
              <a:pPr/>
              <a:t>10</a:t>
            </a:fld>
            <a:endParaRPr lang="en-US"/>
          </a:p>
        </p:txBody>
      </p:sp>
      <p:sp>
        <p:nvSpPr>
          <p:cNvPr id="17920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179203" name="Rectangle 3"/>
          <p:cNvSpPr>
            <a:spLocks noGrp="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x-none"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9430F059-D79F-E340-9141-AC583F951D53}" type="datetimeFigureOut">
              <a:rPr lang="en-US" smtClean="0"/>
              <a:t>20/08/2014</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8D065863-DA5D-8B4F-8C52-6014916BD741}"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a:p>
        </p:txBody>
      </p:sp>
      <p:sp>
        <p:nvSpPr>
          <p:cNvPr id="5" name="Date Placeholder 4"/>
          <p:cNvSpPr>
            <a:spLocks noGrp="1"/>
          </p:cNvSpPr>
          <p:nvPr>
            <p:ph type="dt" sz="half" idx="10"/>
          </p:nvPr>
        </p:nvSpPr>
        <p:spPr/>
        <p:txBody>
          <a:bodyPr/>
          <a:lstStyle/>
          <a:p>
            <a:fld id="{9430F059-D79F-E340-9141-AC583F951D53}" type="datetimeFigureOut">
              <a:rPr lang="en-US" smtClean="0"/>
              <a:t>20/08/2014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65863-DA5D-8B4F-8C52-6014916BD741}" type="slidenum">
              <a:rPr lang="en-US" smtClean="0"/>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tabLst/>
              <a:defRPr sz="1800"/>
            </a:lvl6pPr>
            <a:lvl7pPr marL="2290763" indent="-344488">
              <a:tabLst/>
              <a:defRPr sz="1800"/>
            </a:lvl7pPr>
            <a:lvl8pPr marL="2290763" indent="-344488">
              <a:tabLst/>
              <a:defRPr sz="1800"/>
            </a:lvl8pPr>
            <a:lvl9pPr marL="2290763" indent="-344488">
              <a:tabLst/>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5" name="Date Placeholder 4"/>
          <p:cNvSpPr>
            <a:spLocks noGrp="1"/>
          </p:cNvSpPr>
          <p:nvPr>
            <p:ph type="dt" sz="half" idx="10"/>
          </p:nvPr>
        </p:nvSpPr>
        <p:spPr/>
        <p:txBody>
          <a:bodyPr/>
          <a:lstStyle/>
          <a:p>
            <a:fld id="{9430F059-D79F-E340-9141-AC583F951D53}" type="datetimeFigureOut">
              <a:rPr lang="en-US" smtClean="0"/>
              <a:t>20/08/2014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65863-DA5D-8B4F-8C52-6014916BD741}" type="slidenum">
              <a:rPr lang="en-US" smtClean="0"/>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a:p>
        </p:txBody>
      </p:sp>
      <p:sp>
        <p:nvSpPr>
          <p:cNvPr id="3" name="Date Placeholder 2"/>
          <p:cNvSpPr>
            <a:spLocks noGrp="1"/>
          </p:cNvSpPr>
          <p:nvPr>
            <p:ph type="dt" sz="half" idx="10"/>
          </p:nvPr>
        </p:nvSpPr>
        <p:spPr/>
        <p:txBody>
          <a:bodyPr/>
          <a:lstStyle/>
          <a:p>
            <a:fld id="{9430F059-D79F-E340-9141-AC583F951D53}" type="datetimeFigureOut">
              <a:rPr lang="en-US" smtClean="0"/>
              <a:t>20/08/2014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065863-DA5D-8B4F-8C52-6014916BD741}"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30F059-D79F-E340-9141-AC583F951D53}" type="datetimeFigureOut">
              <a:rPr lang="en-US" smtClean="0"/>
              <a:t>20/08/2014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065863-DA5D-8B4F-8C52-6014916BD741}"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x-none"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4" name="Text Placeholder 3"/>
          <p:cNvSpPr>
            <a:spLocks noGrp="1"/>
          </p:cNvSpPr>
          <p:nvPr>
            <p:ph type="body" sz="half" idx="2"/>
          </p:nvPr>
        </p:nvSpPr>
        <p:spPr>
          <a:xfrm>
            <a:off x="914398" y="2866030"/>
            <a:ext cx="3563938"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9430F059-D79F-E340-9141-AC583F951D53}" type="datetimeFigureOut">
              <a:rPr lang="en-US" smtClean="0"/>
              <a:t>20/08/2014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65863-DA5D-8B4F-8C52-6014916BD741}"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x-none"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9430F059-D79F-E340-9141-AC583F951D53}" type="datetimeFigureOut">
              <a:rPr lang="en-US" smtClean="0"/>
              <a:t>20/08/2014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65863-DA5D-8B4F-8C52-6014916BD741}" type="slidenum">
              <a:rPr lang="en-US" smtClean="0"/>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x-none" smtClean="0"/>
              <a:t>Drag picture to placeholder or click icon to add</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x-none" smtClean="0"/>
              <a:t>Drag picture to placeholder or click icon to add</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x-none" smtClean="0"/>
              <a:t>Drag picture to placeholder or click icon to add</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x-none"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9430F059-D79F-E340-9141-AC583F951D53}" type="datetimeFigureOut">
              <a:rPr lang="en-US" smtClean="0"/>
              <a:t>20/08/2014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65863-DA5D-8B4F-8C52-6014916BD741}"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x-none"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9430F059-D79F-E340-9141-AC583F951D53}" type="datetimeFigureOut">
              <a:rPr lang="en-US" smtClean="0"/>
              <a:t>20/08/2014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65863-DA5D-8B4F-8C52-6014916BD741}" type="slidenum">
              <a:rPr lang="en-US" smtClean="0"/>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x-none"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x-none"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x-none" smtClean="0"/>
              <a:t>Drag picture to placeholder or click icon to add</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x-none" smtClean="0"/>
              <a:t>Drag picture to placeholder or click icon to add</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9430F059-D79F-E340-9141-AC583F951D53}" type="datetimeFigureOut">
              <a:rPr lang="en-US" smtClean="0"/>
              <a:t>20/08/2014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65863-DA5D-8B4F-8C52-6014916BD741}"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4" name="Date Placeholder 3"/>
          <p:cNvSpPr>
            <a:spLocks noGrp="1"/>
          </p:cNvSpPr>
          <p:nvPr>
            <p:ph type="dt" sz="half" idx="10"/>
          </p:nvPr>
        </p:nvSpPr>
        <p:spPr/>
        <p:txBody>
          <a:bodyPr/>
          <a:lstStyle/>
          <a:p>
            <a:fld id="{9430F059-D79F-E340-9141-AC583F951D53}" type="datetimeFigureOut">
              <a:rPr lang="en-US" smtClean="0"/>
              <a:t>20/08/2014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65863-DA5D-8B4F-8C52-6014916BD74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4" name="Date Placeholder 3"/>
          <p:cNvSpPr>
            <a:spLocks noGrp="1"/>
          </p:cNvSpPr>
          <p:nvPr>
            <p:ph type="dt" sz="half" idx="10"/>
          </p:nvPr>
        </p:nvSpPr>
        <p:spPr/>
        <p:txBody>
          <a:bodyPr/>
          <a:lstStyle/>
          <a:p>
            <a:fld id="{9430F059-D79F-E340-9141-AC583F951D53}" type="datetimeFigureOut">
              <a:rPr lang="en-US" smtClean="0"/>
              <a:t>20/08/2014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65863-DA5D-8B4F-8C52-6014916BD741}"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x-none"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lvl5pPr>
              <a:defRPr/>
            </a:lvl5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4" name="Date Placeholder 3"/>
          <p:cNvSpPr>
            <a:spLocks noGrp="1"/>
          </p:cNvSpPr>
          <p:nvPr>
            <p:ph type="dt" sz="half" idx="10"/>
          </p:nvPr>
        </p:nvSpPr>
        <p:spPr/>
        <p:txBody>
          <a:bodyPr/>
          <a:lstStyle/>
          <a:p>
            <a:fld id="{9430F059-D79F-E340-9141-AC583F951D53}" type="datetimeFigureOut">
              <a:rPr lang="en-US" smtClean="0"/>
              <a:t>20/08/2014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65863-DA5D-8B4F-8C52-6014916BD74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x-none"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x-none" smtClean="0"/>
              <a:t>Click to edit Master title style</a:t>
            </a:r>
            <a:endParaRPr dirty="0"/>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smtClean="0"/>
              <a:t>Click to edit Master subtitle style</a:t>
            </a:r>
            <a:endParaRPr dirty="0"/>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9430F059-D79F-E340-9141-AC583F951D53}" type="datetimeFigureOut">
              <a:rPr lang="en-US" smtClean="0"/>
              <a:t>20/08/2014</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8D065863-DA5D-8B4F-8C52-6014916BD741}"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x-none"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ts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x-none" smtClean="0"/>
              <a:t>Click to edit Master text styles</a:t>
            </a:r>
          </a:p>
        </p:txBody>
      </p:sp>
      <p:sp>
        <p:nvSpPr>
          <p:cNvPr id="4" name="Date Placeholder 3"/>
          <p:cNvSpPr>
            <a:spLocks noGrp="1"/>
          </p:cNvSpPr>
          <p:nvPr>
            <p:ph type="dt" sz="half" idx="10"/>
          </p:nvPr>
        </p:nvSpPr>
        <p:spPr/>
        <p:txBody>
          <a:bodyPr/>
          <a:lstStyle/>
          <a:p>
            <a:fld id="{9430F059-D79F-E340-9141-AC583F951D53}" type="datetimeFigureOut">
              <a:rPr lang="en-US" smtClean="0"/>
              <a:t>20/08/2014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65863-DA5D-8B4F-8C52-6014916BD741}"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x-none"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x-none"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Click to edit Master text styles</a:t>
            </a:r>
          </a:p>
        </p:txBody>
      </p:sp>
      <p:sp>
        <p:nvSpPr>
          <p:cNvPr id="4" name="Date Placeholder 3"/>
          <p:cNvSpPr>
            <a:spLocks noGrp="1"/>
          </p:cNvSpPr>
          <p:nvPr>
            <p:ph type="dt" sz="half" idx="10"/>
          </p:nvPr>
        </p:nvSpPr>
        <p:spPr/>
        <p:txBody>
          <a:bodyPr/>
          <a:lstStyle/>
          <a:p>
            <a:fld id="{9430F059-D79F-E340-9141-AC583F951D53}" type="datetimeFigureOut">
              <a:rPr lang="en-US" smtClean="0"/>
              <a:t>20/08/2014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65863-DA5D-8B4F-8C52-6014916BD741}"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x-none"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x-none" smtClean="0"/>
              <a:t>Drag picture to placeholder or click icon to add</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9430F059-D79F-E340-9141-AC583F951D53}" type="datetimeFigureOut">
              <a:rPr lang="en-US" smtClean="0"/>
              <a:t>20/08/2014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65863-DA5D-8B4F-8C52-6014916BD74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5" name="Date Placeholder 4"/>
          <p:cNvSpPr>
            <a:spLocks noGrp="1"/>
          </p:cNvSpPr>
          <p:nvPr>
            <p:ph type="dt" sz="half" idx="10"/>
          </p:nvPr>
        </p:nvSpPr>
        <p:spPr/>
        <p:txBody>
          <a:bodyPr/>
          <a:lstStyle/>
          <a:p>
            <a:fld id="{9430F059-D79F-E340-9141-AC583F951D53}" type="datetimeFigureOut">
              <a:rPr lang="en-US" smtClean="0"/>
              <a:t>20/08/2014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65863-DA5D-8B4F-8C52-6014916BD74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7" name="Date Placeholder 6"/>
          <p:cNvSpPr>
            <a:spLocks noGrp="1"/>
          </p:cNvSpPr>
          <p:nvPr>
            <p:ph type="dt" sz="half" idx="10"/>
          </p:nvPr>
        </p:nvSpPr>
        <p:spPr/>
        <p:txBody>
          <a:bodyPr/>
          <a:lstStyle/>
          <a:p>
            <a:fld id="{9430F059-D79F-E340-9141-AC583F951D53}" type="datetimeFigureOut">
              <a:rPr lang="en-US" smtClean="0"/>
              <a:t>20/08/2014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065863-DA5D-8B4F-8C52-6014916BD741}" type="slidenum">
              <a:rPr lang="en-US" smtClean="0"/>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5" name="Date Placeholder 4"/>
          <p:cNvSpPr>
            <a:spLocks noGrp="1"/>
          </p:cNvSpPr>
          <p:nvPr>
            <p:ph type="dt" sz="half" idx="10"/>
          </p:nvPr>
        </p:nvSpPr>
        <p:spPr/>
        <p:txBody>
          <a:bodyPr/>
          <a:lstStyle/>
          <a:p>
            <a:fld id="{9430F059-D79F-E340-9141-AC583F951D53}" type="datetimeFigureOut">
              <a:rPr lang="en-US" smtClean="0"/>
              <a:t>20/08/2014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65863-DA5D-8B4F-8C52-6014916BD741}" type="slidenum">
              <a:rPr lang="en-US" smtClean="0"/>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x-none"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dirty="0"/>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9430F059-D79F-E340-9141-AC583F951D53}" type="datetimeFigureOut">
              <a:rPr lang="en-US" smtClean="0"/>
              <a:t>20/08/2014</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8D065863-DA5D-8B4F-8C52-6014916BD74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09"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29076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6pPr>
      <a:lvl7pPr marL="2625725" indent="-344488" algn="l" defTabSz="914400" rtl="0" eaLnBrk="1" latinLnBrk="0" hangingPunct="1">
        <a:spcBef>
          <a:spcPct val="20000"/>
        </a:spcBef>
        <a:buSzPct val="90000"/>
        <a:buFontTx/>
        <a:buBlip>
          <a:blip r:embed="rId24"/>
        </a:buBlip>
        <a:defRPr lang="en-US" sz="1800" kern="1200" dirty="0" smtClean="0">
          <a:solidFill>
            <a:schemeClr val="tx1"/>
          </a:solidFill>
          <a:latin typeface="+mn-lt"/>
          <a:ea typeface="+mn-ea"/>
          <a:cs typeface="+mn-cs"/>
        </a:defRPr>
      </a:lvl7pPr>
      <a:lvl8pPr marL="297021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8pPr>
      <a:lvl9pPr marL="3313113" indent="-344488" algn="l" defTabSz="914400" rtl="0" eaLnBrk="1" latinLnBrk="0" hangingPunct="1">
        <a:spcBef>
          <a:spcPct val="20000"/>
        </a:spcBef>
        <a:buSzPct val="90000"/>
        <a:buFontTx/>
        <a:buBlip>
          <a:blip r:embed="rId23"/>
        </a:buBlip>
        <a:defRPr lang="en-US" sz="1800" kern="1200" dirty="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32.jpeg"/><Relationship Id="rId5"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34.png"/><Relationship Id="rId6"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36.png"/><Relationship Id="rId6" Type="http://schemas.openxmlformats.org/officeDocument/2006/relationships/image" Target="../media/image37.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38.png"/><Relationship Id="rId6"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40.png"/><Relationship Id="rId6"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42.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43.png"/><Relationship Id="rId6"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45.jpeg"/><Relationship Id="rId6"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47.png"/><Relationship Id="rId6" Type="http://schemas.openxmlformats.org/officeDocument/2006/relationships/image" Target="../media/image48.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49.png"/><Relationship Id="rId6"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8.jpe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13.png"/><Relationship Id="rId5" Type="http://schemas.openxmlformats.org/officeDocument/2006/relationships/image" Target="../media/image53.jpe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image" Target="../media/image56.jpeg"/><Relationship Id="rId4" Type="http://schemas.openxmlformats.org/officeDocument/2006/relationships/image" Target="../media/image57.jpe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58.jpe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59.png"/><Relationship Id="rId6" Type="http://schemas.openxmlformats.org/officeDocument/2006/relationships/image" Target="../media/image60.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61.png"/><Relationship Id="rId6" Type="http://schemas.openxmlformats.org/officeDocument/2006/relationships/image" Target="../media/image62.jpe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4" Type="http://schemas.openxmlformats.org/officeDocument/2006/relationships/image" Target="../media/image64.jpeg"/><Relationship Id="rId5" Type="http://schemas.openxmlformats.org/officeDocument/2006/relationships/image" Target="../media/image65.png"/><Relationship Id="rId6" Type="http://schemas.openxmlformats.org/officeDocument/2006/relationships/image" Target="../media/image66.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65.pn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13.png"/><Relationship Id="rId5" Type="http://schemas.openxmlformats.org/officeDocument/2006/relationships/image" Target="../media/image65.pn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68.jpeg"/><Relationship Id="rId6" Type="http://schemas.openxmlformats.org/officeDocument/2006/relationships/image" Target="../media/image69.jpeg"/><Relationship Id="rId7" Type="http://schemas.openxmlformats.org/officeDocument/2006/relationships/image" Target="../media/image65.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65.png"/><Relationship Id="rId6" Type="http://schemas.openxmlformats.org/officeDocument/2006/relationships/image" Target="../media/image70.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65.png"/><Relationship Id="rId6" Type="http://schemas.openxmlformats.org/officeDocument/2006/relationships/image" Target="../media/image71.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13.png"/><Relationship Id="rId5" Type="http://schemas.openxmlformats.org/officeDocument/2006/relationships/image" Target="../media/image65.pn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65.png"/><Relationship Id="rId6" Type="http://schemas.openxmlformats.org/officeDocument/2006/relationships/image" Target="../media/image73.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image" Target="../media/image74.jpeg"/><Relationship Id="rId4" Type="http://schemas.openxmlformats.org/officeDocument/2006/relationships/image" Target="../media/image75.jpeg"/><Relationship Id="rId5" Type="http://schemas.openxmlformats.org/officeDocument/2006/relationships/image" Target="../media/image76.png"/><Relationship Id="rId6" Type="http://schemas.openxmlformats.org/officeDocument/2006/relationships/image" Target="../media/image13.png"/><Relationship Id="rId7"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77.png"/><Relationship Id="rId5" Type="http://schemas.openxmlformats.org/officeDocument/2006/relationships/image" Target="../media/image78.pn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79.png"/><Relationship Id="rId6" Type="http://schemas.openxmlformats.org/officeDocument/2006/relationships/image" Target="../media/image80.jpe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81.png"/><Relationship Id="rId5" Type="http://schemas.openxmlformats.org/officeDocument/2006/relationships/image" Target="../media/image82.jpe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3" Type="http://schemas.openxmlformats.org/officeDocument/2006/relationships/image" Target="../media/image83.jpe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85.jpeg"/><Relationship Id="rId6" Type="http://schemas.openxmlformats.org/officeDocument/2006/relationships/image" Target="../media/image86.jpeg"/><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87.jpeg"/><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88.png"/><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89.png"/><Relationship Id="rId5" Type="http://schemas.openxmlformats.org/officeDocument/2006/relationships/image" Target="../media/image90.png"/><Relationship Id="rId6" Type="http://schemas.openxmlformats.org/officeDocument/2006/relationships/image" Target="../media/image91.jpe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20.png"/><Relationship Id="rId5"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3" Type="http://schemas.openxmlformats.org/officeDocument/2006/relationships/image" Target="../media/image9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1.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2.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3.xml.rels><?xml version="1.0" encoding="UTF-8" standalone="yes"?>
<Relationships xmlns="http://schemas.openxmlformats.org/package/2006/relationships"><Relationship Id="rId3" Type="http://schemas.openxmlformats.org/officeDocument/2006/relationships/image" Target="../media/image95.png"/><Relationship Id="rId4" Type="http://schemas.openxmlformats.org/officeDocument/2006/relationships/image" Target="../media/image96.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4.xml.rels><?xml version="1.0" encoding="UTF-8" standalone="yes"?>
<Relationships xmlns="http://schemas.openxmlformats.org/package/2006/relationships"><Relationship Id="rId3" Type="http://schemas.openxmlformats.org/officeDocument/2006/relationships/image" Target="../media/image97.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98.pn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99.png"/><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00.jpeg"/><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01.jpeg"/><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02.jpeg"/><Relationship Id="rId6" Type="http://schemas.openxmlformats.org/officeDocument/2006/relationships/image" Target="../media/image103.jpeg"/><Relationship Id="rId7" Type="http://schemas.openxmlformats.org/officeDocument/2006/relationships/image" Target="../media/image104.jpeg"/><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9.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22.jpeg"/><Relationship Id="rId5"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06.png"/><Relationship Id="rId5" Type="http://schemas.openxmlformats.org/officeDocument/2006/relationships/image" Target="../media/image107.png"/><Relationship Id="rId6" Type="http://schemas.openxmlformats.org/officeDocument/2006/relationships/image" Target="../media/image108.jpeg"/><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09.png"/><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10.png"/><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3.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2.png"/><Relationship Id="rId5" Type="http://schemas.openxmlformats.org/officeDocument/2006/relationships/image" Target="../media/image113.png"/><Relationship Id="rId6" Type="http://schemas.openxmlformats.org/officeDocument/2006/relationships/image" Target="../media/image114.png"/><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4.xml.rels><?xml version="1.0" encoding="UTF-8" standalone="yes"?>
<Relationships xmlns="http://schemas.openxmlformats.org/package/2006/relationships"><Relationship Id="rId3" Type="http://schemas.openxmlformats.org/officeDocument/2006/relationships/image" Target="../media/image115.png"/><Relationship Id="rId4" Type="http://schemas.openxmlformats.org/officeDocument/2006/relationships/image" Target="../media/image116.png"/><Relationship Id="rId5" Type="http://schemas.openxmlformats.org/officeDocument/2006/relationships/image" Target="../media/image117.png"/><Relationship Id="rId6" Type="http://schemas.openxmlformats.org/officeDocument/2006/relationships/image" Target="../media/image118.png"/><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119.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7.xml.rels><?xml version="1.0" encoding="UTF-8" standalone="yes"?>
<Relationships xmlns="http://schemas.openxmlformats.org/package/2006/relationships"><Relationship Id="rId3" Type="http://schemas.openxmlformats.org/officeDocument/2006/relationships/image" Target="../media/image120.png"/><Relationship Id="rId4" Type="http://schemas.openxmlformats.org/officeDocument/2006/relationships/hyperlink" Target="mailto:sales@biozone.co.nz" TargetMode="External"/><Relationship Id="rId5" Type="http://schemas.openxmlformats.org/officeDocument/2006/relationships/hyperlink" Target="http://creativecommons.org/licenses/by-sa/2.5/" TargetMode="External"/><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8.xml.rels><?xml version="1.0" encoding="UTF-8" standalone="yes"?>
<Relationships xmlns="http://schemas.openxmlformats.org/package/2006/relationships"><Relationship Id="rId3" Type="http://schemas.openxmlformats.org/officeDocument/2006/relationships/image" Target="../media/image121.png"/><Relationship Id="rId4" Type="http://schemas.openxmlformats.org/officeDocument/2006/relationships/hyperlink" Target="http://www.thebiozone.com/media.html" TargetMode="External"/><Relationship Id="rId5" Type="http://schemas.openxmlformats.org/officeDocument/2006/relationships/image" Target="../media/image122.png"/><Relationship Id="rId6" Type="http://schemas.openxmlformats.org/officeDocument/2006/relationships/image" Target="../media/image123.png"/><Relationship Id="rId7" Type="http://schemas.openxmlformats.org/officeDocument/2006/relationships/image" Target="../media/image124.png"/><Relationship Id="rId8" Type="http://schemas.openxmlformats.org/officeDocument/2006/relationships/image" Target="../media/image125.png"/><Relationship Id="rId9" Type="http://schemas.openxmlformats.org/officeDocument/2006/relationships/image" Target="../media/image126.png"/><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24.jpeg"/><Relationship Id="rId6"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26.jpeg"/><Relationship Id="rId6"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28.jpeg"/><Relationship Id="rId6"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Eukaryotic Cell</a:t>
            </a:r>
            <a:r>
              <a:rPr lang="en-US" dirty="0" smtClean="0"/>
              <a:t>s</a:t>
            </a:r>
            <a:endParaRPr lang="en-US" dirty="0"/>
          </a:p>
        </p:txBody>
      </p:sp>
      <p:sp>
        <p:nvSpPr>
          <p:cNvPr id="3" name="Subtitle 2"/>
          <p:cNvSpPr>
            <a:spLocks noGrp="1"/>
          </p:cNvSpPr>
          <p:nvPr>
            <p:ph type="subTitle" idx="1"/>
          </p:nvPr>
        </p:nvSpPr>
        <p:spPr/>
        <p:txBody>
          <a:bodyPr/>
          <a:lstStyle/>
          <a:p>
            <a:r>
              <a:rPr lang="en-US" b="1" dirty="0" smtClean="0"/>
              <a:t>Under the electron microscope</a:t>
            </a:r>
            <a:endParaRPr lang="en-US" b="1" dirty="0"/>
          </a:p>
        </p:txBody>
      </p:sp>
    </p:spTree>
    <p:extLst>
      <p:ext uri="{BB962C8B-B14F-4D97-AF65-F5344CB8AC3E}">
        <p14:creationId xmlns:p14="http://schemas.microsoft.com/office/powerpoint/2010/main" val="4292205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ph type="title"/>
          </p:nvPr>
        </p:nvSpPr>
        <p:spPr>
          <a:xfrm>
            <a:off x="-8930" y="-8930"/>
            <a:ext cx="9179719" cy="812602"/>
          </a:xfrm>
          <a:ln/>
        </p:spPr>
        <p:txBody>
          <a:bodyPr anchor="b"/>
          <a:lstStyle/>
          <a:p>
            <a:pPr>
              <a:tabLst>
                <a:tab pos="669703" algn="l"/>
              </a:tabLst>
            </a:pPr>
            <a:r>
              <a:rPr lang="en-US"/>
              <a:t>Nucleus</a:t>
            </a:r>
          </a:p>
        </p:txBody>
      </p:sp>
      <p:sp>
        <p:nvSpPr>
          <p:cNvPr id="51202" name="Rectangle 2"/>
          <p:cNvSpPr>
            <a:spLocks noChangeArrowheads="1"/>
          </p:cNvSpPr>
          <p:nvPr>
            <p:ph type="body" idx="1"/>
          </p:nvPr>
        </p:nvSpPr>
        <p:spPr>
          <a:xfrm>
            <a:off x="571500" y="1125141"/>
            <a:ext cx="4000500" cy="5054203"/>
          </a:xfrm>
          <a:ln/>
        </p:spPr>
        <p:txBody>
          <a:bodyPr>
            <a:normAutofit fontScale="625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Located</a:t>
            </a:r>
            <a:r>
              <a:rPr lang="en-US"/>
              <a:t>:</a:t>
            </a:r>
            <a:br>
              <a:rPr lang="en-US"/>
            </a:br>
            <a:r>
              <a:rPr lang="en-US"/>
              <a:t>Variable location; not necessarily near the center of the cell.</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Structure</a:t>
            </a:r>
            <a:r>
              <a:rPr lang="en-US"/>
              <a:t>:</a:t>
            </a:r>
            <a:br>
              <a:rPr lang="en-US"/>
            </a:br>
            <a:r>
              <a:rPr lang="en-US"/>
              <a:t>Surrounded by a </a:t>
            </a:r>
            <a:r>
              <a:rPr lang="en-US" b="1">
                <a:solidFill>
                  <a:srgbClr val="2D00FA"/>
                </a:solidFill>
              </a:rPr>
              <a:t>nuclear envelope</a:t>
            </a:r>
            <a:r>
              <a:rPr lang="en-US"/>
              <a:t> and encloses the genetic material (chromatin). Nuclear envelope comprises a double membrane perforated by pores ~100 nm in diameter. The two membranes are separated by a space of ~20-40 nm. </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Function</a:t>
            </a:r>
            <a:r>
              <a:rPr lang="en-US"/>
              <a:t>:</a:t>
            </a:r>
            <a:br>
              <a:rPr lang="en-US"/>
            </a:br>
            <a:r>
              <a:rPr lang="en-US"/>
              <a:t>Contains most of the cell</a:t>
            </a:r>
            <a:r>
              <a:rPr lang="ja-JP" altLang="en-US">
                <a:latin typeface="Arial"/>
              </a:rPr>
              <a:t>’</a:t>
            </a:r>
            <a:r>
              <a:rPr lang="en-US"/>
              <a:t>s genetic material, which regulates all the</a:t>
            </a:r>
            <a:br>
              <a:rPr lang="en-US"/>
            </a:br>
            <a:r>
              <a:rPr lang="en-US"/>
              <a:t>activities of the cell.</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Size</a:t>
            </a:r>
            <a:r>
              <a:rPr lang="en-US"/>
              <a:t>: 5 µm diameter.</a:t>
            </a:r>
          </a:p>
        </p:txBody>
      </p:sp>
      <p:sp>
        <p:nvSpPr>
          <p:cNvPr id="51203" name="Rectangle 3"/>
          <p:cNvSpPr>
            <a:spLocks/>
          </p:cNvSpPr>
          <p:nvPr/>
        </p:nvSpPr>
        <p:spPr bwMode="auto">
          <a:xfrm>
            <a:off x="7219653" y="1079377"/>
            <a:ext cx="1419820" cy="224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a:solidFill>
                  <a:srgbClr val="2D00FA"/>
                </a:solidFill>
                <a:latin typeface="Arial" charset="0"/>
                <a:ea typeface="ＭＳ Ｐゴシック" charset="0"/>
                <a:cs typeface="Arial" charset="0"/>
                <a:sym typeface="Arial" charset="0"/>
              </a:rPr>
              <a:t>Nuclear pores</a:t>
            </a:r>
          </a:p>
        </p:txBody>
      </p:sp>
      <p:sp>
        <p:nvSpPr>
          <p:cNvPr id="51204" name="Rectangle 4"/>
          <p:cNvSpPr>
            <a:spLocks/>
          </p:cNvSpPr>
          <p:nvPr/>
        </p:nvSpPr>
        <p:spPr bwMode="auto">
          <a:xfrm>
            <a:off x="4830961" y="5184800"/>
            <a:ext cx="1214438" cy="4598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a:solidFill>
                  <a:srgbClr val="2D00FA"/>
                </a:solidFill>
                <a:latin typeface="Arial" charset="0"/>
                <a:ea typeface="ＭＳ Ｐゴシック" charset="0"/>
                <a:cs typeface="Arial" charset="0"/>
                <a:sym typeface="Arial" charset="0"/>
              </a:rPr>
              <a:t>Nuclear membrane</a:t>
            </a:r>
          </a:p>
        </p:txBody>
      </p:sp>
      <p:sp>
        <p:nvSpPr>
          <p:cNvPr id="51205" name="Rectangle 5"/>
          <p:cNvSpPr>
            <a:spLocks/>
          </p:cNvSpPr>
          <p:nvPr/>
        </p:nvSpPr>
        <p:spPr bwMode="auto">
          <a:xfrm>
            <a:off x="7938493" y="5143500"/>
            <a:ext cx="999009" cy="225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a:solidFill>
                  <a:srgbClr val="2D00FA"/>
                </a:solidFill>
                <a:latin typeface="Arial" charset="0"/>
                <a:ea typeface="ＭＳ Ｐゴシック" charset="0"/>
                <a:cs typeface="Arial" charset="0"/>
                <a:sym typeface="Arial" charset="0"/>
              </a:rPr>
              <a:t>Nucleolus</a:t>
            </a:r>
          </a:p>
        </p:txBody>
      </p:sp>
      <p:sp>
        <p:nvSpPr>
          <p:cNvPr id="51206" name="Rectangle 6"/>
          <p:cNvSpPr>
            <a:spLocks/>
          </p:cNvSpPr>
          <p:nvPr/>
        </p:nvSpPr>
        <p:spPr bwMode="auto">
          <a:xfrm>
            <a:off x="6596806" y="5552033"/>
            <a:ext cx="1144117" cy="225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a:solidFill>
                  <a:srgbClr val="2D00FA"/>
                </a:solidFill>
                <a:latin typeface="Arial" charset="0"/>
                <a:ea typeface="ＭＳ Ｐゴシック" charset="0"/>
                <a:cs typeface="Arial" charset="0"/>
                <a:sym typeface="Arial" charset="0"/>
              </a:rPr>
              <a:t>Chromatin</a:t>
            </a:r>
          </a:p>
        </p:txBody>
      </p:sp>
      <p:pic>
        <p:nvPicPr>
          <p:cNvPr id="5120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5365" y="1650877"/>
            <a:ext cx="3554016" cy="36410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51208" name="Line 8"/>
          <p:cNvSpPr>
            <a:spLocks noChangeShapeType="1"/>
          </p:cNvSpPr>
          <p:nvPr/>
        </p:nvSpPr>
        <p:spPr bwMode="auto">
          <a:xfrm>
            <a:off x="7169423" y="4394523"/>
            <a:ext cx="20092" cy="1157510"/>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1209" name="Line 9"/>
          <p:cNvSpPr>
            <a:spLocks noChangeShapeType="1"/>
          </p:cNvSpPr>
          <p:nvPr/>
        </p:nvSpPr>
        <p:spPr bwMode="auto">
          <a:xfrm>
            <a:off x="7177237" y="3743771"/>
            <a:ext cx="1217786" cy="1348383"/>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1210" name="Line 10"/>
          <p:cNvSpPr>
            <a:spLocks noChangeShapeType="1"/>
          </p:cNvSpPr>
          <p:nvPr/>
        </p:nvSpPr>
        <p:spPr bwMode="auto">
          <a:xfrm rot="10800000" flipH="1">
            <a:off x="7618140" y="1345035"/>
            <a:ext cx="204266" cy="479971"/>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1211" name="Line 11"/>
          <p:cNvSpPr>
            <a:spLocks noChangeShapeType="1"/>
          </p:cNvSpPr>
          <p:nvPr/>
        </p:nvSpPr>
        <p:spPr bwMode="auto">
          <a:xfrm flipH="1">
            <a:off x="5688211" y="4500562"/>
            <a:ext cx="677540" cy="827113"/>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4158189365"/>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20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120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120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120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build="p" bldLvl="5"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ph type="title"/>
          </p:nvPr>
        </p:nvSpPr>
        <p:spPr>
          <a:xfrm>
            <a:off x="-8930" y="-8930"/>
            <a:ext cx="9179719" cy="812602"/>
          </a:xfrm>
          <a:ln/>
        </p:spPr>
        <p:txBody>
          <a:bodyPr anchor="b"/>
          <a:lstStyle/>
          <a:p>
            <a:pPr>
              <a:tabLst>
                <a:tab pos="669703" algn="l"/>
              </a:tabLst>
            </a:pPr>
            <a:r>
              <a:rPr lang="en-US"/>
              <a:t>Nucleolus</a:t>
            </a:r>
          </a:p>
        </p:txBody>
      </p:sp>
      <p:sp>
        <p:nvSpPr>
          <p:cNvPr id="52226" name="Rectangle 2"/>
          <p:cNvSpPr>
            <a:spLocks noChangeArrowheads="1"/>
          </p:cNvSpPr>
          <p:nvPr>
            <p:ph type="body" idx="1"/>
          </p:nvPr>
        </p:nvSpPr>
        <p:spPr>
          <a:xfrm>
            <a:off x="803672" y="1259086"/>
            <a:ext cx="3795117" cy="4491633"/>
          </a:xfrm>
          <a:ln/>
        </p:spPr>
        <p:txBody>
          <a:bodyPr>
            <a:normAutofit fontScale="550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Lst>
            </a:pPr>
            <a:r>
              <a:rPr lang="en-US" b="1"/>
              <a:t>Located</a:t>
            </a:r>
            <a:r>
              <a:rPr lang="en-US"/>
              <a:t>:</a:t>
            </a:r>
            <a:br>
              <a:rPr lang="en-US"/>
            </a:br>
            <a:r>
              <a:rPr lang="en-US"/>
              <a:t>Within the nucleus.</a:t>
            </a:r>
            <a:br>
              <a:rPr lang="en-US"/>
            </a:br>
            <a:r>
              <a:rPr lang="en-US"/>
              <a:t>Depending on the organism, there may be more than one.</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Lst>
            </a:pPr>
            <a:r>
              <a:rPr lang="en-US" b="1"/>
              <a:t>Structure</a:t>
            </a:r>
            <a:r>
              <a:rPr lang="en-US"/>
              <a:t>:</a:t>
            </a:r>
            <a:br>
              <a:rPr lang="en-US"/>
            </a:br>
            <a:r>
              <a:rPr lang="en-US"/>
              <a:t>A prominent structure which appears under EM as a mass of darkly stained granules and fibers adjoining part of the chromatin. </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Lst>
            </a:pPr>
            <a:r>
              <a:rPr lang="en-US" b="1"/>
              <a:t>Function</a:t>
            </a:r>
            <a:r>
              <a:rPr lang="en-US"/>
              <a:t>:</a:t>
            </a:r>
          </a:p>
          <a:p>
            <a:pPr marL="849407" lvl="1">
              <a:lnSpc>
                <a:spcPts val="1969"/>
              </a:lnSpc>
              <a:spcBef>
                <a:spcPct val="0"/>
              </a:spcBef>
              <a:spcAft>
                <a:spcPts val="1406"/>
              </a:spcAft>
              <a:buSzPct val="130000"/>
              <a:buBlip>
                <a:blip r:embed="rId4"/>
              </a:buBlip>
              <a:tabLst>
                <a:tab pos="1045853" algn="l"/>
                <a:tab pos="1045853" algn="l"/>
                <a:tab pos="1045853" algn="l"/>
                <a:tab pos="1045853" algn="l"/>
                <a:tab pos="1045853" algn="l"/>
                <a:tab pos="1045853" algn="l"/>
              </a:tabLst>
            </a:pPr>
            <a:r>
              <a:rPr lang="en-US"/>
              <a:t>Synthesis of ribosomal RNA</a:t>
            </a:r>
          </a:p>
          <a:p>
            <a:pPr marL="849407" lvl="1">
              <a:lnSpc>
                <a:spcPts val="1969"/>
              </a:lnSpc>
              <a:spcBef>
                <a:spcPct val="0"/>
              </a:spcBef>
              <a:spcAft>
                <a:spcPts val="1406"/>
              </a:spcAft>
              <a:buSzPct val="130000"/>
              <a:buBlip>
                <a:blip r:embed="rId4"/>
              </a:buBlip>
              <a:tabLst>
                <a:tab pos="1045853" algn="l"/>
                <a:tab pos="1045853" algn="l"/>
                <a:tab pos="1045853" algn="l"/>
                <a:tab pos="1045853" algn="l"/>
                <a:tab pos="1045853" algn="l"/>
                <a:tab pos="1045853" algn="l"/>
              </a:tabLst>
            </a:pPr>
            <a:r>
              <a:rPr lang="en-US"/>
              <a:t>Assembly of ribosomal subunits.</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Lst>
            </a:pPr>
            <a:r>
              <a:rPr lang="en-US" b="1"/>
              <a:t>Size</a:t>
            </a:r>
            <a:r>
              <a:rPr lang="en-US"/>
              <a:t>: 1-2 µm diameter.</a:t>
            </a:r>
            <a:endParaRPr lang="en-US" sz="1400"/>
          </a:p>
        </p:txBody>
      </p:sp>
      <p:sp>
        <p:nvSpPr>
          <p:cNvPr id="52227" name="Rectangle 3"/>
          <p:cNvSpPr>
            <a:spLocks/>
          </p:cNvSpPr>
          <p:nvPr/>
        </p:nvSpPr>
        <p:spPr bwMode="auto">
          <a:xfrm>
            <a:off x="5368257" y="5286375"/>
            <a:ext cx="788364" cy="197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0000"/>
              </a:lnSpc>
              <a:tabLst>
                <a:tab pos="366104" algn="l"/>
              </a:tabLst>
            </a:pPr>
            <a:r>
              <a:rPr lang="en-US" sz="1400">
                <a:solidFill>
                  <a:srgbClr val="2D00FA"/>
                </a:solidFill>
                <a:latin typeface="Arial" charset="0"/>
                <a:ea typeface="ＭＳ Ｐゴシック" charset="0"/>
                <a:cs typeface="Arial" charset="0"/>
                <a:sym typeface="Arial" charset="0"/>
              </a:rPr>
              <a:t>Nucleolus</a:t>
            </a:r>
          </a:p>
        </p:txBody>
      </p:sp>
      <p:pic>
        <p:nvPicPr>
          <p:cNvPr id="522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8852" y="1544836"/>
            <a:ext cx="3521646" cy="3607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52229" name="Line 5"/>
          <p:cNvSpPr>
            <a:spLocks noChangeShapeType="1"/>
          </p:cNvSpPr>
          <p:nvPr/>
        </p:nvSpPr>
        <p:spPr bwMode="auto">
          <a:xfrm flipH="1">
            <a:off x="5741789" y="3612058"/>
            <a:ext cx="914177" cy="1585020"/>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3708162603"/>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222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222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222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222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2226">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222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uild="p" bldLvl="5"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ph type="title"/>
          </p:nvPr>
        </p:nvSpPr>
        <p:spPr>
          <a:xfrm>
            <a:off x="-8929" y="-8930"/>
            <a:ext cx="9188648" cy="812602"/>
          </a:xfrm>
          <a:ln/>
        </p:spPr>
        <p:txBody>
          <a:bodyPr anchor="b"/>
          <a:lstStyle/>
          <a:p>
            <a:pPr>
              <a:tabLst>
                <a:tab pos="669703" algn="l"/>
              </a:tabLst>
            </a:pPr>
            <a:r>
              <a:rPr lang="en-US"/>
              <a:t>Centrioles</a:t>
            </a:r>
          </a:p>
        </p:txBody>
      </p:sp>
      <p:sp>
        <p:nvSpPr>
          <p:cNvPr id="53250" name="Rectangle 2"/>
          <p:cNvSpPr>
            <a:spLocks noChangeArrowheads="1"/>
          </p:cNvSpPr>
          <p:nvPr>
            <p:ph type="body" idx="1"/>
          </p:nvPr>
        </p:nvSpPr>
        <p:spPr>
          <a:xfrm>
            <a:off x="696516" y="1473398"/>
            <a:ext cx="3902273" cy="4634508"/>
          </a:xfrm>
          <a:ln/>
        </p:spPr>
        <p:txBody>
          <a:bodyPr>
            <a:normAutofit fontScale="700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Located</a:t>
            </a:r>
            <a:r>
              <a:rPr lang="en-US"/>
              <a:t>:</a:t>
            </a:r>
            <a:br>
              <a:rPr lang="en-US"/>
            </a:br>
            <a:r>
              <a:rPr lang="en-US"/>
              <a:t>In the cytoplasm, as part of the cell </a:t>
            </a:r>
            <a:r>
              <a:rPr lang="en-US" b="1">
                <a:solidFill>
                  <a:srgbClr val="2D00FA"/>
                </a:solidFill>
              </a:rPr>
              <a:t>cytoskeleton</a:t>
            </a:r>
            <a:r>
              <a:rPr lang="en-US"/>
              <a:t>. Usually next to or close to the nucleus.</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Structure</a:t>
            </a:r>
            <a:r>
              <a:rPr lang="en-US"/>
              <a:t>:</a:t>
            </a:r>
            <a:br>
              <a:rPr lang="en-US"/>
            </a:br>
            <a:r>
              <a:rPr lang="en-US"/>
              <a:t>Found as a pair, each one composed of nine sets of triplet </a:t>
            </a:r>
            <a:r>
              <a:rPr lang="en-US" b="1">
                <a:solidFill>
                  <a:srgbClr val="2D00FA"/>
                </a:solidFill>
              </a:rPr>
              <a:t>microtubules</a:t>
            </a:r>
            <a:r>
              <a:rPr lang="en-US"/>
              <a:t> arranged in a ring. </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Function</a:t>
            </a:r>
            <a:r>
              <a:rPr lang="en-US"/>
              <a:t>:</a:t>
            </a:r>
            <a:br>
              <a:rPr lang="en-US"/>
            </a:br>
            <a:r>
              <a:rPr lang="en-US"/>
              <a:t>Involved in organizing microtubule assembly (spindle formation) but not essential as they are </a:t>
            </a:r>
            <a:r>
              <a:rPr lang="en-US" b="1">
                <a:solidFill>
                  <a:srgbClr val="2D00FA"/>
                </a:solidFill>
              </a:rPr>
              <a:t>absent</a:t>
            </a:r>
            <a:r>
              <a:rPr lang="en-US"/>
              <a:t> from the cells of </a:t>
            </a:r>
            <a:r>
              <a:rPr lang="en-US" b="1">
                <a:solidFill>
                  <a:srgbClr val="2D00FA"/>
                </a:solidFill>
              </a:rPr>
              <a:t>higher plants</a:t>
            </a:r>
            <a:r>
              <a:rPr lang="en-US"/>
              <a:t>.</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Size</a:t>
            </a:r>
            <a:r>
              <a:rPr lang="en-US"/>
              <a:t>: 0.25 µm diameter.</a:t>
            </a:r>
          </a:p>
        </p:txBody>
      </p:sp>
      <p:sp>
        <p:nvSpPr>
          <p:cNvPr id="53251" name="Rectangle 3"/>
          <p:cNvSpPr>
            <a:spLocks/>
          </p:cNvSpPr>
          <p:nvPr/>
        </p:nvSpPr>
        <p:spPr bwMode="auto">
          <a:xfrm>
            <a:off x="6018690" y="6197203"/>
            <a:ext cx="2005670" cy="197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0000"/>
              </a:lnSpc>
              <a:tabLst>
                <a:tab pos="366104" algn="l"/>
              </a:tabLst>
            </a:pPr>
            <a:r>
              <a:rPr lang="en-US" sz="1400">
                <a:solidFill>
                  <a:srgbClr val="2D00FA"/>
                </a:solidFill>
                <a:latin typeface="Arial" charset="0"/>
                <a:ea typeface="ＭＳ Ｐゴシック" charset="0"/>
                <a:cs typeface="Arial" charset="0"/>
                <a:sym typeface="Arial" charset="0"/>
              </a:rPr>
              <a:t>Centriole in cross section</a:t>
            </a:r>
          </a:p>
        </p:txBody>
      </p:sp>
      <p:pic>
        <p:nvPicPr>
          <p:cNvPr id="532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9617" y="4054078"/>
            <a:ext cx="3036094" cy="20270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532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6281" y="952128"/>
            <a:ext cx="4563070" cy="3396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53254" name="Rectangle 6"/>
          <p:cNvSpPr>
            <a:spLocks/>
          </p:cNvSpPr>
          <p:nvPr/>
        </p:nvSpPr>
        <p:spPr bwMode="auto">
          <a:xfrm>
            <a:off x="7250906" y="562570"/>
            <a:ext cx="1259086"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90000"/>
              </a:lnSpc>
              <a:tabLst>
                <a:tab pos="366104" algn="l"/>
              </a:tabLst>
            </a:pPr>
            <a:r>
              <a:rPr lang="en-US" sz="1400">
                <a:solidFill>
                  <a:srgbClr val="2D00FA"/>
                </a:solidFill>
                <a:latin typeface="Arial" charset="0"/>
                <a:ea typeface="ＭＳ Ｐゴシック" charset="0"/>
                <a:cs typeface="Arial" charset="0"/>
                <a:sym typeface="Arial" charset="0"/>
              </a:rPr>
              <a:t>Microtubules</a:t>
            </a:r>
          </a:p>
        </p:txBody>
      </p:sp>
      <p:sp>
        <p:nvSpPr>
          <p:cNvPr id="53255" name="Line 7"/>
          <p:cNvSpPr>
            <a:spLocks noChangeShapeType="1"/>
          </p:cNvSpPr>
          <p:nvPr/>
        </p:nvSpPr>
        <p:spPr bwMode="auto">
          <a:xfrm rot="10800000" flipH="1">
            <a:off x="6941716" y="820416"/>
            <a:ext cx="862831" cy="627311"/>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3256" name="Line 8"/>
          <p:cNvSpPr>
            <a:spLocks noChangeShapeType="1"/>
          </p:cNvSpPr>
          <p:nvPr/>
        </p:nvSpPr>
        <p:spPr bwMode="auto">
          <a:xfrm rot="10800000" flipH="1">
            <a:off x="7462987" y="821531"/>
            <a:ext cx="350490" cy="1303734"/>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3919933067"/>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325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325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325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325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bldLvl="5"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ph type="title"/>
          </p:nvPr>
        </p:nvSpPr>
        <p:spPr>
          <a:xfrm>
            <a:off x="-8930" y="-8930"/>
            <a:ext cx="9161859" cy="812602"/>
          </a:xfrm>
          <a:ln/>
        </p:spPr>
        <p:txBody>
          <a:bodyPr anchor="b"/>
          <a:lstStyle/>
          <a:p>
            <a:pPr>
              <a:tabLst>
                <a:tab pos="669703" algn="l"/>
              </a:tabLst>
            </a:pPr>
            <a:r>
              <a:rPr lang="en-US"/>
              <a:t>Vacuoles and Vesicles</a:t>
            </a:r>
          </a:p>
        </p:txBody>
      </p:sp>
      <p:sp>
        <p:nvSpPr>
          <p:cNvPr id="54274" name="Rectangle 2"/>
          <p:cNvSpPr>
            <a:spLocks noChangeArrowheads="1"/>
          </p:cNvSpPr>
          <p:nvPr>
            <p:ph type="body" idx="1"/>
          </p:nvPr>
        </p:nvSpPr>
        <p:spPr>
          <a:xfrm>
            <a:off x="366117" y="1017984"/>
            <a:ext cx="4884539" cy="5027414"/>
          </a:xfrm>
          <a:ln/>
        </p:spPr>
        <p:txBody>
          <a:bodyPr>
            <a:normAutofit fontScale="700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Located</a:t>
            </a:r>
            <a:r>
              <a:rPr lang="en-US"/>
              <a:t>:</a:t>
            </a:r>
            <a:br>
              <a:rPr lang="en-US"/>
            </a:br>
            <a:r>
              <a:rPr lang="en-US"/>
              <a:t>In the cytoplasm; often numerous.</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Structure</a:t>
            </a:r>
            <a:r>
              <a:rPr lang="en-US"/>
              <a:t>:</a:t>
            </a:r>
            <a:br>
              <a:rPr lang="en-US"/>
            </a:br>
            <a:r>
              <a:rPr lang="en-US"/>
              <a:t>Vacuoles and vesicles are both membrane-bound sacs, but vacuoles are larger. </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 pos="1045853" algn="l"/>
              </a:tabLst>
            </a:pPr>
            <a:r>
              <a:rPr lang="en-US" b="1"/>
              <a:t>Function</a:t>
            </a:r>
            <a:r>
              <a:rPr lang="en-US"/>
              <a:t>:</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b="1">
                <a:solidFill>
                  <a:srgbClr val="2D00FA"/>
                </a:solidFill>
              </a:rPr>
              <a:t>food vacuoles</a:t>
            </a:r>
            <a:r>
              <a:rPr lang="en-US"/>
              <a:t> in animal cells are formed by phagocytosis of food particles.</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b="1">
                <a:solidFill>
                  <a:srgbClr val="2D00FA"/>
                </a:solidFill>
              </a:rPr>
              <a:t>contractile vacuoles</a:t>
            </a:r>
            <a:r>
              <a:rPr lang="en-US"/>
              <a:t> of freshwater protists pump excess water from the cell.</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b="1">
                <a:solidFill>
                  <a:srgbClr val="2D00FA"/>
                </a:solidFill>
              </a:rPr>
              <a:t>central vacuole</a:t>
            </a:r>
            <a:r>
              <a:rPr lang="en-US"/>
              <a:t> of plants provides cell volume and stores inorganic ions and metabolic wastes.</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Size</a:t>
            </a:r>
            <a:r>
              <a:rPr lang="en-US"/>
              <a:t>: varies according to</a:t>
            </a:r>
            <a:br>
              <a:rPr lang="en-US"/>
            </a:br>
            <a:r>
              <a:rPr lang="en-US"/>
              <a:t>cell type and size.</a:t>
            </a:r>
            <a:endParaRPr lang="en-US" sz="1400"/>
          </a:p>
        </p:txBody>
      </p:sp>
      <p:pic>
        <p:nvPicPr>
          <p:cNvPr id="542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27477" y="919758"/>
            <a:ext cx="3134320" cy="2421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542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8485" y="3687961"/>
            <a:ext cx="4161234" cy="3272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54277" name="Rectangle 5"/>
          <p:cNvSpPr>
            <a:spLocks/>
          </p:cNvSpPr>
          <p:nvPr/>
        </p:nvSpPr>
        <p:spPr bwMode="auto">
          <a:xfrm>
            <a:off x="4411266" y="6116836"/>
            <a:ext cx="1589484" cy="3839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90000"/>
              </a:lnSpc>
              <a:tabLst>
                <a:tab pos="366104" algn="l"/>
              </a:tabLst>
            </a:pPr>
            <a:r>
              <a:rPr lang="en-US" sz="1400">
                <a:solidFill>
                  <a:srgbClr val="2D00FA"/>
                </a:solidFill>
                <a:latin typeface="Arial" charset="0"/>
                <a:ea typeface="ＭＳ Ｐゴシック" charset="0"/>
                <a:cs typeface="Arial" charset="0"/>
                <a:sym typeface="Arial" charset="0"/>
              </a:rPr>
              <a:t>Food vacuole in a human lymphocyte</a:t>
            </a:r>
          </a:p>
        </p:txBody>
      </p:sp>
      <p:sp>
        <p:nvSpPr>
          <p:cNvPr id="54278" name="Line 6"/>
          <p:cNvSpPr>
            <a:spLocks noChangeShapeType="1"/>
          </p:cNvSpPr>
          <p:nvPr/>
        </p:nvSpPr>
        <p:spPr bwMode="auto">
          <a:xfrm flipH="1">
            <a:off x="5973961" y="5769695"/>
            <a:ext cx="1064865" cy="479971"/>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2987101979"/>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427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427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427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427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427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427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42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build="p" bldLvl="5"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ph type="title"/>
          </p:nvPr>
        </p:nvSpPr>
        <p:spPr>
          <a:xfrm>
            <a:off x="-17859" y="-8930"/>
            <a:ext cx="9188648" cy="812602"/>
          </a:xfrm>
          <a:ln/>
        </p:spPr>
        <p:txBody>
          <a:bodyPr anchor="b"/>
          <a:lstStyle/>
          <a:p>
            <a:pPr>
              <a:tabLst>
                <a:tab pos="669703" algn="l"/>
              </a:tabLst>
            </a:pPr>
            <a:r>
              <a:rPr lang="en-US"/>
              <a:t>The Cell Cytoskeleton</a:t>
            </a:r>
          </a:p>
        </p:txBody>
      </p:sp>
      <p:sp>
        <p:nvSpPr>
          <p:cNvPr id="55298" name="Rectangle 2"/>
          <p:cNvSpPr>
            <a:spLocks noChangeArrowheads="1"/>
          </p:cNvSpPr>
          <p:nvPr>
            <p:ph type="body" idx="1"/>
          </p:nvPr>
        </p:nvSpPr>
        <p:spPr>
          <a:xfrm>
            <a:off x="392906" y="1125141"/>
            <a:ext cx="4857750" cy="5732859"/>
          </a:xfrm>
          <a:ln/>
        </p:spPr>
        <p:txBody>
          <a:bodyPr>
            <a:normAutofit fontScale="775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 pos="1045853" algn="l"/>
                <a:tab pos="1045853" algn="l"/>
                <a:tab pos="1045853" algn="l"/>
              </a:tabLst>
            </a:pPr>
            <a:r>
              <a:rPr lang="en-US" b="1"/>
              <a:t>Located</a:t>
            </a:r>
            <a:r>
              <a:rPr lang="en-US"/>
              <a:t>:</a:t>
            </a:r>
            <a:br>
              <a:rPr lang="en-US"/>
            </a:br>
            <a:r>
              <a:rPr lang="en-US"/>
              <a:t>A network throughout the cytoplasm.</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 pos="1045853" algn="l"/>
                <a:tab pos="1045853" algn="l"/>
                <a:tab pos="1045853" algn="l"/>
              </a:tabLst>
            </a:pPr>
            <a:r>
              <a:rPr lang="en-US" b="1"/>
              <a:t>Structure</a:t>
            </a:r>
            <a:r>
              <a:rPr lang="en-US"/>
              <a:t>:</a:t>
            </a:r>
            <a:br>
              <a:rPr lang="en-US"/>
            </a:br>
            <a:r>
              <a:rPr lang="en-US"/>
              <a:t>A dynamic system of </a:t>
            </a:r>
            <a:r>
              <a:rPr lang="en-US" b="1">
                <a:solidFill>
                  <a:srgbClr val="2D00FA"/>
                </a:solidFill>
              </a:rPr>
              <a:t>microtubules</a:t>
            </a:r>
            <a:r>
              <a:rPr lang="en-US"/>
              <a:t>, </a:t>
            </a:r>
            <a:r>
              <a:rPr lang="en-US" b="1">
                <a:solidFill>
                  <a:srgbClr val="2D00FA"/>
                </a:solidFill>
              </a:rPr>
              <a:t>microfilaments</a:t>
            </a:r>
            <a:r>
              <a:rPr lang="en-US"/>
              <a:t>, and intermediate filaments.</a:t>
            </a:r>
            <a:r>
              <a:rPr lang="en-US" sz="1400"/>
              <a:t> </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 pos="1045853" algn="l"/>
                <a:tab pos="1045853" algn="l"/>
                <a:tab pos="1045853" algn="l"/>
                <a:tab pos="1045853" algn="l"/>
                <a:tab pos="1045853" algn="l"/>
              </a:tabLst>
            </a:pPr>
            <a:r>
              <a:rPr lang="en-US" b="1"/>
              <a:t>Function</a:t>
            </a:r>
            <a:r>
              <a:rPr lang="en-US"/>
              <a:t>:</a:t>
            </a:r>
          </a:p>
          <a:p>
            <a:pPr marL="849407" lvl="1">
              <a:lnSpc>
                <a:spcPts val="1969"/>
              </a:lnSpc>
              <a:spcBef>
                <a:spcPct val="0"/>
              </a:spcBef>
              <a:spcAft>
                <a:spcPts val="1055"/>
              </a:spcAft>
              <a:buSzPct val="120000"/>
              <a:buBlip>
                <a:blip r:embed="rId4"/>
              </a:buBlip>
              <a:tabLst>
                <a:tab pos="1045853" algn="l"/>
                <a:tab pos="1045853" algn="l"/>
                <a:tab pos="1045853" algn="l"/>
                <a:tab pos="1045853" algn="l"/>
                <a:tab pos="1045853" algn="l"/>
                <a:tab pos="1045853" algn="l"/>
                <a:tab pos="1045853" algn="l"/>
                <a:tab pos="1045853" algn="l"/>
                <a:tab pos="1045853" algn="l"/>
                <a:tab pos="1045853" algn="l"/>
                <a:tab pos="1045853" algn="l"/>
              </a:tabLst>
            </a:pPr>
            <a:r>
              <a:rPr lang="en-US"/>
              <a:t>shape and mechanical support for the cell</a:t>
            </a:r>
          </a:p>
          <a:p>
            <a:pPr marL="849407" lvl="1">
              <a:lnSpc>
                <a:spcPts val="1969"/>
              </a:lnSpc>
              <a:spcBef>
                <a:spcPct val="0"/>
              </a:spcBef>
              <a:spcAft>
                <a:spcPts val="1055"/>
              </a:spcAft>
              <a:buSzPct val="120000"/>
              <a:buBlip>
                <a:blip r:embed="rId4"/>
              </a:buBlip>
              <a:tabLst>
                <a:tab pos="1045853" algn="l"/>
                <a:tab pos="1045853" algn="l"/>
                <a:tab pos="1045853" algn="l"/>
                <a:tab pos="1045853" algn="l"/>
                <a:tab pos="1045853" algn="l"/>
                <a:tab pos="1045853" algn="l"/>
                <a:tab pos="1045853" algn="l"/>
                <a:tab pos="1045853" algn="l"/>
                <a:tab pos="1045853" algn="l"/>
                <a:tab pos="1045853" algn="l"/>
                <a:tab pos="1045853" algn="l"/>
              </a:tabLst>
            </a:pPr>
            <a:r>
              <a:rPr lang="en-US"/>
              <a:t>regulation of cellular activities, e.g. guiding secretory vesicles.</a:t>
            </a:r>
          </a:p>
          <a:p>
            <a:pPr marL="849407" lvl="1">
              <a:lnSpc>
                <a:spcPts val="1969"/>
              </a:lnSpc>
              <a:spcBef>
                <a:spcPct val="0"/>
              </a:spcBef>
              <a:spcAft>
                <a:spcPts val="1055"/>
              </a:spcAft>
              <a:buSzPct val="120000"/>
              <a:buBlip>
                <a:blip r:embed="rId4"/>
              </a:buBlip>
              <a:tabLst>
                <a:tab pos="1045853" algn="l"/>
                <a:tab pos="1045853" algn="l"/>
                <a:tab pos="1045853" algn="l"/>
                <a:tab pos="1045853" algn="l"/>
                <a:tab pos="1045853" algn="l"/>
                <a:tab pos="1045853" algn="l"/>
                <a:tab pos="1045853" algn="l"/>
                <a:tab pos="1045853" algn="l"/>
                <a:tab pos="1045853" algn="l"/>
                <a:tab pos="1045853" algn="l"/>
                <a:tab pos="1045853" algn="l"/>
              </a:tabLst>
            </a:pPr>
            <a:r>
              <a:rPr lang="en-US"/>
              <a:t>especially important in animal cells.</a:t>
            </a:r>
          </a:p>
          <a:p>
            <a:pPr marL="849407" lvl="1">
              <a:lnSpc>
                <a:spcPts val="1969"/>
              </a:lnSpc>
              <a:spcBef>
                <a:spcPct val="0"/>
              </a:spcBef>
              <a:spcAft>
                <a:spcPts val="1055"/>
              </a:spcAft>
              <a:buSzPct val="120000"/>
              <a:buBlip>
                <a:blip r:embed="rId4"/>
              </a:buBlip>
              <a:tabLst>
                <a:tab pos="1045853" algn="l"/>
                <a:tab pos="1045853" algn="l"/>
                <a:tab pos="1045853" algn="l"/>
                <a:tab pos="1045853" algn="l"/>
                <a:tab pos="1045853" algn="l"/>
                <a:tab pos="1045853" algn="l"/>
                <a:tab pos="1045853" algn="l"/>
                <a:tab pos="1045853" algn="l"/>
                <a:tab pos="1045853" algn="l"/>
                <a:tab pos="1045853" algn="l"/>
                <a:tab pos="1045853" algn="l"/>
              </a:tabLst>
            </a:pPr>
            <a:r>
              <a:rPr lang="en-US"/>
              <a:t>involved in cell movement (</a:t>
            </a:r>
            <a:r>
              <a:rPr lang="en-US" b="1">
                <a:solidFill>
                  <a:srgbClr val="2D00FA"/>
                </a:solidFill>
              </a:rPr>
              <a:t>motility</a:t>
            </a:r>
            <a:r>
              <a:rPr lang="en-US"/>
              <a:t>).</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 pos="1045853" algn="l"/>
                <a:tab pos="1045853" algn="l"/>
                <a:tab pos="1045853" algn="l"/>
                <a:tab pos="1045853" algn="l"/>
                <a:tab pos="1045853" algn="l"/>
              </a:tabLst>
            </a:pPr>
            <a:r>
              <a:rPr lang="en-US" b="1"/>
              <a:t>Size</a:t>
            </a:r>
            <a:r>
              <a:rPr lang="en-US"/>
              <a:t>:</a:t>
            </a:r>
          </a:p>
          <a:p>
            <a:pPr marL="849407" lvl="1">
              <a:lnSpc>
                <a:spcPts val="1969"/>
              </a:lnSpc>
              <a:spcBef>
                <a:spcPct val="0"/>
              </a:spcBef>
              <a:spcAft>
                <a:spcPts val="1055"/>
              </a:spcAft>
              <a:buSzPct val="120000"/>
              <a:buBlip>
                <a:blip r:embed="rId4"/>
              </a:buBlip>
              <a:tabLst>
                <a:tab pos="1045853" algn="l"/>
                <a:tab pos="1045853" algn="l"/>
                <a:tab pos="1045853" algn="l"/>
                <a:tab pos="1045853" algn="l"/>
                <a:tab pos="1045853" algn="l"/>
                <a:tab pos="1045853" algn="l"/>
                <a:tab pos="1045853" algn="l"/>
                <a:tab pos="1045853" algn="l"/>
                <a:tab pos="1045853" algn="l"/>
                <a:tab pos="1045853" algn="l"/>
                <a:tab pos="1045853" algn="l"/>
              </a:tabLst>
            </a:pPr>
            <a:r>
              <a:rPr lang="en-US"/>
              <a:t>microtubules: 25 nm</a:t>
            </a:r>
          </a:p>
          <a:p>
            <a:pPr marL="849407" lvl="1">
              <a:lnSpc>
                <a:spcPts val="1969"/>
              </a:lnSpc>
              <a:spcBef>
                <a:spcPct val="0"/>
              </a:spcBef>
              <a:spcAft>
                <a:spcPts val="1055"/>
              </a:spcAft>
              <a:buSzPct val="120000"/>
              <a:buBlip>
                <a:blip r:embed="rId4"/>
              </a:buBlip>
              <a:tabLst>
                <a:tab pos="1045853" algn="l"/>
                <a:tab pos="1045853" algn="l"/>
                <a:tab pos="1045853" algn="l"/>
                <a:tab pos="1045853" algn="l"/>
                <a:tab pos="1045853" algn="l"/>
                <a:tab pos="1045853" algn="l"/>
                <a:tab pos="1045853" algn="l"/>
                <a:tab pos="1045853" algn="l"/>
                <a:tab pos="1045853" algn="l"/>
                <a:tab pos="1045853" algn="l"/>
                <a:tab pos="1045853" algn="l"/>
              </a:tabLst>
            </a:pPr>
            <a:r>
              <a:rPr lang="en-US"/>
              <a:t>microfilaments (actin filaments): 7 nm</a:t>
            </a:r>
          </a:p>
          <a:p>
            <a:pPr marL="849407" lvl="1">
              <a:lnSpc>
                <a:spcPts val="1969"/>
              </a:lnSpc>
              <a:spcBef>
                <a:spcPct val="0"/>
              </a:spcBef>
              <a:spcAft>
                <a:spcPts val="1055"/>
              </a:spcAft>
              <a:buSzPct val="120000"/>
              <a:buBlip>
                <a:blip r:embed="rId4"/>
              </a:buBlip>
              <a:tabLst>
                <a:tab pos="1045853" algn="l"/>
                <a:tab pos="1045853" algn="l"/>
                <a:tab pos="1045853" algn="l"/>
                <a:tab pos="1045853" algn="l"/>
                <a:tab pos="1045853" algn="l"/>
                <a:tab pos="1045853" algn="l"/>
                <a:tab pos="1045853" algn="l"/>
                <a:tab pos="1045853" algn="l"/>
                <a:tab pos="1045853" algn="l"/>
                <a:tab pos="1045853" algn="l"/>
                <a:tab pos="1045853" algn="l"/>
              </a:tabLst>
            </a:pPr>
            <a:r>
              <a:rPr lang="en-US"/>
              <a:t>intermediate filaments: 8-12 nm</a:t>
            </a:r>
          </a:p>
        </p:txBody>
      </p:sp>
      <p:pic>
        <p:nvPicPr>
          <p:cNvPr id="552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3195" y="3595316"/>
            <a:ext cx="3009305" cy="29869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553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25703" y="901899"/>
            <a:ext cx="2893219" cy="23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55301" name="Rectangle 5"/>
          <p:cNvSpPr>
            <a:spLocks/>
          </p:cNvSpPr>
          <p:nvPr/>
        </p:nvSpPr>
        <p:spPr bwMode="auto">
          <a:xfrm>
            <a:off x="5697140" y="2768203"/>
            <a:ext cx="1839516" cy="294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88000"/>
              </a:lnSpc>
              <a:tabLst>
                <a:tab pos="366104" algn="l"/>
              </a:tabLst>
            </a:pPr>
            <a:r>
              <a:rPr lang="en-US" sz="1100">
                <a:solidFill>
                  <a:srgbClr val="FFFFFF"/>
                </a:solidFill>
                <a:latin typeface="Arial" charset="0"/>
                <a:ea typeface="ＭＳ Ｐゴシック" charset="0"/>
                <a:cs typeface="Arial" charset="0"/>
                <a:sym typeface="Arial" charset="0"/>
              </a:rPr>
              <a:t>An actin stain reveals the cytoskeleton of a fibroblast</a:t>
            </a:r>
          </a:p>
        </p:txBody>
      </p:sp>
      <p:sp>
        <p:nvSpPr>
          <p:cNvPr id="55302" name="Rectangle 6"/>
          <p:cNvSpPr>
            <a:spLocks/>
          </p:cNvSpPr>
          <p:nvPr/>
        </p:nvSpPr>
        <p:spPr bwMode="auto">
          <a:xfrm rot="-5400000">
            <a:off x="8431994" y="2894729"/>
            <a:ext cx="282128" cy="123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800">
                <a:solidFill>
                  <a:srgbClr val="000000"/>
                </a:solidFill>
                <a:latin typeface="Arial" charset="0"/>
                <a:ea typeface="ＭＳ Ｐゴシック" charset="0"/>
                <a:cs typeface="Arial" charset="0"/>
                <a:sym typeface="Arial" charset="0"/>
              </a:rPr>
              <a:t>iStock</a:t>
            </a:r>
          </a:p>
        </p:txBody>
      </p:sp>
    </p:spTree>
    <p:extLst>
      <p:ext uri="{BB962C8B-B14F-4D97-AF65-F5344CB8AC3E}">
        <p14:creationId xmlns:p14="http://schemas.microsoft.com/office/powerpoint/2010/main" val="2542693939"/>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529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529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529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529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5298">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5298">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5298">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55298">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55298">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55298">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5529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uild="p" bldLvl="5"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ph type="title"/>
          </p:nvPr>
        </p:nvSpPr>
        <p:spPr>
          <a:xfrm>
            <a:off x="-8930" y="-17859"/>
            <a:ext cx="9179719" cy="830461"/>
          </a:xfrm>
          <a:ln/>
        </p:spPr>
        <p:txBody>
          <a:bodyPr anchor="b"/>
          <a:lstStyle/>
          <a:p>
            <a:pPr>
              <a:tabLst>
                <a:tab pos="669703" algn="l"/>
              </a:tabLst>
            </a:pPr>
            <a:r>
              <a:rPr lang="en-US"/>
              <a:t>The Cell Cytoskeleton</a:t>
            </a:r>
          </a:p>
        </p:txBody>
      </p:sp>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6153" y="934269"/>
            <a:ext cx="5419204" cy="53779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56323" name="Rectangle 3"/>
          <p:cNvSpPr>
            <a:spLocks/>
          </p:cNvSpPr>
          <p:nvPr/>
        </p:nvSpPr>
        <p:spPr bwMode="auto">
          <a:xfrm>
            <a:off x="1076027" y="5789786"/>
            <a:ext cx="1366242"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90000"/>
              </a:lnSpc>
              <a:tabLst>
                <a:tab pos="366104" algn="l"/>
              </a:tabLst>
            </a:pPr>
            <a:r>
              <a:rPr lang="en-US" sz="1400" b="1">
                <a:solidFill>
                  <a:srgbClr val="2D00FA"/>
                </a:solidFill>
                <a:latin typeface="Arial" charset="0"/>
                <a:ea typeface="ＭＳ Ｐゴシック" charset="0"/>
                <a:cs typeface="Arial" charset="0"/>
                <a:sym typeface="Arial" charset="0"/>
              </a:rPr>
              <a:t>Microfilament</a:t>
            </a:r>
          </a:p>
        </p:txBody>
      </p:sp>
      <p:sp>
        <p:nvSpPr>
          <p:cNvPr id="56324" name="Line 4"/>
          <p:cNvSpPr>
            <a:spLocks noChangeShapeType="1"/>
          </p:cNvSpPr>
          <p:nvPr/>
        </p:nvSpPr>
        <p:spPr bwMode="auto">
          <a:xfrm flipH="1">
            <a:off x="2419946" y="5412507"/>
            <a:ext cx="1814959" cy="482203"/>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6325" name="Rectangle 5"/>
          <p:cNvSpPr>
            <a:spLocks/>
          </p:cNvSpPr>
          <p:nvPr/>
        </p:nvSpPr>
        <p:spPr bwMode="auto">
          <a:xfrm>
            <a:off x="341561" y="2723555"/>
            <a:ext cx="1169789" cy="3929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r">
              <a:lnSpc>
                <a:spcPct val="90000"/>
              </a:lnSpc>
              <a:tabLst>
                <a:tab pos="366104" algn="l"/>
              </a:tabLst>
            </a:pPr>
            <a:r>
              <a:rPr lang="en-US" sz="1400" b="1">
                <a:solidFill>
                  <a:srgbClr val="2D00FA"/>
                </a:solidFill>
                <a:latin typeface="Arial" charset="0"/>
                <a:ea typeface="ＭＳ Ｐゴシック" charset="0"/>
                <a:cs typeface="Arial" charset="0"/>
                <a:sym typeface="Arial" charset="0"/>
              </a:rPr>
              <a:t>Intermediate filament</a:t>
            </a:r>
          </a:p>
        </p:txBody>
      </p:sp>
      <p:sp>
        <p:nvSpPr>
          <p:cNvPr id="56326" name="Line 6"/>
          <p:cNvSpPr>
            <a:spLocks noChangeShapeType="1"/>
          </p:cNvSpPr>
          <p:nvPr/>
        </p:nvSpPr>
        <p:spPr bwMode="auto">
          <a:xfrm rot="10800000">
            <a:off x="1542604" y="2955727"/>
            <a:ext cx="763488" cy="285750"/>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6327" name="Rectangle 7"/>
          <p:cNvSpPr>
            <a:spLocks/>
          </p:cNvSpPr>
          <p:nvPr/>
        </p:nvSpPr>
        <p:spPr bwMode="auto">
          <a:xfrm>
            <a:off x="610568" y="4009430"/>
            <a:ext cx="1205508" cy="232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90000"/>
              </a:lnSpc>
              <a:tabLst>
                <a:tab pos="366104" algn="l"/>
              </a:tabLst>
            </a:pPr>
            <a:r>
              <a:rPr lang="en-US" sz="1400" b="1">
                <a:solidFill>
                  <a:srgbClr val="2D00FA"/>
                </a:solidFill>
                <a:latin typeface="Arial" charset="0"/>
                <a:ea typeface="ＭＳ Ｐゴシック" charset="0"/>
                <a:cs typeface="Arial" charset="0"/>
                <a:sym typeface="Arial" charset="0"/>
              </a:rPr>
              <a:t>Microtubule</a:t>
            </a:r>
          </a:p>
        </p:txBody>
      </p:sp>
      <p:sp>
        <p:nvSpPr>
          <p:cNvPr id="56328" name="Line 8"/>
          <p:cNvSpPr>
            <a:spLocks noChangeShapeType="1"/>
          </p:cNvSpPr>
          <p:nvPr/>
        </p:nvSpPr>
        <p:spPr bwMode="auto">
          <a:xfrm flipH="1">
            <a:off x="1818308" y="3633267"/>
            <a:ext cx="933152" cy="466576"/>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6329" name="Rectangle 9"/>
          <p:cNvSpPr>
            <a:spLocks/>
          </p:cNvSpPr>
          <p:nvPr/>
        </p:nvSpPr>
        <p:spPr bwMode="auto">
          <a:xfrm>
            <a:off x="266775" y="1302618"/>
            <a:ext cx="1053703" cy="3839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r">
              <a:lnSpc>
                <a:spcPct val="90000"/>
              </a:lnSpc>
              <a:tabLst>
                <a:tab pos="366104" algn="l"/>
              </a:tabLst>
            </a:pPr>
            <a:r>
              <a:rPr lang="en-US" sz="1400" b="1">
                <a:solidFill>
                  <a:srgbClr val="2D00FA"/>
                </a:solidFill>
                <a:latin typeface="Arial" charset="0"/>
                <a:ea typeface="ＭＳ Ｐゴシック" charset="0"/>
                <a:cs typeface="Arial" charset="0"/>
                <a:sym typeface="Arial" charset="0"/>
              </a:rPr>
              <a:t>Plasma membrane</a:t>
            </a:r>
          </a:p>
        </p:txBody>
      </p:sp>
      <p:sp>
        <p:nvSpPr>
          <p:cNvPr id="56330" name="Line 10"/>
          <p:cNvSpPr>
            <a:spLocks noChangeShapeType="1"/>
          </p:cNvSpPr>
          <p:nvPr/>
        </p:nvSpPr>
        <p:spPr bwMode="auto">
          <a:xfrm rot="10800000">
            <a:off x="1376289" y="1499072"/>
            <a:ext cx="756791" cy="0"/>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6331" name="Rectangle 11"/>
          <p:cNvSpPr>
            <a:spLocks/>
          </p:cNvSpPr>
          <p:nvPr/>
        </p:nvSpPr>
        <p:spPr bwMode="auto">
          <a:xfrm>
            <a:off x="7373689" y="2809503"/>
            <a:ext cx="1500188" cy="607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90000"/>
              </a:lnSpc>
              <a:tabLst>
                <a:tab pos="366104" algn="l"/>
              </a:tabLst>
            </a:pPr>
            <a:r>
              <a:rPr lang="en-US" sz="1400" b="1">
                <a:solidFill>
                  <a:srgbClr val="2D00FA"/>
                </a:solidFill>
                <a:latin typeface="Arial" charset="0"/>
                <a:ea typeface="ＭＳ Ｐゴシック" charset="0"/>
                <a:cs typeface="Arial" charset="0"/>
                <a:sym typeface="Arial" charset="0"/>
              </a:rPr>
              <a:t>An organelle held in place by cytoskeleton</a:t>
            </a:r>
          </a:p>
        </p:txBody>
      </p:sp>
      <p:sp>
        <p:nvSpPr>
          <p:cNvPr id="56332" name="Line 12"/>
          <p:cNvSpPr>
            <a:spLocks noChangeShapeType="1"/>
          </p:cNvSpPr>
          <p:nvPr/>
        </p:nvSpPr>
        <p:spPr bwMode="auto">
          <a:xfrm rot="10800000" flipH="1">
            <a:off x="6190506" y="3123158"/>
            <a:ext cx="1197695" cy="409650"/>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3839363971"/>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ph type="body" idx="1"/>
          </p:nvPr>
        </p:nvSpPr>
        <p:spPr>
          <a:xfrm>
            <a:off x="544711" y="1589485"/>
            <a:ext cx="4143375" cy="3875484"/>
          </a:xfrm>
          <a:ln/>
        </p:spPr>
        <p:txBody>
          <a:bodyPr>
            <a:normAutofit fontScale="85000" lnSpcReduction="10000"/>
          </a:bodyPr>
          <a:lstStyle/>
          <a:p>
            <a:pPr>
              <a:lnSpc>
                <a:spcPts val="2250"/>
              </a:lnSpc>
              <a:spcBef>
                <a:spcPct val="0"/>
              </a:spcBef>
              <a:spcAft>
                <a:spcPts val="1406"/>
              </a:spcAft>
              <a:buSzPct val="130000"/>
              <a:buBlip>
                <a:blip r:embed="rId3"/>
              </a:buBlip>
              <a:tabLst>
                <a:tab pos="721047" algn="l"/>
                <a:tab pos="721047" algn="l"/>
                <a:tab pos="1045853" algn="l"/>
                <a:tab pos="1045853" algn="l"/>
                <a:tab pos="1155238" algn="l"/>
                <a:tab pos="1155238" algn="l"/>
                <a:tab pos="1155238" algn="l"/>
              </a:tabLst>
            </a:pPr>
            <a:r>
              <a:rPr lang="en-US"/>
              <a:t>A small number of cellular organelles are typically found in plant cells but not in animal cells.</a:t>
            </a:r>
          </a:p>
          <a:p>
            <a:pPr>
              <a:lnSpc>
                <a:spcPts val="2250"/>
              </a:lnSpc>
              <a:spcBef>
                <a:spcPct val="0"/>
              </a:spcBef>
              <a:spcAft>
                <a:spcPts val="703"/>
              </a:spcAft>
              <a:buSzPct val="130000"/>
              <a:buBlip>
                <a:blip r:embed="rId3"/>
              </a:buBlip>
              <a:tabLst>
                <a:tab pos="721047" algn="l"/>
                <a:tab pos="721047" algn="l"/>
                <a:tab pos="1045853" algn="l"/>
                <a:tab pos="1045853" algn="l"/>
                <a:tab pos="1155238" algn="l"/>
                <a:tab pos="1155238" algn="l"/>
                <a:tab pos="1155238" algn="l"/>
              </a:tabLst>
            </a:pPr>
            <a:r>
              <a:rPr lang="en-US"/>
              <a:t>Organelles and structures found in plant cells are:</a:t>
            </a:r>
          </a:p>
          <a:p>
            <a:pPr lvl="1">
              <a:lnSpc>
                <a:spcPts val="1969"/>
              </a:lnSpc>
              <a:spcBef>
                <a:spcPct val="0"/>
              </a:spcBef>
              <a:spcAft>
                <a:spcPts val="1406"/>
              </a:spcAft>
              <a:buSzPct val="120000"/>
              <a:buBlip>
                <a:blip r:embed="rId4"/>
              </a:buBlip>
              <a:tabLst>
                <a:tab pos="721047" algn="l"/>
                <a:tab pos="721047" algn="l"/>
                <a:tab pos="1045853" algn="l"/>
                <a:tab pos="1045853" algn="l"/>
                <a:tab pos="1155238" algn="l"/>
                <a:tab pos="1155238" algn="l"/>
                <a:tab pos="1155238" algn="l"/>
              </a:tabLst>
            </a:pPr>
            <a:r>
              <a:rPr lang="en-US"/>
              <a:t>cellulose </a:t>
            </a:r>
            <a:r>
              <a:rPr lang="en-US" b="1"/>
              <a:t>cell wall</a:t>
            </a:r>
            <a:endParaRPr lang="en-US" b="1">
              <a:ea typeface="ヒラギノ角ゴ Pro W6" charset="0"/>
              <a:cs typeface="ヒラギノ角ゴ Pro W6" charset="0"/>
            </a:endParaRPr>
          </a:p>
          <a:p>
            <a:pPr lvl="1">
              <a:lnSpc>
                <a:spcPts val="1969"/>
              </a:lnSpc>
              <a:spcBef>
                <a:spcPct val="0"/>
              </a:spcBef>
              <a:spcAft>
                <a:spcPts val="1406"/>
              </a:spcAft>
              <a:buSzPct val="120000"/>
              <a:buBlip>
                <a:blip r:embed="rId4"/>
              </a:buBlip>
              <a:tabLst>
                <a:tab pos="721047" algn="l"/>
                <a:tab pos="721047" algn="l"/>
                <a:tab pos="1045853" algn="l"/>
                <a:tab pos="1045853" algn="l"/>
                <a:tab pos="1155238" algn="l"/>
                <a:tab pos="1155238" algn="l"/>
                <a:tab pos="1155238" algn="l"/>
              </a:tabLst>
            </a:pPr>
            <a:r>
              <a:rPr lang="en-US"/>
              <a:t>plastids</a:t>
            </a:r>
          </a:p>
          <a:p>
            <a:pPr lvl="2">
              <a:lnSpc>
                <a:spcPts val="1969"/>
              </a:lnSpc>
              <a:spcBef>
                <a:spcPct val="0"/>
              </a:spcBef>
              <a:spcAft>
                <a:spcPts val="1406"/>
              </a:spcAft>
              <a:buBlip>
                <a:blip r:embed="rId5"/>
              </a:buBlip>
              <a:tabLst>
                <a:tab pos="721047" algn="l"/>
                <a:tab pos="721047" algn="l"/>
                <a:tab pos="1045853" algn="l"/>
                <a:tab pos="1045853" algn="l"/>
                <a:tab pos="1155238" algn="l"/>
                <a:tab pos="1155238" algn="l"/>
                <a:tab pos="1155238" algn="l"/>
              </a:tabLst>
            </a:pPr>
            <a:r>
              <a:rPr lang="en-US" b="1"/>
              <a:t>chloroplasts</a:t>
            </a:r>
            <a:endParaRPr lang="en-US" b="1">
              <a:ea typeface="ヒラギノ角ゴ Pro W6" charset="0"/>
              <a:cs typeface="ヒラギノ角ゴ Pro W6" charset="0"/>
            </a:endParaRPr>
          </a:p>
          <a:p>
            <a:pPr lvl="2">
              <a:lnSpc>
                <a:spcPts val="1969"/>
              </a:lnSpc>
              <a:spcBef>
                <a:spcPct val="0"/>
              </a:spcBef>
              <a:spcAft>
                <a:spcPts val="1406"/>
              </a:spcAft>
              <a:buBlip>
                <a:blip r:embed="rId5"/>
              </a:buBlip>
              <a:tabLst>
                <a:tab pos="721047" algn="l"/>
                <a:tab pos="721047" algn="l"/>
                <a:tab pos="1045853" algn="l"/>
                <a:tab pos="1045853" algn="l"/>
                <a:tab pos="1155238" algn="l"/>
                <a:tab pos="1155238" algn="l"/>
                <a:tab pos="1155238" algn="l"/>
              </a:tabLst>
            </a:pPr>
            <a:r>
              <a:rPr lang="en-US" b="1"/>
              <a:t>amyloplasts</a:t>
            </a:r>
            <a:endParaRPr lang="en-US" b="1">
              <a:ea typeface="ヒラギノ角ゴ Pro W6" charset="0"/>
              <a:cs typeface="ヒラギノ角ゴ Pro W6" charset="0"/>
            </a:endParaRPr>
          </a:p>
          <a:p>
            <a:pPr lvl="2">
              <a:lnSpc>
                <a:spcPts val="1969"/>
              </a:lnSpc>
              <a:spcBef>
                <a:spcPct val="0"/>
              </a:spcBef>
              <a:spcAft>
                <a:spcPts val="1406"/>
              </a:spcAft>
              <a:buBlip>
                <a:blip r:embed="rId5"/>
              </a:buBlip>
              <a:tabLst>
                <a:tab pos="721047" algn="l"/>
                <a:tab pos="721047" algn="l"/>
                <a:tab pos="1045853" algn="l"/>
                <a:tab pos="1045853" algn="l"/>
                <a:tab pos="1155238" algn="l"/>
                <a:tab pos="1155238" algn="l"/>
                <a:tab pos="1155238" algn="l"/>
              </a:tabLst>
            </a:pPr>
            <a:r>
              <a:rPr lang="en-US" b="1"/>
              <a:t>chromoplasts</a:t>
            </a:r>
            <a:endParaRPr lang="en-US" b="1">
              <a:ea typeface="ヒラギノ角ゴ Pro W6" charset="0"/>
              <a:cs typeface="ヒラギノ角ゴ Pro W6" charset="0"/>
            </a:endParaRPr>
          </a:p>
        </p:txBody>
      </p:sp>
      <p:sp>
        <p:nvSpPr>
          <p:cNvPr id="57346" name="Rectangle 2"/>
          <p:cNvSpPr>
            <a:spLocks noChangeArrowheads="1"/>
          </p:cNvSpPr>
          <p:nvPr>
            <p:ph type="title"/>
          </p:nvPr>
        </p:nvSpPr>
        <p:spPr>
          <a:xfrm>
            <a:off x="-8930" y="-17859"/>
            <a:ext cx="9179719" cy="1446609"/>
          </a:xfrm>
          <a:ln/>
        </p:spPr>
        <p:txBody>
          <a:bodyPr anchor="b"/>
          <a:lstStyle/>
          <a:p>
            <a:pPr>
              <a:lnSpc>
                <a:spcPct val="89000"/>
              </a:lnSpc>
              <a:tabLst>
                <a:tab pos="669703" algn="l"/>
              </a:tabLst>
            </a:pPr>
            <a:r>
              <a:rPr lang="en-US"/>
              <a:t>Specialist Plant Cell Features</a:t>
            </a:r>
          </a:p>
        </p:txBody>
      </p:sp>
      <p:pic>
        <p:nvPicPr>
          <p:cNvPr id="5734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6586" y="1634133"/>
            <a:ext cx="4830961" cy="4830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57348" name="Rectangle 4"/>
          <p:cNvSpPr>
            <a:spLocks/>
          </p:cNvSpPr>
          <p:nvPr/>
        </p:nvSpPr>
        <p:spPr bwMode="auto">
          <a:xfrm>
            <a:off x="3062883" y="5732859"/>
            <a:ext cx="2187773"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90000"/>
              </a:lnSpc>
              <a:tabLst>
                <a:tab pos="366104" algn="l"/>
              </a:tabLst>
            </a:pPr>
            <a:r>
              <a:rPr lang="en-US" sz="1400">
                <a:solidFill>
                  <a:srgbClr val="2D00FA"/>
                </a:solidFill>
                <a:latin typeface="Arial" charset="0"/>
                <a:ea typeface="ＭＳ Ｐゴシック" charset="0"/>
                <a:cs typeface="Arial" charset="0"/>
                <a:sym typeface="Arial" charset="0"/>
              </a:rPr>
              <a:t>Cross section through a buttercup stem showing the individual cells</a:t>
            </a:r>
          </a:p>
        </p:txBody>
      </p:sp>
      <p:sp>
        <p:nvSpPr>
          <p:cNvPr id="57349" name="Rectangle 5"/>
          <p:cNvSpPr>
            <a:spLocks/>
          </p:cNvSpPr>
          <p:nvPr/>
        </p:nvSpPr>
        <p:spPr bwMode="auto">
          <a:xfrm rot="-5400000">
            <a:off x="8717744" y="4153815"/>
            <a:ext cx="282128" cy="123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800">
                <a:solidFill>
                  <a:srgbClr val="000000"/>
                </a:solidFill>
                <a:latin typeface="Arial" charset="0"/>
                <a:ea typeface="ＭＳ Ｐゴシック" charset="0"/>
                <a:cs typeface="Arial" charset="0"/>
                <a:sym typeface="Arial" charset="0"/>
              </a:rPr>
              <a:t>iStock</a:t>
            </a:r>
          </a:p>
        </p:txBody>
      </p:sp>
    </p:spTree>
    <p:extLst>
      <p:ext uri="{BB962C8B-B14F-4D97-AF65-F5344CB8AC3E}">
        <p14:creationId xmlns:p14="http://schemas.microsoft.com/office/powerpoint/2010/main" val="3026746875"/>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734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734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734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734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734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734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734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5" grpId="0" build="p" bldLvl="5"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ph type="title"/>
          </p:nvPr>
        </p:nvSpPr>
        <p:spPr>
          <a:xfrm>
            <a:off x="-8930" y="-8930"/>
            <a:ext cx="9152930" cy="812602"/>
          </a:xfrm>
          <a:ln/>
        </p:spPr>
        <p:txBody>
          <a:bodyPr anchor="b"/>
          <a:lstStyle/>
          <a:p>
            <a:pPr>
              <a:tabLst>
                <a:tab pos="669703" algn="l"/>
              </a:tabLst>
            </a:pPr>
            <a:r>
              <a:rPr lang="en-US"/>
              <a:t>Chloroplasts</a:t>
            </a:r>
          </a:p>
        </p:txBody>
      </p:sp>
      <p:sp>
        <p:nvSpPr>
          <p:cNvPr id="58370" name="Rectangle 2"/>
          <p:cNvSpPr>
            <a:spLocks noChangeArrowheads="1"/>
          </p:cNvSpPr>
          <p:nvPr>
            <p:ph type="body" idx="1"/>
          </p:nvPr>
        </p:nvSpPr>
        <p:spPr>
          <a:xfrm>
            <a:off x="473273" y="1080492"/>
            <a:ext cx="4375547" cy="5197078"/>
          </a:xfrm>
          <a:ln/>
        </p:spPr>
        <p:txBody>
          <a:bodyPr>
            <a:normAutofit fontScale="550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Lst>
            </a:pPr>
            <a:r>
              <a:rPr lang="en-US" b="1"/>
              <a:t>Located</a:t>
            </a:r>
            <a:r>
              <a:rPr lang="en-US"/>
              <a:t>:</a:t>
            </a:r>
            <a:br>
              <a:rPr lang="en-US"/>
            </a:br>
            <a:r>
              <a:rPr lang="en-US"/>
              <a:t>Within the cytoplasm of plant leaf</a:t>
            </a:r>
            <a:br>
              <a:rPr lang="en-US"/>
            </a:br>
            <a:r>
              <a:rPr lang="en-US"/>
              <a:t>(and sometimes stem) cells.</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 pos="1045853" algn="l"/>
                <a:tab pos="1045853" algn="l"/>
              </a:tabLst>
            </a:pPr>
            <a:r>
              <a:rPr lang="en-US" b="1"/>
              <a:t>Structure</a:t>
            </a:r>
            <a:r>
              <a:rPr lang="en-US"/>
              <a:t>:</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Lst>
            </a:pPr>
            <a:r>
              <a:rPr lang="en-US"/>
              <a:t>Specialized plastids containing the green pigment chlorophyll.</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Lst>
            </a:pPr>
            <a:r>
              <a:rPr lang="en-US"/>
              <a:t>Two outer membranes are separated by a narrow inter-membrane space.</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Lst>
            </a:pPr>
            <a:r>
              <a:rPr lang="en-US"/>
              <a:t>Inside the chloroplasts are stacks of flattened sacs or </a:t>
            </a:r>
            <a:r>
              <a:rPr lang="en-US" b="1">
                <a:solidFill>
                  <a:srgbClr val="2D00FA"/>
                </a:solidFill>
              </a:rPr>
              <a:t>thylakoids</a:t>
            </a:r>
            <a:r>
              <a:rPr lang="en-US"/>
              <a:t> which are stacked together as </a:t>
            </a:r>
            <a:r>
              <a:rPr lang="en-US" b="1">
                <a:solidFill>
                  <a:srgbClr val="2D00FA"/>
                </a:solidFill>
              </a:rPr>
              <a:t>grana</a:t>
            </a:r>
            <a:r>
              <a:rPr lang="en-US"/>
              <a:t>.</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Lst>
            </a:pPr>
            <a:r>
              <a:rPr lang="en-US"/>
              <a:t>Chloroplasts contain some DNA</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Lst>
            </a:pPr>
            <a:r>
              <a:rPr lang="en-US" b="1"/>
              <a:t>Function</a:t>
            </a:r>
            <a:r>
              <a:rPr lang="en-US"/>
              <a:t>:</a:t>
            </a:r>
            <a:br>
              <a:rPr lang="en-US"/>
            </a:br>
            <a:r>
              <a:rPr lang="en-US"/>
              <a:t>The site of photosynthesis</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Lst>
            </a:pPr>
            <a:r>
              <a:rPr lang="en-US" b="1"/>
              <a:t>Size</a:t>
            </a:r>
            <a:r>
              <a:rPr lang="en-US"/>
              <a:t>: 2 X 5 µm.</a:t>
            </a:r>
            <a:endParaRPr lang="en-US" sz="1400"/>
          </a:p>
        </p:txBody>
      </p:sp>
      <p:pic>
        <p:nvPicPr>
          <p:cNvPr id="583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4570" y="1294805"/>
            <a:ext cx="3696891" cy="2464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58372" name="Rectangle 4"/>
          <p:cNvSpPr>
            <a:spLocks/>
          </p:cNvSpPr>
          <p:nvPr/>
        </p:nvSpPr>
        <p:spPr bwMode="auto">
          <a:xfrm>
            <a:off x="4973836" y="1571625"/>
            <a:ext cx="578672"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1400">
                <a:solidFill>
                  <a:srgbClr val="2D00FA"/>
                </a:solidFill>
                <a:latin typeface="Arial" charset="0"/>
                <a:ea typeface="ＭＳ Ｐゴシック" charset="0"/>
                <a:cs typeface="Arial" charset="0"/>
                <a:sym typeface="Arial" charset="0"/>
              </a:rPr>
              <a:t>Stroma</a:t>
            </a:r>
          </a:p>
        </p:txBody>
      </p:sp>
      <p:sp>
        <p:nvSpPr>
          <p:cNvPr id="58373" name="Rectangle 5"/>
          <p:cNvSpPr>
            <a:spLocks/>
          </p:cNvSpPr>
          <p:nvPr/>
        </p:nvSpPr>
        <p:spPr bwMode="auto">
          <a:xfrm>
            <a:off x="7893844" y="1348383"/>
            <a:ext cx="498985"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1400">
                <a:solidFill>
                  <a:srgbClr val="2D00FA"/>
                </a:solidFill>
                <a:latin typeface="Arial" charset="0"/>
                <a:ea typeface="ＭＳ Ｐゴシック" charset="0"/>
                <a:cs typeface="Arial" charset="0"/>
                <a:sym typeface="Arial" charset="0"/>
              </a:rPr>
              <a:t>Grana</a:t>
            </a:r>
          </a:p>
        </p:txBody>
      </p:sp>
      <p:sp>
        <p:nvSpPr>
          <p:cNvPr id="58374" name="Line 6"/>
          <p:cNvSpPr>
            <a:spLocks noChangeShapeType="1"/>
          </p:cNvSpPr>
          <p:nvPr/>
        </p:nvSpPr>
        <p:spPr bwMode="auto">
          <a:xfrm rot="10800000">
            <a:off x="5420321" y="1800448"/>
            <a:ext cx="412998" cy="584895"/>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8375" name="Line 7"/>
          <p:cNvSpPr>
            <a:spLocks noChangeShapeType="1"/>
          </p:cNvSpPr>
          <p:nvPr/>
        </p:nvSpPr>
        <p:spPr bwMode="auto">
          <a:xfrm rot="10800000" flipH="1">
            <a:off x="8242102" y="1630785"/>
            <a:ext cx="2232" cy="896317"/>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pic>
        <p:nvPicPr>
          <p:cNvPr id="5837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9188" y="3473648"/>
            <a:ext cx="4107656" cy="28128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Tree>
    <p:extLst>
      <p:ext uri="{BB962C8B-B14F-4D97-AF65-F5344CB8AC3E}">
        <p14:creationId xmlns:p14="http://schemas.microsoft.com/office/powerpoint/2010/main" val="3577051527"/>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837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837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837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8370">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8370">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8370">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8370">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5837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p" bldLvl="5"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ph type="title"/>
          </p:nvPr>
        </p:nvSpPr>
        <p:spPr>
          <a:xfrm>
            <a:off x="-8930" y="-8930"/>
            <a:ext cx="9179719" cy="812602"/>
          </a:xfrm>
          <a:ln/>
        </p:spPr>
        <p:txBody>
          <a:bodyPr anchor="b"/>
          <a:lstStyle/>
          <a:p>
            <a:pPr>
              <a:tabLst>
                <a:tab pos="669703" algn="l"/>
              </a:tabLst>
            </a:pPr>
            <a:r>
              <a:rPr lang="en-US"/>
              <a:t>Cellulose Cell Wall</a:t>
            </a:r>
          </a:p>
        </p:txBody>
      </p:sp>
      <p:sp>
        <p:nvSpPr>
          <p:cNvPr id="59394" name="Rectangle 2"/>
          <p:cNvSpPr>
            <a:spLocks noChangeArrowheads="1"/>
          </p:cNvSpPr>
          <p:nvPr>
            <p:ph type="body" idx="1"/>
          </p:nvPr>
        </p:nvSpPr>
        <p:spPr>
          <a:xfrm>
            <a:off x="732235" y="1071562"/>
            <a:ext cx="3732609" cy="5518547"/>
          </a:xfrm>
          <a:ln/>
        </p:spPr>
        <p:txBody>
          <a:bodyPr>
            <a:normAutofit fontScale="700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Located</a:t>
            </a:r>
            <a:r>
              <a:rPr lang="en-US"/>
              <a:t>:</a:t>
            </a:r>
            <a:br>
              <a:rPr lang="en-US"/>
            </a:br>
            <a:r>
              <a:rPr lang="en-US"/>
              <a:t>Surrounds the plant cell and lies outside the plasma membrane.</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Structure</a:t>
            </a:r>
            <a:r>
              <a:rPr lang="en-US"/>
              <a:t>:</a:t>
            </a:r>
            <a:br>
              <a:rPr lang="en-US"/>
            </a:br>
            <a:r>
              <a:rPr lang="en-US" b="1">
                <a:solidFill>
                  <a:srgbClr val="2D00FA"/>
                </a:solidFill>
              </a:rPr>
              <a:t>Cellulose</a:t>
            </a:r>
            <a:r>
              <a:rPr lang="en-US"/>
              <a:t> fibers, with associated hemicelluloses (branched polysaccharides) and pectins. Between the walls of adjacent cells, is a sticky substance called the </a:t>
            </a:r>
            <a:r>
              <a:rPr lang="en-US" b="1">
                <a:solidFill>
                  <a:srgbClr val="2D00FA"/>
                </a:solidFill>
              </a:rPr>
              <a:t>middle lamella</a:t>
            </a:r>
            <a:r>
              <a:rPr lang="en-US"/>
              <a:t>.</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 pos="1045853" algn="l"/>
              </a:tabLst>
            </a:pPr>
            <a:r>
              <a:rPr lang="en-US" b="1"/>
              <a:t>Function</a:t>
            </a:r>
            <a:r>
              <a:rPr lang="en-US"/>
              <a:t>:</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a:t>protects the cell</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a:t>maintains cell shape</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a:t>prevents excessive water uptake</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Size</a:t>
            </a:r>
            <a:r>
              <a:rPr lang="en-US"/>
              <a:t>: 0.1 µm to several µm thick.</a:t>
            </a:r>
            <a:endParaRPr lang="en-US" sz="1400"/>
          </a:p>
        </p:txBody>
      </p:sp>
      <p:pic>
        <p:nvPicPr>
          <p:cNvPr id="593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9219" y="1857375"/>
            <a:ext cx="3482578" cy="31465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59396" name="Rectangle 4"/>
          <p:cNvSpPr>
            <a:spLocks/>
          </p:cNvSpPr>
          <p:nvPr/>
        </p:nvSpPr>
        <p:spPr bwMode="auto">
          <a:xfrm>
            <a:off x="6554391" y="1241226"/>
            <a:ext cx="1223367"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a:solidFill>
                  <a:srgbClr val="2D00FA"/>
                </a:solidFill>
                <a:latin typeface="Arial" charset="0"/>
                <a:ea typeface="ＭＳ Ｐゴシック" charset="0"/>
                <a:cs typeface="Arial" charset="0"/>
                <a:sym typeface="Arial" charset="0"/>
              </a:rPr>
              <a:t>Middle lamella</a:t>
            </a:r>
          </a:p>
        </p:txBody>
      </p:sp>
      <p:sp>
        <p:nvSpPr>
          <p:cNvPr id="59397" name="Rectangle 5"/>
          <p:cNvSpPr>
            <a:spLocks/>
          </p:cNvSpPr>
          <p:nvPr/>
        </p:nvSpPr>
        <p:spPr bwMode="auto">
          <a:xfrm>
            <a:off x="7643812" y="5464969"/>
            <a:ext cx="1241227"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a:solidFill>
                  <a:srgbClr val="2D00FA"/>
                </a:solidFill>
                <a:latin typeface="Arial" charset="0"/>
                <a:ea typeface="ＭＳ Ｐゴシック" charset="0"/>
                <a:cs typeface="Arial" charset="0"/>
                <a:sym typeface="Arial" charset="0"/>
              </a:rPr>
              <a:t>Cellulose fibers</a:t>
            </a:r>
          </a:p>
        </p:txBody>
      </p:sp>
      <p:sp>
        <p:nvSpPr>
          <p:cNvPr id="59398" name="Line 6"/>
          <p:cNvSpPr>
            <a:spLocks noChangeShapeType="1"/>
          </p:cNvSpPr>
          <p:nvPr/>
        </p:nvSpPr>
        <p:spPr bwMode="auto">
          <a:xfrm rot="10800000" flipH="1">
            <a:off x="7170539" y="1494607"/>
            <a:ext cx="0" cy="684237"/>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9399" name="Line 7"/>
          <p:cNvSpPr>
            <a:spLocks noChangeShapeType="1"/>
          </p:cNvSpPr>
          <p:nvPr/>
        </p:nvSpPr>
        <p:spPr bwMode="auto">
          <a:xfrm>
            <a:off x="7774410" y="4115470"/>
            <a:ext cx="324817" cy="1289223"/>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9400" name="Rectangle 8"/>
          <p:cNvSpPr>
            <a:spLocks/>
          </p:cNvSpPr>
          <p:nvPr/>
        </p:nvSpPr>
        <p:spPr bwMode="auto">
          <a:xfrm>
            <a:off x="6161484" y="5188148"/>
            <a:ext cx="1241227"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a:solidFill>
                  <a:srgbClr val="2D00FA"/>
                </a:solidFill>
                <a:latin typeface="Arial" charset="0"/>
                <a:ea typeface="ＭＳ Ｐゴシック" charset="0"/>
                <a:cs typeface="Arial" charset="0"/>
                <a:sym typeface="Arial" charset="0"/>
              </a:rPr>
              <a:t>Hemicelluloses</a:t>
            </a:r>
          </a:p>
        </p:txBody>
      </p:sp>
      <p:sp>
        <p:nvSpPr>
          <p:cNvPr id="59401" name="Line 9"/>
          <p:cNvSpPr>
            <a:spLocks noChangeShapeType="1"/>
          </p:cNvSpPr>
          <p:nvPr/>
        </p:nvSpPr>
        <p:spPr bwMode="auto">
          <a:xfrm>
            <a:off x="6652617" y="3199060"/>
            <a:ext cx="0" cy="1928813"/>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9402" name="Rectangle 10"/>
          <p:cNvSpPr>
            <a:spLocks/>
          </p:cNvSpPr>
          <p:nvPr/>
        </p:nvSpPr>
        <p:spPr bwMode="auto">
          <a:xfrm>
            <a:off x="5277446" y="5188148"/>
            <a:ext cx="616148"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a:solidFill>
                  <a:srgbClr val="2D00FA"/>
                </a:solidFill>
                <a:latin typeface="Arial" charset="0"/>
                <a:ea typeface="ＭＳ Ｐゴシック" charset="0"/>
                <a:cs typeface="Arial" charset="0"/>
                <a:sym typeface="Arial" charset="0"/>
              </a:rPr>
              <a:t>Pectins</a:t>
            </a:r>
          </a:p>
        </p:txBody>
      </p:sp>
      <p:sp>
        <p:nvSpPr>
          <p:cNvPr id="59403" name="Line 11"/>
          <p:cNvSpPr>
            <a:spLocks noChangeShapeType="1"/>
          </p:cNvSpPr>
          <p:nvPr/>
        </p:nvSpPr>
        <p:spPr bwMode="auto">
          <a:xfrm>
            <a:off x="5589984" y="3225850"/>
            <a:ext cx="0" cy="1902023"/>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9404" name="Rectangle 12"/>
          <p:cNvSpPr>
            <a:spLocks/>
          </p:cNvSpPr>
          <p:nvPr/>
        </p:nvSpPr>
        <p:spPr bwMode="auto">
          <a:xfrm>
            <a:off x="5554266" y="5920383"/>
            <a:ext cx="2884289" cy="464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5000"/>
              </a:lnSpc>
              <a:tabLst>
                <a:tab pos="366104" algn="l"/>
              </a:tabLst>
            </a:pPr>
            <a:r>
              <a:rPr lang="en-US" sz="1500" b="1">
                <a:solidFill>
                  <a:srgbClr val="2D00FA"/>
                </a:solidFill>
                <a:latin typeface="Arial" charset="0"/>
                <a:ea typeface="ＭＳ Ｐゴシック" charset="0"/>
                <a:cs typeface="Arial" charset="0"/>
                <a:sym typeface="Arial" charset="0"/>
              </a:rPr>
              <a:t>Diagrammatic representation of plant cell wall structure</a:t>
            </a:r>
          </a:p>
        </p:txBody>
      </p:sp>
    </p:spTree>
    <p:extLst>
      <p:ext uri="{BB962C8B-B14F-4D97-AF65-F5344CB8AC3E}">
        <p14:creationId xmlns:p14="http://schemas.microsoft.com/office/powerpoint/2010/main" val="1730996052"/>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939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939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939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939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939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939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939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build="p" bldLvl="5"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ph type="title"/>
          </p:nvPr>
        </p:nvSpPr>
        <p:spPr>
          <a:xfrm>
            <a:off x="-8929" y="-8930"/>
            <a:ext cx="9188648" cy="812602"/>
          </a:xfrm>
          <a:ln/>
        </p:spPr>
        <p:txBody>
          <a:bodyPr anchor="b"/>
          <a:lstStyle/>
          <a:p>
            <a:pPr>
              <a:tabLst>
                <a:tab pos="669703" algn="l"/>
              </a:tabLst>
            </a:pPr>
            <a:r>
              <a:rPr lang="en-US"/>
              <a:t>Plastids</a:t>
            </a:r>
          </a:p>
        </p:txBody>
      </p:sp>
      <p:sp>
        <p:nvSpPr>
          <p:cNvPr id="60418" name="Rectangle 2"/>
          <p:cNvSpPr>
            <a:spLocks noChangeArrowheads="1"/>
          </p:cNvSpPr>
          <p:nvPr>
            <p:ph type="body" idx="1"/>
          </p:nvPr>
        </p:nvSpPr>
        <p:spPr>
          <a:xfrm>
            <a:off x="535781" y="1125141"/>
            <a:ext cx="4813102" cy="4991695"/>
          </a:xfrm>
          <a:ln/>
        </p:spPr>
        <p:txBody>
          <a:bodyPr>
            <a:normAutofit fontScale="550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Located</a:t>
            </a:r>
            <a:r>
              <a:rPr lang="en-US"/>
              <a:t>:</a:t>
            </a:r>
            <a:br>
              <a:rPr lang="en-US"/>
            </a:br>
            <a:r>
              <a:rPr lang="en-US"/>
              <a:t>In the cytoplasm.</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Structure</a:t>
            </a:r>
            <a:r>
              <a:rPr lang="en-US"/>
              <a:t>:</a:t>
            </a:r>
            <a:br>
              <a:rPr lang="en-US"/>
            </a:br>
            <a:r>
              <a:rPr lang="en-US"/>
              <a:t>Double membrane-bound structures.</a:t>
            </a:r>
            <a:br>
              <a:rPr lang="en-US"/>
            </a:br>
            <a:r>
              <a:rPr lang="en-US"/>
              <a:t>The inner membranes typically possess the enzymes that determine what plastids do.</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 pos="1045853" algn="l"/>
              </a:tabLst>
            </a:pPr>
            <a:r>
              <a:rPr lang="en-US" b="1"/>
              <a:t>Function</a:t>
            </a:r>
            <a:r>
              <a:rPr lang="en-US"/>
              <a:t>:</a:t>
            </a:r>
            <a:br>
              <a:rPr lang="en-US"/>
            </a:br>
            <a:r>
              <a:rPr lang="en-US"/>
              <a:t>Different plastids have particular roles:</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b="1">
                <a:solidFill>
                  <a:srgbClr val="2D00FA"/>
                </a:solidFill>
              </a:rPr>
              <a:t>Chloroplasts</a:t>
            </a:r>
            <a:r>
              <a:rPr lang="en-US"/>
              <a:t>; site of photosynthesis</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b="1">
                <a:solidFill>
                  <a:srgbClr val="2D00FA"/>
                </a:solidFill>
              </a:rPr>
              <a:t>Chromoplasts</a:t>
            </a:r>
            <a:r>
              <a:rPr lang="en-US"/>
              <a:t>: contain red, orange,</a:t>
            </a:r>
            <a:br>
              <a:rPr lang="en-US"/>
            </a:br>
            <a:r>
              <a:rPr lang="en-US"/>
              <a:t>and/or yellow pigments and give color to plant organs such as flowers and fruits. They serve as attractants and identifiers.</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b="1">
                <a:solidFill>
                  <a:srgbClr val="2D00FA"/>
                </a:solidFill>
              </a:rPr>
              <a:t>Amyloplasts</a:t>
            </a:r>
            <a:r>
              <a:rPr lang="en-US"/>
              <a:t>: storage of starch and fats.</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Size</a:t>
            </a:r>
            <a:r>
              <a:rPr lang="en-US"/>
              <a:t>: variable depending on type</a:t>
            </a:r>
            <a:endParaRPr lang="en-US" sz="1400"/>
          </a:p>
        </p:txBody>
      </p:sp>
      <p:pic>
        <p:nvPicPr>
          <p:cNvPr id="604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1422" y="687586"/>
            <a:ext cx="3196828" cy="31968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0420" name="Rectangle 4"/>
          <p:cNvSpPr>
            <a:spLocks/>
          </p:cNvSpPr>
          <p:nvPr/>
        </p:nvSpPr>
        <p:spPr bwMode="auto">
          <a:xfrm>
            <a:off x="6364635" y="6143625"/>
            <a:ext cx="2330648"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b="1">
                <a:solidFill>
                  <a:srgbClr val="2D00FA"/>
                </a:solidFill>
                <a:latin typeface="Arial" charset="0"/>
                <a:ea typeface="ＭＳ Ｐゴシック" charset="0"/>
                <a:cs typeface="Arial" charset="0"/>
                <a:sym typeface="Arial" charset="0"/>
              </a:rPr>
              <a:t>Chromoplasts</a:t>
            </a:r>
            <a:r>
              <a:rPr lang="en-US" sz="1300">
                <a:solidFill>
                  <a:srgbClr val="2D00FA"/>
                </a:solidFill>
                <a:latin typeface="Arial" charset="0"/>
                <a:ea typeface="ＭＳ Ｐゴシック" charset="0"/>
                <a:cs typeface="Arial" charset="0"/>
                <a:sym typeface="Arial" charset="0"/>
              </a:rPr>
              <a:t> provide the bright color of flowers and fruit</a:t>
            </a:r>
          </a:p>
        </p:txBody>
      </p:sp>
      <p:sp>
        <p:nvSpPr>
          <p:cNvPr id="60421" name="Rectangle 5"/>
          <p:cNvSpPr>
            <a:spLocks/>
          </p:cNvSpPr>
          <p:nvPr/>
        </p:nvSpPr>
        <p:spPr bwMode="auto">
          <a:xfrm>
            <a:off x="4400104" y="1357313"/>
            <a:ext cx="1196578"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a:solidFill>
                  <a:srgbClr val="2D00FA"/>
                </a:solidFill>
                <a:latin typeface="Arial" charset="0"/>
                <a:ea typeface="ＭＳ Ｐゴシック" charset="0"/>
                <a:cs typeface="Arial" charset="0"/>
                <a:sym typeface="Arial" charset="0"/>
              </a:rPr>
              <a:t>Colorless </a:t>
            </a:r>
            <a:r>
              <a:rPr lang="en-US" sz="1300" b="1">
                <a:solidFill>
                  <a:srgbClr val="2D00FA"/>
                </a:solidFill>
                <a:latin typeface="Arial" charset="0"/>
                <a:ea typeface="ＭＳ Ｐゴシック" charset="0"/>
                <a:cs typeface="Arial" charset="0"/>
                <a:sym typeface="Arial" charset="0"/>
              </a:rPr>
              <a:t>amyloplasts</a:t>
            </a:r>
            <a:r>
              <a:rPr lang="en-US" sz="1300">
                <a:solidFill>
                  <a:srgbClr val="2D00FA"/>
                </a:solidFill>
                <a:latin typeface="Arial" charset="0"/>
                <a:ea typeface="ＭＳ Ｐゴシック" charset="0"/>
                <a:cs typeface="Arial" charset="0"/>
                <a:sym typeface="Arial" charset="0"/>
              </a:rPr>
              <a:t> in potato tubers</a:t>
            </a:r>
          </a:p>
        </p:txBody>
      </p:sp>
      <p:pic>
        <p:nvPicPr>
          <p:cNvPr id="6042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1758" y="3143250"/>
            <a:ext cx="3320728" cy="28139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Tree>
    <p:extLst>
      <p:ext uri="{BB962C8B-B14F-4D97-AF65-F5344CB8AC3E}">
        <p14:creationId xmlns:p14="http://schemas.microsoft.com/office/powerpoint/2010/main" val="2298992308"/>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041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041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041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041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0418">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0418">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6041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build="p" bldLvl="5"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ph type="body" idx="1"/>
          </p:nvPr>
        </p:nvSpPr>
        <p:spPr>
          <a:xfrm>
            <a:off x="375047" y="1393031"/>
            <a:ext cx="5420320" cy="5250656"/>
          </a:xfrm>
          <a:ln/>
        </p:spPr>
        <p:txBody>
          <a:bodyPr>
            <a:normAutofit fontScale="55000" lnSpcReduction="20000"/>
          </a:bodyPr>
          <a:lstStyle/>
          <a:p>
            <a:pPr>
              <a:lnSpc>
                <a:spcPts val="2250"/>
              </a:lnSpc>
              <a:spcBef>
                <a:spcPct val="0"/>
              </a:spcBef>
              <a:spcAft>
                <a:spcPts val="1406"/>
              </a:spcAft>
              <a:buSzPct val="130000"/>
              <a:buBlip>
                <a:blip r:embed="rId3"/>
              </a:buBlip>
              <a:tabLst>
                <a:tab pos="721047" algn="l"/>
                <a:tab pos="721047" algn="l"/>
                <a:tab pos="1045853" algn="l"/>
                <a:tab pos="1045853" algn="l"/>
                <a:tab pos="1045853" algn="l"/>
                <a:tab pos="1045853" algn="l"/>
                <a:tab pos="1045853" algn="l"/>
                <a:tab pos="1045853" algn="l"/>
                <a:tab pos="1045853" algn="l"/>
                <a:tab pos="1045853" algn="l"/>
              </a:tabLst>
            </a:pPr>
            <a:r>
              <a:rPr lang="en-US"/>
              <a:t>Some cellular organelles are commonly found in both plant and animal cells, while others are found exclusively in just one or the other cell type.</a:t>
            </a:r>
          </a:p>
          <a:p>
            <a:pPr>
              <a:lnSpc>
                <a:spcPts val="2250"/>
              </a:lnSpc>
              <a:spcBef>
                <a:spcPct val="0"/>
              </a:spcBef>
              <a:spcAft>
                <a:spcPts val="703"/>
              </a:spcAft>
              <a:buSzPct val="130000"/>
              <a:buBlip>
                <a:blip r:embed="rId3"/>
              </a:buBlip>
              <a:tabLst>
                <a:tab pos="721047" algn="l"/>
                <a:tab pos="721047" algn="l"/>
                <a:tab pos="1045853" algn="l"/>
                <a:tab pos="1045853" algn="l"/>
                <a:tab pos="1045853" algn="l"/>
                <a:tab pos="1045853" algn="l"/>
                <a:tab pos="1045853" algn="l"/>
                <a:tab pos="1045853" algn="l"/>
                <a:tab pos="1045853" algn="l"/>
                <a:tab pos="1045853" algn="l"/>
              </a:tabLst>
            </a:pPr>
            <a:r>
              <a:rPr lang="en-US"/>
              <a:t>Organelles and structures common to</a:t>
            </a:r>
            <a:br>
              <a:rPr lang="en-US"/>
            </a:br>
            <a:r>
              <a:rPr lang="en-US"/>
              <a:t>both plant and animal cells include:</a:t>
            </a:r>
            <a:endParaRPr lang="en-US" sz="1400"/>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 pos="1045853" algn="l"/>
                <a:tab pos="1045853" algn="l"/>
                <a:tab pos="1045853" algn="l"/>
                <a:tab pos="1045853" algn="l"/>
                <a:tab pos="1045853" algn="l"/>
              </a:tabLst>
            </a:pPr>
            <a:r>
              <a:rPr lang="en-US"/>
              <a:t>nucleus</a:t>
            </a: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 pos="1045853" algn="l"/>
                <a:tab pos="1045853" algn="l"/>
                <a:tab pos="1045853" algn="l"/>
                <a:tab pos="1045853" algn="l"/>
                <a:tab pos="1045853" algn="l"/>
              </a:tabLst>
            </a:pPr>
            <a:r>
              <a:rPr lang="en-US"/>
              <a:t>plasma membrane</a:t>
            </a: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 pos="1045853" algn="l"/>
                <a:tab pos="1045853" algn="l"/>
                <a:tab pos="1045853" algn="l"/>
                <a:tab pos="1045853" algn="l"/>
                <a:tab pos="1045853" algn="l"/>
              </a:tabLst>
            </a:pPr>
            <a:r>
              <a:rPr lang="en-US"/>
              <a:t>ribosomes</a:t>
            </a: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 pos="1045853" algn="l"/>
                <a:tab pos="1045853" algn="l"/>
                <a:tab pos="1045853" algn="l"/>
                <a:tab pos="1045853" algn="l"/>
                <a:tab pos="1045853" algn="l"/>
              </a:tabLst>
            </a:pPr>
            <a:r>
              <a:rPr lang="en-US"/>
              <a:t>mitochondria</a:t>
            </a: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 pos="1045853" algn="l"/>
                <a:tab pos="1045853" algn="l"/>
                <a:tab pos="1045853" algn="l"/>
                <a:tab pos="1045853" algn="l"/>
                <a:tab pos="1045853" algn="l"/>
              </a:tabLst>
            </a:pPr>
            <a:r>
              <a:rPr lang="en-US"/>
              <a:t>Golgi apparatus</a:t>
            </a: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 pos="1045853" algn="l"/>
                <a:tab pos="1045853" algn="l"/>
                <a:tab pos="1045853" algn="l"/>
                <a:tab pos="1045853" algn="l"/>
                <a:tab pos="1045853" algn="l"/>
              </a:tabLst>
            </a:pPr>
            <a:r>
              <a:rPr lang="en-US"/>
              <a:t>endoplasmic reticulum (rough and smooth)</a:t>
            </a: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 pos="1045853" algn="l"/>
                <a:tab pos="1045853" algn="l"/>
                <a:tab pos="1045853" algn="l"/>
                <a:tab pos="1045853" algn="l"/>
                <a:tab pos="1045853" algn="l"/>
              </a:tabLst>
            </a:pPr>
            <a:r>
              <a:rPr lang="en-US"/>
              <a:t>cytoskeleton</a:t>
            </a: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 pos="1045853" algn="l"/>
                <a:tab pos="1045853" algn="l"/>
                <a:tab pos="1045853" algn="l"/>
                <a:tab pos="1045853" algn="l"/>
                <a:tab pos="1045853" algn="l"/>
              </a:tabLst>
            </a:pPr>
            <a:r>
              <a:rPr lang="en-US"/>
              <a:t>vacuoles and vesicles, although these differ</a:t>
            </a:r>
            <a:br>
              <a:rPr lang="en-US"/>
            </a:br>
            <a:r>
              <a:rPr lang="en-US"/>
              <a:t>in size and function in plants and animal cells.</a:t>
            </a:r>
          </a:p>
        </p:txBody>
      </p:sp>
      <p:sp>
        <p:nvSpPr>
          <p:cNvPr id="44034" name="Rectangle 2"/>
          <p:cNvSpPr>
            <a:spLocks noChangeArrowheads="1"/>
          </p:cNvSpPr>
          <p:nvPr>
            <p:ph type="title"/>
          </p:nvPr>
        </p:nvSpPr>
        <p:spPr>
          <a:xfrm>
            <a:off x="-17859" y="-62508"/>
            <a:ext cx="8376047" cy="1446609"/>
          </a:xfrm>
          <a:ln/>
        </p:spPr>
        <p:txBody>
          <a:bodyPr anchor="b"/>
          <a:lstStyle/>
          <a:p>
            <a:pPr>
              <a:lnSpc>
                <a:spcPct val="89000"/>
              </a:lnSpc>
              <a:tabLst>
                <a:tab pos="669703" algn="l"/>
                <a:tab pos="669703" algn="l"/>
              </a:tabLst>
            </a:pPr>
            <a:r>
              <a:rPr lang="en-US"/>
              <a:t>Features Shared by Plant</a:t>
            </a:r>
            <a:br>
              <a:rPr lang="en-US"/>
            </a:br>
            <a:r>
              <a:rPr lang="en-US"/>
              <a:t>and Animal Cells</a:t>
            </a:r>
          </a:p>
        </p:txBody>
      </p:sp>
      <p:pic>
        <p:nvPicPr>
          <p:cNvPr id="4403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1055" y="598289"/>
            <a:ext cx="3571875" cy="6474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Tree>
    <p:extLst>
      <p:ext uri="{BB962C8B-B14F-4D97-AF65-F5344CB8AC3E}">
        <p14:creationId xmlns:p14="http://schemas.microsoft.com/office/powerpoint/2010/main" val="883096008"/>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403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403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403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403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403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403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4403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4403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44033">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4403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3" grpId="0" build="p" bldLvl="5"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ChangeArrowheads="1"/>
          </p:cNvSpPr>
          <p:nvPr>
            <p:ph type="title"/>
          </p:nvPr>
        </p:nvSpPr>
        <p:spPr>
          <a:xfrm>
            <a:off x="-8929" y="-8930"/>
            <a:ext cx="9188648" cy="1464469"/>
          </a:xfrm>
          <a:ln/>
        </p:spPr>
        <p:txBody>
          <a:bodyPr anchor="b"/>
          <a:lstStyle/>
          <a:p>
            <a:pPr>
              <a:lnSpc>
                <a:spcPct val="89000"/>
              </a:lnSpc>
              <a:tabLst>
                <a:tab pos="669703" algn="l"/>
                <a:tab pos="669703" algn="l"/>
              </a:tabLst>
            </a:pPr>
            <a:r>
              <a:rPr lang="en-US"/>
              <a:t>Intercellular Connections</a:t>
            </a:r>
            <a:br>
              <a:rPr lang="en-US"/>
            </a:br>
            <a:r>
              <a:rPr lang="en-US"/>
              <a:t>in Plant Cells</a:t>
            </a:r>
          </a:p>
        </p:txBody>
      </p:sp>
      <p:sp>
        <p:nvSpPr>
          <p:cNvPr id="61442" name="Rectangle 2"/>
          <p:cNvSpPr>
            <a:spLocks noChangeArrowheads="1"/>
          </p:cNvSpPr>
          <p:nvPr>
            <p:ph type="body" idx="1"/>
          </p:nvPr>
        </p:nvSpPr>
        <p:spPr>
          <a:xfrm>
            <a:off x="392906" y="1821656"/>
            <a:ext cx="3991570" cy="4902398"/>
          </a:xfrm>
          <a:ln/>
        </p:spPr>
        <p:txBody>
          <a:bodyPr>
            <a:normAutofit fontScale="77500" lnSpcReduction="20000"/>
          </a:bodyPr>
          <a:lstStyle/>
          <a:p>
            <a:pPr>
              <a:lnSpc>
                <a:spcPts val="2250"/>
              </a:lnSpc>
              <a:spcBef>
                <a:spcPct val="0"/>
              </a:spcBef>
              <a:spcAft>
                <a:spcPts val="1406"/>
              </a:spcAft>
              <a:buSzPct val="130000"/>
              <a:buBlip>
                <a:blip r:embed="rId3"/>
              </a:buBlip>
              <a:tabLst>
                <a:tab pos="721047" algn="l"/>
                <a:tab pos="721047" algn="l"/>
                <a:tab pos="721047" algn="l"/>
                <a:tab pos="1045853" algn="l"/>
                <a:tab pos="1045853" algn="l"/>
              </a:tabLst>
            </a:pPr>
            <a:r>
              <a:rPr lang="en-US"/>
              <a:t>The cells of a plant or animal are organized into tissues, organs, and organ systems.</a:t>
            </a:r>
          </a:p>
          <a:p>
            <a:pPr>
              <a:lnSpc>
                <a:spcPts val="2250"/>
              </a:lnSpc>
              <a:spcBef>
                <a:spcPct val="0"/>
              </a:spcBef>
              <a:spcAft>
                <a:spcPts val="1406"/>
              </a:spcAft>
              <a:buSzPct val="130000"/>
              <a:buBlip>
                <a:blip r:embed="rId3"/>
              </a:buBlip>
              <a:tabLst>
                <a:tab pos="721047" algn="l"/>
                <a:tab pos="721047" algn="l"/>
                <a:tab pos="721047" algn="l"/>
                <a:tab pos="1045853" algn="l"/>
                <a:tab pos="1045853" algn="l"/>
              </a:tabLst>
            </a:pPr>
            <a:r>
              <a:rPr lang="en-US"/>
              <a:t>Neighboring cells often interact, adhere, and communicate through special regions of direct physical contact. </a:t>
            </a:r>
          </a:p>
          <a:p>
            <a:pPr>
              <a:lnSpc>
                <a:spcPts val="2250"/>
              </a:lnSpc>
              <a:spcBef>
                <a:spcPct val="0"/>
              </a:spcBef>
              <a:spcAft>
                <a:spcPts val="703"/>
              </a:spcAft>
              <a:buSzPct val="130000"/>
              <a:buBlip>
                <a:blip r:embed="rId3"/>
              </a:buBlip>
              <a:tabLst>
                <a:tab pos="721047" algn="l"/>
                <a:tab pos="721047" algn="l"/>
                <a:tab pos="721047" algn="l"/>
                <a:tab pos="1045853" algn="l"/>
                <a:tab pos="1045853" algn="l"/>
              </a:tabLst>
            </a:pPr>
            <a:r>
              <a:rPr lang="en-US"/>
              <a:t>In plant cells these connections</a:t>
            </a:r>
            <a:br>
              <a:rPr lang="en-US"/>
            </a:br>
            <a:r>
              <a:rPr lang="en-US"/>
              <a:t>are called </a:t>
            </a:r>
            <a:r>
              <a:rPr lang="en-US" b="1">
                <a:solidFill>
                  <a:srgbClr val="2D00FA"/>
                </a:solidFill>
              </a:rPr>
              <a:t>plasmodesmata</a:t>
            </a:r>
            <a:r>
              <a:rPr lang="en-US"/>
              <a:t>.</a:t>
            </a:r>
          </a:p>
          <a:p>
            <a:pPr lvl="1">
              <a:lnSpc>
                <a:spcPts val="1969"/>
              </a:lnSpc>
              <a:spcBef>
                <a:spcPct val="0"/>
              </a:spcBef>
              <a:spcAft>
                <a:spcPts val="1406"/>
              </a:spcAft>
              <a:buSzPct val="120000"/>
              <a:buBlip>
                <a:blip r:embed="rId4"/>
              </a:buBlip>
              <a:tabLst>
                <a:tab pos="721047" algn="l"/>
                <a:tab pos="721047" algn="l"/>
                <a:tab pos="721047" algn="l"/>
                <a:tab pos="1045853" algn="l"/>
                <a:tab pos="1045853" algn="l"/>
              </a:tabLst>
            </a:pPr>
            <a:r>
              <a:rPr lang="en-US"/>
              <a:t>Plant cell walls are perforated with channels or plasmodesmata.</a:t>
            </a:r>
          </a:p>
          <a:p>
            <a:pPr lvl="1">
              <a:lnSpc>
                <a:spcPts val="1969"/>
              </a:lnSpc>
              <a:spcBef>
                <a:spcPct val="0"/>
              </a:spcBef>
              <a:spcAft>
                <a:spcPts val="1406"/>
              </a:spcAft>
              <a:buSzPct val="120000"/>
              <a:buBlip>
                <a:blip r:embed="rId4"/>
              </a:buBlip>
              <a:tabLst>
                <a:tab pos="721047" algn="l"/>
                <a:tab pos="721047" algn="l"/>
                <a:tab pos="721047" algn="l"/>
                <a:tab pos="1045853" algn="l"/>
                <a:tab pos="1045853" algn="l"/>
              </a:tabLst>
            </a:pPr>
            <a:r>
              <a:rPr lang="en-US"/>
              <a:t>Cytosol passes through the plasmodesmata and connects the living contents of adjacent cells.</a:t>
            </a:r>
          </a:p>
        </p:txBody>
      </p:sp>
      <p:pic>
        <p:nvPicPr>
          <p:cNvPr id="614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5098851" y="4214813"/>
            <a:ext cx="3348633" cy="23239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6144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9125" y="1160860"/>
            <a:ext cx="5268516" cy="38241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1445" name="Line 5"/>
          <p:cNvSpPr>
            <a:spLocks noChangeShapeType="1"/>
          </p:cNvSpPr>
          <p:nvPr/>
        </p:nvSpPr>
        <p:spPr bwMode="auto">
          <a:xfrm>
            <a:off x="7521029" y="5595566"/>
            <a:ext cx="157386" cy="244450"/>
          </a:xfrm>
          <a:prstGeom prst="line">
            <a:avLst/>
          </a:prstGeom>
          <a:noFill/>
          <a:ln w="508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88899" dir="2700000" algn="ctr" rotWithShape="0">
                    <a:schemeClr val="bg2">
                      <a:alpha val="73999"/>
                    </a:schemeClr>
                  </a:outerShdw>
                </a:effectLst>
              </a14:hiddenEffects>
            </a:ext>
          </a:extLst>
        </p:spPr>
        <p:txBody>
          <a:bodyPr lIns="64291" tIns="32146" rIns="64291" bIns="32146"/>
          <a:lstStyle/>
          <a:p>
            <a:endParaRPr lang="en-US"/>
          </a:p>
        </p:txBody>
      </p:sp>
      <p:sp>
        <p:nvSpPr>
          <p:cNvPr id="61446" name="Line 6"/>
          <p:cNvSpPr>
            <a:spLocks noChangeShapeType="1"/>
          </p:cNvSpPr>
          <p:nvPr/>
        </p:nvSpPr>
        <p:spPr bwMode="auto">
          <a:xfrm>
            <a:off x="6404818" y="6158136"/>
            <a:ext cx="157386" cy="244450"/>
          </a:xfrm>
          <a:prstGeom prst="line">
            <a:avLst/>
          </a:prstGeom>
          <a:noFill/>
          <a:ln w="508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88899" dir="2700000" algn="ctr" rotWithShape="0">
                    <a:schemeClr val="bg2">
                      <a:alpha val="73999"/>
                    </a:scheme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972653234"/>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44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144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144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144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144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build="p" bldLvl="5"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ChangeArrowheads="1"/>
          </p:cNvSpPr>
          <p:nvPr>
            <p:ph type="title"/>
          </p:nvPr>
        </p:nvSpPr>
        <p:spPr>
          <a:xfrm>
            <a:off x="-8930" y="-8930"/>
            <a:ext cx="7608094" cy="1446609"/>
          </a:xfrm>
          <a:ln/>
        </p:spPr>
        <p:txBody>
          <a:bodyPr anchor="b"/>
          <a:lstStyle/>
          <a:p>
            <a:pPr>
              <a:lnSpc>
                <a:spcPct val="89000"/>
              </a:lnSpc>
              <a:tabLst>
                <a:tab pos="669703" algn="l"/>
              </a:tabLst>
            </a:pPr>
            <a:r>
              <a:rPr lang="en-US"/>
              <a:t>Specialist Animal Cell Features</a:t>
            </a:r>
          </a:p>
        </p:txBody>
      </p:sp>
      <p:sp>
        <p:nvSpPr>
          <p:cNvPr id="62466" name="Rectangle 2"/>
          <p:cNvSpPr>
            <a:spLocks noChangeArrowheads="1"/>
          </p:cNvSpPr>
          <p:nvPr>
            <p:ph type="body" idx="1"/>
          </p:nvPr>
        </p:nvSpPr>
        <p:spPr>
          <a:xfrm>
            <a:off x="741164" y="2018109"/>
            <a:ext cx="4241602" cy="2982516"/>
          </a:xfrm>
          <a:ln/>
        </p:spPr>
        <p:txBody>
          <a:bodyPr>
            <a:normAutofit fontScale="85000" lnSpcReduction="10000"/>
          </a:bodyPr>
          <a:lstStyle/>
          <a:p>
            <a:pPr>
              <a:lnSpc>
                <a:spcPts val="2250"/>
              </a:lnSpc>
              <a:spcBef>
                <a:spcPct val="0"/>
              </a:spcBef>
              <a:spcAft>
                <a:spcPts val="1406"/>
              </a:spcAft>
              <a:buSzPct val="130000"/>
              <a:buBlip>
                <a:blip r:embed="rId3"/>
              </a:buBlip>
              <a:tabLst>
                <a:tab pos="721047" algn="l"/>
                <a:tab pos="721047" algn="l"/>
                <a:tab pos="1045853" algn="l"/>
                <a:tab pos="1045853" algn="l"/>
                <a:tab pos="1045853" algn="l"/>
              </a:tabLst>
            </a:pPr>
            <a:r>
              <a:rPr lang="en-US"/>
              <a:t>A small number of cellular organelles are typically found in animal cells but not in plant cells.</a:t>
            </a:r>
          </a:p>
          <a:p>
            <a:pPr>
              <a:lnSpc>
                <a:spcPts val="2250"/>
              </a:lnSpc>
              <a:spcBef>
                <a:spcPct val="0"/>
              </a:spcBef>
              <a:spcAft>
                <a:spcPts val="703"/>
              </a:spcAft>
              <a:buSzPct val="130000"/>
              <a:buBlip>
                <a:blip r:embed="rId3"/>
              </a:buBlip>
              <a:tabLst>
                <a:tab pos="721047" algn="l"/>
                <a:tab pos="721047" algn="l"/>
                <a:tab pos="1045853" algn="l"/>
                <a:tab pos="1045853" algn="l"/>
                <a:tab pos="1045853" algn="l"/>
              </a:tabLst>
            </a:pPr>
            <a:r>
              <a:rPr lang="en-US"/>
              <a:t>Organelles and structures found in animal cells are:</a:t>
            </a: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Lst>
            </a:pPr>
            <a:r>
              <a:rPr lang="en-US" b="1"/>
              <a:t>lysosomes</a:t>
            </a:r>
            <a:endParaRPr lang="en-US" b="1">
              <a:ea typeface="ヒラギノ角ゴ Pro W6" charset="0"/>
              <a:cs typeface="ヒラギノ角ゴ Pro W6" charset="0"/>
            </a:endParaRP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Lst>
            </a:pPr>
            <a:r>
              <a:rPr lang="en-US" b="1"/>
              <a:t>cilia</a:t>
            </a:r>
            <a:endParaRPr lang="en-US" b="1">
              <a:ea typeface="ヒラギノ角ゴ Pro W6" charset="0"/>
              <a:cs typeface="ヒラギノ角ゴ Pro W6" charset="0"/>
            </a:endParaRPr>
          </a:p>
          <a:p>
            <a:pPr lvl="1">
              <a:lnSpc>
                <a:spcPts val="1969"/>
              </a:lnSpc>
              <a:spcBef>
                <a:spcPct val="0"/>
              </a:spcBef>
              <a:spcAft>
                <a:spcPts val="1406"/>
              </a:spcAft>
              <a:buSzPct val="120000"/>
              <a:buBlip>
                <a:blip r:embed="rId4"/>
              </a:buBlip>
              <a:tabLst>
                <a:tab pos="721047" algn="l"/>
                <a:tab pos="721047" algn="l"/>
                <a:tab pos="1045853" algn="l"/>
                <a:tab pos="1045853" algn="l"/>
                <a:tab pos="1045853" algn="l"/>
              </a:tabLst>
            </a:pPr>
            <a:r>
              <a:rPr lang="en-US" b="1"/>
              <a:t>flagella</a:t>
            </a:r>
            <a:endParaRPr lang="en-US" b="1">
              <a:ea typeface="ヒラギノ角ゴ Pro W6" charset="0"/>
              <a:cs typeface="ヒラギノ角ゴ Pro W6" charset="0"/>
            </a:endParaRPr>
          </a:p>
        </p:txBody>
      </p:sp>
      <p:sp>
        <p:nvSpPr>
          <p:cNvPr id="62467" name="Rectangle 3"/>
          <p:cNvSpPr>
            <a:spLocks/>
          </p:cNvSpPr>
          <p:nvPr/>
        </p:nvSpPr>
        <p:spPr bwMode="auto">
          <a:xfrm>
            <a:off x="3821906" y="6349008"/>
            <a:ext cx="2527102"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90000"/>
              </a:lnSpc>
              <a:tabLst>
                <a:tab pos="366104" algn="l"/>
              </a:tabLst>
            </a:pPr>
            <a:r>
              <a:rPr lang="en-US" sz="1400" b="1">
                <a:solidFill>
                  <a:srgbClr val="2D00FA"/>
                </a:solidFill>
                <a:latin typeface="Arial" charset="0"/>
                <a:ea typeface="ＭＳ Ｐゴシック" charset="0"/>
                <a:cs typeface="Arial" charset="0"/>
                <a:sym typeface="Arial" charset="0"/>
              </a:rPr>
              <a:t>TEM of a human lymphocyte</a:t>
            </a:r>
          </a:p>
        </p:txBody>
      </p:sp>
      <p:pic>
        <p:nvPicPr>
          <p:cNvPr id="624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9984" y="446485"/>
            <a:ext cx="3571875" cy="6474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Tree>
    <p:extLst>
      <p:ext uri="{BB962C8B-B14F-4D97-AF65-F5344CB8AC3E}">
        <p14:creationId xmlns:p14="http://schemas.microsoft.com/office/powerpoint/2010/main" val="3450044215"/>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246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246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246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246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246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build="p" bldLvl="5"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ph type="title"/>
          </p:nvPr>
        </p:nvSpPr>
        <p:spPr>
          <a:xfrm>
            <a:off x="-8930" y="-8930"/>
            <a:ext cx="5804297" cy="812602"/>
          </a:xfrm>
          <a:ln/>
        </p:spPr>
        <p:txBody>
          <a:bodyPr anchor="b"/>
          <a:lstStyle/>
          <a:p>
            <a:pPr>
              <a:tabLst>
                <a:tab pos="669703" algn="l"/>
              </a:tabLst>
            </a:pPr>
            <a:r>
              <a:rPr lang="en-US"/>
              <a:t>Lysosomes</a:t>
            </a:r>
          </a:p>
        </p:txBody>
      </p:sp>
      <p:sp>
        <p:nvSpPr>
          <p:cNvPr id="63490" name="Rectangle 2"/>
          <p:cNvSpPr>
            <a:spLocks noChangeArrowheads="1"/>
          </p:cNvSpPr>
          <p:nvPr>
            <p:ph type="body" idx="1"/>
          </p:nvPr>
        </p:nvSpPr>
        <p:spPr>
          <a:xfrm>
            <a:off x="723305" y="1348383"/>
            <a:ext cx="4295180" cy="5179219"/>
          </a:xfrm>
          <a:ln/>
        </p:spPr>
        <p:txBody>
          <a:bodyPr>
            <a:normAutofit fontScale="775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Located</a:t>
            </a:r>
            <a:r>
              <a:rPr lang="en-US"/>
              <a:t>:</a:t>
            </a:r>
            <a:br>
              <a:rPr lang="en-US"/>
            </a:br>
            <a:r>
              <a:rPr lang="en-US"/>
              <a:t>Free in the cytoplasm.</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Structure</a:t>
            </a:r>
            <a:r>
              <a:rPr lang="en-US"/>
              <a:t>:</a:t>
            </a:r>
            <a:br>
              <a:rPr lang="en-US"/>
            </a:br>
            <a:r>
              <a:rPr lang="en-US"/>
              <a:t>Single-membrane-bound sac of </a:t>
            </a:r>
            <a:r>
              <a:rPr lang="en-US" b="1">
                <a:solidFill>
                  <a:srgbClr val="2D00FA"/>
                </a:solidFill>
              </a:rPr>
              <a:t>hydrolytic</a:t>
            </a:r>
            <a:r>
              <a:rPr lang="en-US"/>
              <a:t> </a:t>
            </a:r>
            <a:r>
              <a:rPr lang="en-US" b="1">
                <a:solidFill>
                  <a:srgbClr val="2D00FA"/>
                </a:solidFill>
              </a:rPr>
              <a:t>enzymes</a:t>
            </a:r>
            <a:r>
              <a:rPr lang="en-US"/>
              <a:t>. Lysosomes bud off the Golgi apparatus.</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 pos="1045853" algn="l"/>
              </a:tabLst>
            </a:pPr>
            <a:r>
              <a:rPr lang="en-US" b="1"/>
              <a:t>Function</a:t>
            </a:r>
            <a:r>
              <a:rPr lang="en-US"/>
              <a:t>:</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a:t>intracellular digestion of macromolecules (fats, protein, polysaccharides, and nucleic acids)</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a:t>recycling of cellular components (autophagy)</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a:t>low internal pH maintained by H</a:t>
            </a:r>
            <a:r>
              <a:rPr lang="en-US" baseline="32000"/>
              <a:t>+</a:t>
            </a:r>
            <a:r>
              <a:rPr lang="en-US"/>
              <a:t> pump in the lysosomal membrane</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Size</a:t>
            </a:r>
            <a:r>
              <a:rPr lang="en-US"/>
              <a:t>: varies according to cell size</a:t>
            </a:r>
            <a:endParaRPr lang="en-US" sz="1400"/>
          </a:p>
        </p:txBody>
      </p:sp>
      <p:pic>
        <p:nvPicPr>
          <p:cNvPr id="6349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1453" y="857250"/>
            <a:ext cx="3036094" cy="235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3492" name="Rectangle 4"/>
          <p:cNvSpPr>
            <a:spLocks/>
          </p:cNvSpPr>
          <p:nvPr/>
        </p:nvSpPr>
        <p:spPr bwMode="auto">
          <a:xfrm>
            <a:off x="5554266" y="3295055"/>
            <a:ext cx="1535906" cy="759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90000"/>
              </a:lnSpc>
              <a:tabLst>
                <a:tab pos="366104" algn="l"/>
              </a:tabLst>
            </a:pPr>
            <a:r>
              <a:rPr lang="en-US" sz="1400">
                <a:solidFill>
                  <a:srgbClr val="2D00FA"/>
                </a:solidFill>
                <a:latin typeface="Arial" charset="0"/>
                <a:ea typeface="ＭＳ Ｐゴシック" charset="0"/>
                <a:cs typeface="Arial" charset="0"/>
                <a:sym typeface="Arial" charset="0"/>
              </a:rPr>
              <a:t>Hydrolytic enzymes break down compounds by adding water</a:t>
            </a:r>
          </a:p>
        </p:txBody>
      </p:sp>
      <p:sp>
        <p:nvSpPr>
          <p:cNvPr id="63493" name="Rectangle 5"/>
          <p:cNvSpPr>
            <a:spLocks/>
          </p:cNvSpPr>
          <p:nvPr/>
        </p:nvSpPr>
        <p:spPr bwMode="auto">
          <a:xfrm>
            <a:off x="5723930" y="392906"/>
            <a:ext cx="1777008"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400">
                <a:solidFill>
                  <a:srgbClr val="2D00FA"/>
                </a:solidFill>
                <a:latin typeface="Arial" charset="0"/>
                <a:ea typeface="ＭＳ Ｐゴシック" charset="0"/>
                <a:cs typeface="Arial" charset="0"/>
                <a:sym typeface="Arial" charset="0"/>
              </a:rPr>
              <a:t>Membrane proteins</a:t>
            </a:r>
          </a:p>
        </p:txBody>
      </p:sp>
      <p:sp>
        <p:nvSpPr>
          <p:cNvPr id="63494" name="Line 6"/>
          <p:cNvSpPr>
            <a:spLocks noChangeShapeType="1"/>
          </p:cNvSpPr>
          <p:nvPr/>
        </p:nvSpPr>
        <p:spPr bwMode="auto">
          <a:xfrm flipH="1">
            <a:off x="6098977" y="2321719"/>
            <a:ext cx="578197" cy="964406"/>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63495" name="AutoShape 7"/>
          <p:cNvSpPr>
            <a:spLocks/>
          </p:cNvSpPr>
          <p:nvPr/>
        </p:nvSpPr>
        <p:spPr bwMode="auto">
          <a:xfrm>
            <a:off x="6613550" y="669727"/>
            <a:ext cx="378395" cy="678656"/>
          </a:xfrm>
          <a:custGeom>
            <a:avLst/>
            <a:gdLst/>
            <a:ahLst/>
            <a:cxnLst/>
            <a:rect l="0" t="0" r="r" b="b"/>
            <a:pathLst>
              <a:path w="21600" h="21600">
                <a:moveTo>
                  <a:pt x="21600" y="11368"/>
                </a:moveTo>
                <a:lnTo>
                  <a:pt x="191" y="0"/>
                </a:lnTo>
                <a:lnTo>
                  <a:pt x="0" y="21600"/>
                </a:lnTo>
              </a:path>
            </a:pathLst>
          </a:custGeom>
          <a:noFill/>
          <a:ln w="25400">
            <a:solidFill>
              <a:srgbClr val="FF0017"/>
            </a:solidFill>
            <a:miter lim="800000"/>
            <a:headEnd type="stealth" w="med" len="me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pic>
        <p:nvPicPr>
          <p:cNvPr id="6349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4024" y="3384351"/>
            <a:ext cx="2655466" cy="34647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3497" name="Rectangle 9"/>
          <p:cNvSpPr>
            <a:spLocks/>
          </p:cNvSpPr>
          <p:nvPr/>
        </p:nvSpPr>
        <p:spPr bwMode="auto">
          <a:xfrm>
            <a:off x="5456039" y="4589859"/>
            <a:ext cx="1384102" cy="10537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Lysosomes in a lymphocyte. Note how they are budding from the Golgi</a:t>
            </a:r>
          </a:p>
        </p:txBody>
      </p:sp>
      <p:sp>
        <p:nvSpPr>
          <p:cNvPr id="63498" name="Line 10"/>
          <p:cNvSpPr>
            <a:spLocks noChangeShapeType="1"/>
          </p:cNvSpPr>
          <p:nvPr/>
        </p:nvSpPr>
        <p:spPr bwMode="auto">
          <a:xfrm rot="10800000">
            <a:off x="6833444" y="4893469"/>
            <a:ext cx="1587252" cy="395139"/>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2166088190"/>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349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349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349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3490">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3490">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3490">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6349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build="p" bldLvl="5"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ph type="title"/>
          </p:nvPr>
        </p:nvSpPr>
        <p:spPr>
          <a:xfrm>
            <a:off x="-17859" y="-8930"/>
            <a:ext cx="6759773" cy="812602"/>
          </a:xfrm>
          <a:ln/>
        </p:spPr>
        <p:txBody>
          <a:bodyPr anchor="b"/>
          <a:lstStyle/>
          <a:p>
            <a:pPr>
              <a:tabLst>
                <a:tab pos="669703" algn="l"/>
              </a:tabLst>
            </a:pPr>
            <a:r>
              <a:rPr lang="en-US"/>
              <a:t>Cilia and Flagella</a:t>
            </a:r>
          </a:p>
        </p:txBody>
      </p:sp>
      <p:sp>
        <p:nvSpPr>
          <p:cNvPr id="64514" name="Rectangle 2"/>
          <p:cNvSpPr>
            <a:spLocks noChangeArrowheads="1"/>
          </p:cNvSpPr>
          <p:nvPr>
            <p:ph type="body" idx="1"/>
          </p:nvPr>
        </p:nvSpPr>
        <p:spPr>
          <a:xfrm>
            <a:off x="669727" y="964406"/>
            <a:ext cx="4223742" cy="5527477"/>
          </a:xfrm>
          <a:ln/>
        </p:spPr>
        <p:txBody>
          <a:bodyPr>
            <a:normAutofit fontScale="700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Lst>
            </a:pPr>
            <a:r>
              <a:rPr lang="en-US" b="1"/>
              <a:t>Located</a:t>
            </a:r>
            <a:r>
              <a:rPr lang="en-US"/>
              <a:t>:</a:t>
            </a:r>
            <a:br>
              <a:rPr lang="en-US"/>
            </a:br>
            <a:r>
              <a:rPr lang="en-US"/>
              <a:t>Anchored to the cell membrane of some animal cells and unicellular eukaryotes.</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Lst>
            </a:pPr>
            <a:r>
              <a:rPr lang="en-US" b="1"/>
              <a:t>Structure</a:t>
            </a:r>
            <a:r>
              <a:rPr lang="en-US"/>
              <a:t>:</a:t>
            </a:r>
            <a:br>
              <a:rPr lang="en-US"/>
            </a:br>
            <a:r>
              <a:rPr lang="en-US"/>
              <a:t>Core of microtubules sheathed in an extension of the plasma membrane. Microtubules are arranged in a </a:t>
            </a:r>
            <a:r>
              <a:rPr lang="en-US" b="1"/>
              <a:t>9+2</a:t>
            </a:r>
            <a:r>
              <a:rPr lang="en-US"/>
              <a:t> pattern with nine doublets of microtubules arranged in a ring</a:t>
            </a:r>
            <a:br>
              <a:rPr lang="en-US"/>
            </a:br>
            <a:r>
              <a:rPr lang="en-US"/>
              <a:t>around two single microtubules.</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Lst>
            </a:pPr>
            <a:r>
              <a:rPr lang="en-US" b="1"/>
              <a:t>Function</a:t>
            </a:r>
            <a:r>
              <a:rPr lang="en-US"/>
              <a:t>:</a:t>
            </a:r>
            <a:br>
              <a:rPr lang="en-US"/>
            </a:br>
            <a:r>
              <a:rPr lang="en-US"/>
              <a:t>Cell motility or, in cells held in place, they move fluid across the cell surface.</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Lst>
            </a:pPr>
            <a:r>
              <a:rPr lang="en-US" b="1"/>
              <a:t>Size</a:t>
            </a:r>
            <a:r>
              <a:rPr lang="en-US"/>
              <a:t>:</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Lst>
            </a:pPr>
            <a:r>
              <a:rPr lang="en-US" b="1"/>
              <a:t>Cilia</a:t>
            </a:r>
            <a:r>
              <a:rPr lang="en-US"/>
              <a:t>: 0.25 µm X 2-20 µm</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Lst>
            </a:pPr>
            <a:r>
              <a:rPr lang="en-US" b="1"/>
              <a:t>Flagella</a:t>
            </a:r>
            <a:r>
              <a:rPr lang="en-US"/>
              <a:t>: 0.25 µm X 10-200 µm</a:t>
            </a:r>
            <a:endParaRPr lang="en-US" sz="1400"/>
          </a:p>
        </p:txBody>
      </p:sp>
      <p:pic>
        <p:nvPicPr>
          <p:cNvPr id="645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9281" y="3776142"/>
            <a:ext cx="2705695" cy="2413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6451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23210" y="338213"/>
            <a:ext cx="3114229" cy="3604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4517" name="Rectangle 5"/>
          <p:cNvSpPr>
            <a:spLocks/>
          </p:cNvSpPr>
          <p:nvPr/>
        </p:nvSpPr>
        <p:spPr bwMode="auto">
          <a:xfrm>
            <a:off x="7544470" y="361652"/>
            <a:ext cx="1196578" cy="4107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300">
                <a:solidFill>
                  <a:srgbClr val="2D00FA"/>
                </a:solidFill>
                <a:latin typeface="Arial" charset="0"/>
                <a:ea typeface="ＭＳ Ｐゴシック" charset="0"/>
                <a:cs typeface="Arial" charset="0"/>
                <a:sym typeface="Arial" charset="0"/>
              </a:rPr>
              <a:t>2 central single microtubules</a:t>
            </a:r>
          </a:p>
        </p:txBody>
      </p:sp>
      <p:sp>
        <p:nvSpPr>
          <p:cNvPr id="64518" name="Rectangle 6"/>
          <p:cNvSpPr>
            <a:spLocks/>
          </p:cNvSpPr>
          <p:nvPr/>
        </p:nvSpPr>
        <p:spPr bwMode="auto">
          <a:xfrm>
            <a:off x="7591351" y="1078260"/>
            <a:ext cx="1107281"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300">
                <a:solidFill>
                  <a:srgbClr val="2D00FA"/>
                </a:solidFill>
                <a:latin typeface="Arial" charset="0"/>
                <a:ea typeface="ＭＳ Ｐゴシック" charset="0"/>
                <a:cs typeface="Arial" charset="0"/>
                <a:sym typeface="Arial" charset="0"/>
              </a:rPr>
              <a:t>9 doublets of microtubules</a:t>
            </a:r>
          </a:p>
        </p:txBody>
      </p:sp>
      <p:sp>
        <p:nvSpPr>
          <p:cNvPr id="64519" name="Rectangle 7"/>
          <p:cNvSpPr>
            <a:spLocks/>
          </p:cNvSpPr>
          <p:nvPr/>
        </p:nvSpPr>
        <p:spPr bwMode="auto">
          <a:xfrm>
            <a:off x="7785571" y="2408783"/>
            <a:ext cx="955477" cy="6161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r">
              <a:tabLst>
                <a:tab pos="366104" algn="l"/>
              </a:tabLst>
            </a:pPr>
            <a:r>
              <a:rPr lang="en-US" sz="1300">
                <a:solidFill>
                  <a:srgbClr val="2D00FA"/>
                </a:solidFill>
                <a:latin typeface="Arial" charset="0"/>
                <a:ea typeface="ＭＳ Ｐゴシック" charset="0"/>
                <a:cs typeface="Arial" charset="0"/>
                <a:sym typeface="Arial" charset="0"/>
              </a:rPr>
              <a:t>Basal body</a:t>
            </a:r>
          </a:p>
          <a:p>
            <a:pPr marL="80364" algn="r">
              <a:tabLst>
                <a:tab pos="366104" algn="l"/>
              </a:tabLst>
            </a:pPr>
            <a:r>
              <a:rPr lang="en-US" sz="1300">
                <a:solidFill>
                  <a:srgbClr val="2D00FA"/>
                </a:solidFill>
                <a:latin typeface="Arial" charset="0"/>
                <a:ea typeface="ＭＳ Ｐゴシック" charset="0"/>
                <a:cs typeface="Arial" charset="0"/>
                <a:sym typeface="Arial" charset="0"/>
              </a:rPr>
              <a:t>anchors the cilium</a:t>
            </a:r>
          </a:p>
        </p:txBody>
      </p:sp>
      <p:sp>
        <p:nvSpPr>
          <p:cNvPr id="64520" name="Rectangle 8"/>
          <p:cNvSpPr>
            <a:spLocks/>
          </p:cNvSpPr>
          <p:nvPr/>
        </p:nvSpPr>
        <p:spPr bwMode="auto">
          <a:xfrm>
            <a:off x="5438180" y="1798216"/>
            <a:ext cx="937617" cy="598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300">
                <a:solidFill>
                  <a:srgbClr val="2D00FA"/>
                </a:solidFill>
                <a:latin typeface="Arial" charset="0"/>
                <a:ea typeface="ＭＳ Ｐゴシック" charset="0"/>
                <a:cs typeface="Arial" charset="0"/>
                <a:sym typeface="Arial" charset="0"/>
              </a:rPr>
              <a:t>Plasma membrane extension</a:t>
            </a:r>
          </a:p>
        </p:txBody>
      </p:sp>
      <p:sp>
        <p:nvSpPr>
          <p:cNvPr id="64521" name="Line 9"/>
          <p:cNvSpPr>
            <a:spLocks noChangeShapeType="1"/>
          </p:cNvSpPr>
          <p:nvPr/>
        </p:nvSpPr>
        <p:spPr bwMode="auto">
          <a:xfrm>
            <a:off x="7046640" y="1003474"/>
            <a:ext cx="525735" cy="202034"/>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64522" name="Line 10"/>
          <p:cNvSpPr>
            <a:spLocks noChangeShapeType="1"/>
          </p:cNvSpPr>
          <p:nvPr/>
        </p:nvSpPr>
        <p:spPr bwMode="auto">
          <a:xfrm flipH="1">
            <a:off x="6107907" y="1731244"/>
            <a:ext cx="658564" cy="223242"/>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64523" name="Line 11"/>
          <p:cNvSpPr>
            <a:spLocks noChangeShapeType="1"/>
          </p:cNvSpPr>
          <p:nvPr/>
        </p:nvSpPr>
        <p:spPr bwMode="auto">
          <a:xfrm rot="10800000" flipH="1">
            <a:off x="7049988" y="2812852"/>
            <a:ext cx="1138535" cy="734467"/>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64524" name="AutoShape 12"/>
          <p:cNvSpPr>
            <a:spLocks/>
          </p:cNvSpPr>
          <p:nvPr/>
        </p:nvSpPr>
        <p:spPr bwMode="auto">
          <a:xfrm>
            <a:off x="6706195" y="500062"/>
            <a:ext cx="839391" cy="258961"/>
          </a:xfrm>
          <a:custGeom>
            <a:avLst/>
            <a:gdLst/>
            <a:ahLst/>
            <a:cxnLst/>
            <a:rect l="0" t="0" r="r" b="b"/>
            <a:pathLst>
              <a:path w="21600" h="21600">
                <a:moveTo>
                  <a:pt x="0" y="11172"/>
                </a:moveTo>
                <a:lnTo>
                  <a:pt x="21600" y="0"/>
                </a:lnTo>
                <a:lnTo>
                  <a:pt x="2987" y="21600"/>
                </a:lnTo>
              </a:path>
            </a:pathLst>
          </a:custGeom>
          <a:noFill/>
          <a:ln w="25400">
            <a:solidFill>
              <a:srgbClr val="FF0017"/>
            </a:solidFill>
            <a:miter lim="800000"/>
            <a:headEnd type="stealth" w="med" len="me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64525" name="Rectangle 13"/>
          <p:cNvSpPr>
            <a:spLocks/>
          </p:cNvSpPr>
          <p:nvPr/>
        </p:nvSpPr>
        <p:spPr bwMode="auto">
          <a:xfrm>
            <a:off x="5902523" y="6357937"/>
            <a:ext cx="2259211"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b="1">
                <a:solidFill>
                  <a:srgbClr val="2D00FA"/>
                </a:solidFill>
                <a:latin typeface="Arial" charset="0"/>
                <a:ea typeface="ＭＳ Ｐゴシック" charset="0"/>
                <a:cs typeface="Arial" charset="0"/>
                <a:sym typeface="Arial" charset="0"/>
              </a:rPr>
              <a:t>TEM of cilia in cross section</a:t>
            </a:r>
          </a:p>
        </p:txBody>
      </p:sp>
    </p:spTree>
    <p:extLst>
      <p:ext uri="{BB962C8B-B14F-4D97-AF65-F5344CB8AC3E}">
        <p14:creationId xmlns:p14="http://schemas.microsoft.com/office/powerpoint/2010/main" val="3527055219"/>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51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451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451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451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451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45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uild="p" bldLvl="5"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ph type="title"/>
          </p:nvPr>
        </p:nvSpPr>
        <p:spPr>
          <a:xfrm>
            <a:off x="-8930" y="-8930"/>
            <a:ext cx="9179719" cy="1419820"/>
          </a:xfrm>
          <a:ln/>
        </p:spPr>
        <p:txBody>
          <a:bodyPr anchor="b"/>
          <a:lstStyle/>
          <a:p>
            <a:pPr>
              <a:lnSpc>
                <a:spcPct val="89000"/>
              </a:lnSpc>
              <a:tabLst>
                <a:tab pos="669703" algn="l"/>
                <a:tab pos="669703" algn="l"/>
              </a:tabLst>
            </a:pPr>
            <a:r>
              <a:rPr lang="en-US"/>
              <a:t>Intercellular Connections</a:t>
            </a:r>
            <a:br>
              <a:rPr lang="en-US"/>
            </a:br>
            <a:r>
              <a:rPr lang="en-US"/>
              <a:t>in Animal Cells</a:t>
            </a:r>
          </a:p>
        </p:txBody>
      </p:sp>
      <p:sp>
        <p:nvSpPr>
          <p:cNvPr id="65538" name="Rectangle 2"/>
          <p:cNvSpPr>
            <a:spLocks noChangeArrowheads="1"/>
          </p:cNvSpPr>
          <p:nvPr>
            <p:ph type="body" idx="1"/>
          </p:nvPr>
        </p:nvSpPr>
        <p:spPr>
          <a:xfrm>
            <a:off x="232172" y="1562695"/>
            <a:ext cx="5232797" cy="5063133"/>
          </a:xfrm>
          <a:ln/>
        </p:spPr>
        <p:txBody>
          <a:bodyPr>
            <a:normAutofit fontScale="85000" lnSpcReduction="10000"/>
          </a:bodyPr>
          <a:lstStyle/>
          <a:p>
            <a:pPr>
              <a:lnSpc>
                <a:spcPts val="2250"/>
              </a:lnSpc>
              <a:spcBef>
                <a:spcPct val="0"/>
              </a:spcBef>
              <a:spcAft>
                <a:spcPts val="703"/>
              </a:spcAft>
              <a:buSzPct val="130000"/>
              <a:buBlip>
                <a:blip r:embed="rId3"/>
              </a:buBlip>
              <a:tabLst>
                <a:tab pos="721047" algn="l"/>
                <a:tab pos="1045853" algn="l"/>
                <a:tab pos="721047" algn="l"/>
                <a:tab pos="1045853" algn="l"/>
                <a:tab pos="1045853" algn="l"/>
                <a:tab pos="1045853" algn="l"/>
                <a:tab pos="721047" algn="l"/>
                <a:tab pos="1045853" algn="l"/>
                <a:tab pos="1045853" algn="l"/>
              </a:tabLst>
            </a:pPr>
            <a:r>
              <a:rPr lang="en-US" b="1">
                <a:solidFill>
                  <a:srgbClr val="2D00FA"/>
                </a:solidFill>
              </a:rPr>
              <a:t>Desmosomes</a:t>
            </a:r>
            <a:r>
              <a:rPr lang="en-US" b="1"/>
              <a:t> </a:t>
            </a:r>
            <a:r>
              <a:rPr lang="en-US"/>
              <a:t>(anchoring junctions)</a:t>
            </a:r>
          </a:p>
          <a:p>
            <a:pPr lvl="1">
              <a:lnSpc>
                <a:spcPts val="1969"/>
              </a:lnSpc>
              <a:spcBef>
                <a:spcPct val="0"/>
              </a:spcBef>
              <a:spcAft>
                <a:spcPts val="1406"/>
              </a:spcAft>
              <a:buSzPct val="120000"/>
              <a:buBlip>
                <a:blip r:embed="rId4"/>
              </a:buBlip>
              <a:tabLst>
                <a:tab pos="721047" algn="l"/>
                <a:tab pos="1045853" algn="l"/>
                <a:tab pos="721047" algn="l"/>
                <a:tab pos="1045853" algn="l"/>
                <a:tab pos="1045853" algn="l"/>
                <a:tab pos="1045853" algn="l"/>
                <a:tab pos="721047" algn="l"/>
                <a:tab pos="1045853" algn="l"/>
                <a:tab pos="1045853" algn="l"/>
              </a:tabLst>
            </a:pPr>
            <a:r>
              <a:rPr lang="en-US"/>
              <a:t>Act as rivets, fastening cells together</a:t>
            </a:r>
            <a:br>
              <a:rPr lang="en-US"/>
            </a:br>
            <a:r>
              <a:rPr lang="en-US"/>
              <a:t>into strong sheets.</a:t>
            </a:r>
          </a:p>
          <a:p>
            <a:pPr>
              <a:lnSpc>
                <a:spcPts val="2250"/>
              </a:lnSpc>
              <a:spcBef>
                <a:spcPct val="0"/>
              </a:spcBef>
              <a:spcAft>
                <a:spcPts val="703"/>
              </a:spcAft>
              <a:buSzPct val="130000"/>
              <a:buBlip>
                <a:blip r:embed="rId3"/>
              </a:buBlip>
              <a:tabLst>
                <a:tab pos="721047" algn="l"/>
                <a:tab pos="1045853" algn="l"/>
                <a:tab pos="721047" algn="l"/>
                <a:tab pos="1045853" algn="l"/>
                <a:tab pos="1045853" algn="l"/>
                <a:tab pos="1045853" algn="l"/>
                <a:tab pos="721047" algn="l"/>
                <a:tab pos="1045853" algn="l"/>
                <a:tab pos="1045853" algn="l"/>
              </a:tabLst>
            </a:pPr>
            <a:r>
              <a:rPr lang="en-US" b="1">
                <a:solidFill>
                  <a:srgbClr val="2D00FA"/>
                </a:solidFill>
              </a:rPr>
              <a:t>Gap junctions</a:t>
            </a:r>
            <a:r>
              <a:rPr lang="en-US" b="1"/>
              <a:t> </a:t>
            </a:r>
            <a:r>
              <a:rPr lang="en-US"/>
              <a:t>(communicating junctions)</a:t>
            </a:r>
          </a:p>
          <a:p>
            <a:pPr lvl="1">
              <a:lnSpc>
                <a:spcPts val="1969"/>
              </a:lnSpc>
              <a:spcBef>
                <a:spcPct val="0"/>
              </a:spcBef>
              <a:spcAft>
                <a:spcPts val="1406"/>
              </a:spcAft>
              <a:buSzPct val="120000"/>
              <a:buBlip>
                <a:blip r:embed="rId4"/>
              </a:buBlip>
              <a:tabLst>
                <a:tab pos="721047" algn="l"/>
                <a:tab pos="1045853" algn="l"/>
                <a:tab pos="721047" algn="l"/>
                <a:tab pos="1045853" algn="l"/>
                <a:tab pos="1045853" algn="l"/>
                <a:tab pos="1045853" algn="l"/>
                <a:tab pos="721047" algn="l"/>
                <a:tab pos="1045853" algn="l"/>
                <a:tab pos="1045853" algn="l"/>
              </a:tabLst>
            </a:pPr>
            <a:r>
              <a:rPr lang="en-US"/>
              <a:t>Cytoplasmic channels between</a:t>
            </a:r>
            <a:br>
              <a:rPr lang="en-US"/>
            </a:br>
            <a:r>
              <a:rPr lang="en-US"/>
              <a:t>adjacent cells.</a:t>
            </a:r>
          </a:p>
          <a:p>
            <a:pPr lvl="1">
              <a:lnSpc>
                <a:spcPts val="1969"/>
              </a:lnSpc>
              <a:spcBef>
                <a:spcPct val="0"/>
              </a:spcBef>
              <a:spcAft>
                <a:spcPts val="1406"/>
              </a:spcAft>
              <a:buSzPct val="120000"/>
              <a:buBlip>
                <a:blip r:embed="rId4"/>
              </a:buBlip>
              <a:tabLst>
                <a:tab pos="721047" algn="l"/>
                <a:tab pos="1045853" algn="l"/>
                <a:tab pos="721047" algn="l"/>
                <a:tab pos="1045853" algn="l"/>
                <a:tab pos="1045853" algn="l"/>
                <a:tab pos="1045853" algn="l"/>
                <a:tab pos="721047" algn="l"/>
                <a:tab pos="1045853" algn="l"/>
                <a:tab pos="1045853" algn="l"/>
              </a:tabLst>
            </a:pPr>
            <a:r>
              <a:rPr lang="en-US"/>
              <a:t>Each pore is surrounded by special membrane proteins.</a:t>
            </a:r>
          </a:p>
          <a:p>
            <a:pPr lvl="1">
              <a:lnSpc>
                <a:spcPts val="1969"/>
              </a:lnSpc>
              <a:spcBef>
                <a:spcPct val="0"/>
              </a:spcBef>
              <a:spcAft>
                <a:spcPts val="1406"/>
              </a:spcAft>
              <a:buSzPct val="120000"/>
              <a:buBlip>
                <a:blip r:embed="rId4"/>
              </a:buBlip>
              <a:tabLst>
                <a:tab pos="721047" algn="l"/>
                <a:tab pos="1045853" algn="l"/>
                <a:tab pos="721047" algn="l"/>
                <a:tab pos="1045853" algn="l"/>
                <a:tab pos="1045853" algn="l"/>
                <a:tab pos="1045853" algn="l"/>
                <a:tab pos="721047" algn="l"/>
                <a:tab pos="1045853" algn="l"/>
                <a:tab pos="1045853" algn="l"/>
              </a:tabLst>
            </a:pPr>
            <a:r>
              <a:rPr lang="en-US"/>
              <a:t>Pores allow passage of small molecules such as salt ions, sugars, and amino acids.</a:t>
            </a:r>
          </a:p>
          <a:p>
            <a:pPr>
              <a:lnSpc>
                <a:spcPts val="2250"/>
              </a:lnSpc>
              <a:spcBef>
                <a:spcPct val="0"/>
              </a:spcBef>
              <a:spcAft>
                <a:spcPts val="703"/>
              </a:spcAft>
              <a:buSzPct val="130000"/>
              <a:buBlip>
                <a:blip r:embed="rId3"/>
              </a:buBlip>
              <a:tabLst>
                <a:tab pos="721047" algn="l"/>
                <a:tab pos="1045853" algn="l"/>
                <a:tab pos="721047" algn="l"/>
                <a:tab pos="1045853" algn="l"/>
                <a:tab pos="1045853" algn="l"/>
                <a:tab pos="1045853" algn="l"/>
                <a:tab pos="721047" algn="l"/>
                <a:tab pos="1045853" algn="l"/>
                <a:tab pos="1045853" algn="l"/>
              </a:tabLst>
            </a:pPr>
            <a:r>
              <a:rPr lang="en-US" b="1">
                <a:solidFill>
                  <a:srgbClr val="2D00FA"/>
                </a:solidFill>
              </a:rPr>
              <a:t>Tight junctions</a:t>
            </a:r>
            <a:r>
              <a:rPr lang="en-US" b="1"/>
              <a:t> </a:t>
            </a:r>
            <a:r>
              <a:rPr lang="en-US"/>
              <a:t>of animal cells.</a:t>
            </a:r>
          </a:p>
          <a:p>
            <a:pPr lvl="1">
              <a:lnSpc>
                <a:spcPts val="1969"/>
              </a:lnSpc>
              <a:spcBef>
                <a:spcPct val="0"/>
              </a:spcBef>
              <a:spcAft>
                <a:spcPts val="1406"/>
              </a:spcAft>
              <a:buSzPct val="120000"/>
              <a:buBlip>
                <a:blip r:embed="rId4"/>
              </a:buBlip>
              <a:tabLst>
                <a:tab pos="721047" algn="l"/>
                <a:tab pos="1045853" algn="l"/>
                <a:tab pos="721047" algn="l"/>
                <a:tab pos="1045853" algn="l"/>
                <a:tab pos="1045853" algn="l"/>
                <a:tab pos="1045853" algn="l"/>
                <a:tab pos="721047" algn="l"/>
                <a:tab pos="1045853" algn="l"/>
                <a:tab pos="1045853" algn="l"/>
              </a:tabLst>
            </a:pPr>
            <a:r>
              <a:rPr lang="en-US"/>
              <a:t>Membranes of neighboring cells are fused.</a:t>
            </a:r>
          </a:p>
          <a:p>
            <a:pPr lvl="1">
              <a:lnSpc>
                <a:spcPts val="1969"/>
              </a:lnSpc>
              <a:spcBef>
                <a:spcPct val="0"/>
              </a:spcBef>
              <a:spcAft>
                <a:spcPts val="1406"/>
              </a:spcAft>
              <a:buSzPct val="120000"/>
              <a:buBlip>
                <a:blip r:embed="rId4"/>
              </a:buBlip>
              <a:tabLst>
                <a:tab pos="721047" algn="l"/>
                <a:tab pos="1045853" algn="l"/>
                <a:tab pos="721047" algn="l"/>
                <a:tab pos="1045853" algn="l"/>
                <a:tab pos="1045853" algn="l"/>
                <a:tab pos="1045853" algn="l"/>
                <a:tab pos="721047" algn="l"/>
                <a:tab pos="1045853" algn="l"/>
                <a:tab pos="1045853" algn="l"/>
              </a:tabLst>
            </a:pPr>
            <a:r>
              <a:rPr lang="en-US"/>
              <a:t>Prevent leakage of extracellular fluid across a layer of epithelial cells.</a:t>
            </a:r>
          </a:p>
        </p:txBody>
      </p:sp>
      <p:pic>
        <p:nvPicPr>
          <p:cNvPr id="6553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223867" y="2143125"/>
            <a:ext cx="3741539" cy="2803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5540" name="Rectangle 4"/>
          <p:cNvSpPr>
            <a:spLocks/>
          </p:cNvSpPr>
          <p:nvPr/>
        </p:nvSpPr>
        <p:spPr bwMode="auto">
          <a:xfrm>
            <a:off x="5786438" y="5661422"/>
            <a:ext cx="2428875" cy="759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500">
                <a:solidFill>
                  <a:srgbClr val="2D00FA"/>
                </a:solidFill>
                <a:latin typeface="Arial" charset="0"/>
                <a:ea typeface="ＭＳ Ｐゴシック" charset="0"/>
                <a:cs typeface="Arial" charset="0"/>
                <a:sym typeface="Arial" charset="0"/>
              </a:rPr>
              <a:t>The plasma membranes of two adjacent cells joined with </a:t>
            </a:r>
            <a:r>
              <a:rPr lang="en-US" sz="1500" b="1">
                <a:solidFill>
                  <a:srgbClr val="2D00FA"/>
                </a:solidFill>
                <a:latin typeface="Arial" charset="0"/>
                <a:ea typeface="ＭＳ Ｐゴシック" charset="0"/>
                <a:cs typeface="Arial" charset="0"/>
                <a:sym typeface="Arial" charset="0"/>
              </a:rPr>
              <a:t>desmosomes</a:t>
            </a:r>
          </a:p>
        </p:txBody>
      </p:sp>
    </p:spTree>
    <p:extLst>
      <p:ext uri="{BB962C8B-B14F-4D97-AF65-F5344CB8AC3E}">
        <p14:creationId xmlns:p14="http://schemas.microsoft.com/office/powerpoint/2010/main" val="312460228"/>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553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553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553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553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5538">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5538">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65538">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65538">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6553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build="p" bldLvl="5"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ph type="title"/>
          </p:nvPr>
        </p:nvSpPr>
        <p:spPr>
          <a:xfrm>
            <a:off x="-17859" y="-17860"/>
            <a:ext cx="9161859" cy="1437680"/>
          </a:xfrm>
          <a:ln/>
        </p:spPr>
        <p:txBody>
          <a:bodyPr anchor="b"/>
          <a:lstStyle/>
          <a:p>
            <a:pPr>
              <a:lnSpc>
                <a:spcPct val="89000"/>
              </a:lnSpc>
              <a:tabLst>
                <a:tab pos="669703" algn="l"/>
                <a:tab pos="669703" algn="l"/>
              </a:tabLst>
            </a:pPr>
            <a:r>
              <a:rPr lang="en-US"/>
              <a:t>Intercellular Connections</a:t>
            </a:r>
            <a:br>
              <a:rPr lang="en-US"/>
            </a:br>
            <a:r>
              <a:rPr lang="en-US"/>
              <a:t>in Animal Cells</a:t>
            </a:r>
          </a:p>
        </p:txBody>
      </p:sp>
      <p:pic>
        <p:nvPicPr>
          <p:cNvPr id="665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2516" y="1571625"/>
            <a:ext cx="3080742" cy="49381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nvGrpSpPr>
          <p:cNvPr id="66563" name="Group 3"/>
          <p:cNvGrpSpPr>
            <a:grpSpLocks/>
          </p:cNvGrpSpPr>
          <p:nvPr/>
        </p:nvGrpSpPr>
        <p:grpSpPr bwMode="auto">
          <a:xfrm>
            <a:off x="366117" y="2196703"/>
            <a:ext cx="8635008" cy="4313039"/>
            <a:chOff x="0" y="0"/>
            <a:chExt cx="7736" cy="3864"/>
          </a:xfrm>
        </p:grpSpPr>
        <p:sp>
          <p:nvSpPr>
            <p:cNvPr id="66564" name="Rectangle 4"/>
            <p:cNvSpPr>
              <a:spLocks/>
            </p:cNvSpPr>
            <p:nvPr/>
          </p:nvSpPr>
          <p:spPr bwMode="auto">
            <a:xfrm>
              <a:off x="5488" y="3600"/>
              <a:ext cx="1640" cy="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500">
                  <a:solidFill>
                    <a:srgbClr val="2D00FA"/>
                  </a:solidFill>
                  <a:latin typeface="Arial" charset="0"/>
                  <a:ea typeface="ＭＳ Ｐゴシック" charset="0"/>
                  <a:cs typeface="Arial" charset="0"/>
                  <a:sym typeface="Arial" charset="0"/>
                </a:rPr>
                <a:t>Extracellular matrix</a:t>
              </a:r>
            </a:p>
          </p:txBody>
        </p:sp>
        <p:sp>
          <p:nvSpPr>
            <p:cNvPr id="66565" name="Rectangle 5"/>
            <p:cNvSpPr>
              <a:spLocks/>
            </p:cNvSpPr>
            <p:nvPr/>
          </p:nvSpPr>
          <p:spPr bwMode="auto">
            <a:xfrm>
              <a:off x="5496" y="2224"/>
              <a:ext cx="2112" cy="1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b="1">
                  <a:solidFill>
                    <a:srgbClr val="2D00FA"/>
                  </a:solidFill>
                  <a:latin typeface="Arial" charset="0"/>
                  <a:ea typeface="ＭＳ Ｐゴシック" charset="0"/>
                  <a:cs typeface="Arial" charset="0"/>
                  <a:sym typeface="Arial" charset="0"/>
                </a:rPr>
                <a:t>Gap junction</a:t>
              </a:r>
              <a:r>
                <a:rPr lang="en-US" sz="1500">
                  <a:solidFill>
                    <a:srgbClr val="2D00FA"/>
                  </a:solidFill>
                  <a:latin typeface="Arial" charset="0"/>
                  <a:ea typeface="ＭＳ Ｐゴシック" charset="0"/>
                  <a:cs typeface="Arial" charset="0"/>
                  <a:sym typeface="Arial" charset="0"/>
                </a:rPr>
                <a:t>:</a:t>
              </a:r>
              <a:br>
                <a:rPr lang="en-US" sz="1500">
                  <a:solidFill>
                    <a:srgbClr val="2D00FA"/>
                  </a:solidFill>
                  <a:latin typeface="Arial" charset="0"/>
                  <a:ea typeface="ＭＳ Ｐゴシック" charset="0"/>
                  <a:cs typeface="Arial" charset="0"/>
                  <a:sym typeface="Arial" charset="0"/>
                </a:rPr>
              </a:br>
              <a:r>
                <a:rPr lang="en-US" sz="1500">
                  <a:solidFill>
                    <a:srgbClr val="2D00FA"/>
                  </a:solidFill>
                  <a:latin typeface="Arial" charset="0"/>
                  <a:ea typeface="ＭＳ Ｐゴシック" charset="0"/>
                  <a:cs typeface="Arial" charset="0"/>
                  <a:sym typeface="Arial" charset="0"/>
                </a:rPr>
                <a:t>A communicating junction provides a narrow channel between neighboring cells.</a:t>
              </a:r>
            </a:p>
          </p:txBody>
        </p:sp>
        <p:sp>
          <p:nvSpPr>
            <p:cNvPr id="66566" name="Rectangle 6"/>
            <p:cNvSpPr>
              <a:spLocks/>
            </p:cNvSpPr>
            <p:nvPr/>
          </p:nvSpPr>
          <p:spPr bwMode="auto">
            <a:xfrm>
              <a:off x="5512" y="656"/>
              <a:ext cx="2224" cy="1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b="1">
                  <a:solidFill>
                    <a:srgbClr val="2D00FA"/>
                  </a:solidFill>
                  <a:latin typeface="Arial" charset="0"/>
                  <a:ea typeface="ＭＳ Ｐゴシック" charset="0"/>
                  <a:cs typeface="Arial" charset="0"/>
                  <a:sym typeface="Arial" charset="0"/>
                </a:rPr>
                <a:t>Desmosome</a:t>
              </a:r>
              <a:r>
                <a:rPr lang="en-US" sz="1500">
                  <a:solidFill>
                    <a:srgbClr val="2D00FA"/>
                  </a:solidFill>
                  <a:latin typeface="Arial" charset="0"/>
                  <a:ea typeface="ＭＳ Ｐゴシック" charset="0"/>
                  <a:cs typeface="Arial" charset="0"/>
                  <a:sym typeface="Arial" charset="0"/>
                </a:rPr>
                <a:t>:</a:t>
              </a:r>
              <a:br>
                <a:rPr lang="en-US" sz="1500">
                  <a:solidFill>
                    <a:srgbClr val="2D00FA"/>
                  </a:solidFill>
                  <a:latin typeface="Arial" charset="0"/>
                  <a:ea typeface="ＭＳ Ｐゴシック" charset="0"/>
                  <a:cs typeface="Arial" charset="0"/>
                  <a:sym typeface="Arial" charset="0"/>
                </a:rPr>
              </a:br>
              <a:r>
                <a:rPr lang="en-US" sz="1500">
                  <a:solidFill>
                    <a:srgbClr val="2D00FA"/>
                  </a:solidFill>
                  <a:latin typeface="Arial" charset="0"/>
                  <a:ea typeface="ＭＳ Ｐゴシック" charset="0"/>
                  <a:cs typeface="Arial" charset="0"/>
                  <a:sym typeface="Arial" charset="0"/>
                </a:rPr>
                <a:t>An anchoring junction fastens cells into sheets. Desmosomes are strengthened by keratin protein filaments.</a:t>
              </a:r>
            </a:p>
          </p:txBody>
        </p:sp>
        <p:sp>
          <p:nvSpPr>
            <p:cNvPr id="66567" name="Rectangle 7"/>
            <p:cNvSpPr>
              <a:spLocks/>
            </p:cNvSpPr>
            <p:nvPr/>
          </p:nvSpPr>
          <p:spPr bwMode="auto">
            <a:xfrm>
              <a:off x="0" y="0"/>
              <a:ext cx="2000" cy="15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b="1">
                  <a:solidFill>
                    <a:srgbClr val="2D00FA"/>
                  </a:solidFill>
                  <a:latin typeface="Arial" charset="0"/>
                  <a:ea typeface="ＭＳ Ｐゴシック" charset="0"/>
                  <a:cs typeface="Arial" charset="0"/>
                  <a:sym typeface="Arial" charset="0"/>
                </a:rPr>
                <a:t>Tight junction</a:t>
              </a:r>
              <a:r>
                <a:rPr lang="en-US" sz="1500">
                  <a:solidFill>
                    <a:srgbClr val="2D00FA"/>
                  </a:solidFill>
                  <a:latin typeface="Arial" charset="0"/>
                  <a:ea typeface="ＭＳ Ｐゴシック" charset="0"/>
                  <a:cs typeface="Arial" charset="0"/>
                  <a:sym typeface="Arial" charset="0"/>
                </a:rPr>
                <a:t>: The fusion of adjacent cell membranes prevent leakage of extracellular fluid. Tight junctions form a continuous belt around cells.</a:t>
              </a:r>
            </a:p>
          </p:txBody>
        </p:sp>
        <p:sp>
          <p:nvSpPr>
            <p:cNvPr id="66568" name="AutoShape 8"/>
            <p:cNvSpPr>
              <a:spLocks/>
            </p:cNvSpPr>
            <p:nvPr/>
          </p:nvSpPr>
          <p:spPr bwMode="auto">
            <a:xfrm>
              <a:off x="2597" y="352"/>
              <a:ext cx="138" cy="360"/>
            </a:xfrm>
            <a:custGeom>
              <a:avLst/>
              <a:gdLst/>
              <a:ahLst/>
              <a:cxnLst/>
              <a:rect l="0" t="0" r="r" b="b"/>
              <a:pathLst>
                <a:path w="21600" h="21600">
                  <a:moveTo>
                    <a:pt x="20425" y="0"/>
                  </a:moveTo>
                  <a:lnTo>
                    <a:pt x="0" y="0"/>
                  </a:lnTo>
                  <a:lnTo>
                    <a:pt x="0" y="21600"/>
                  </a:lnTo>
                  <a:lnTo>
                    <a:pt x="21600" y="21600"/>
                  </a:lnTo>
                </a:path>
              </a:pathLst>
            </a:custGeom>
            <a:noFill/>
            <a:ln w="38100">
              <a:solidFill>
                <a:srgbClr val="2D00FA"/>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66569" name="Line 9"/>
            <p:cNvSpPr>
              <a:spLocks noChangeShapeType="1"/>
            </p:cNvSpPr>
            <p:nvPr/>
          </p:nvSpPr>
          <p:spPr bwMode="auto">
            <a:xfrm>
              <a:off x="1935" y="528"/>
              <a:ext cx="666" cy="0"/>
            </a:xfrm>
            <a:prstGeom prst="line">
              <a:avLst/>
            </a:prstGeom>
            <a:noFill/>
            <a:ln w="38100">
              <a:solidFill>
                <a:srgbClr val="2D00F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sp>
          <p:nvSpPr>
            <p:cNvPr id="66570" name="AutoShape 10"/>
            <p:cNvSpPr>
              <a:spLocks/>
            </p:cNvSpPr>
            <p:nvPr/>
          </p:nvSpPr>
          <p:spPr bwMode="auto">
            <a:xfrm flipH="1">
              <a:off x="5136" y="1032"/>
              <a:ext cx="136" cy="576"/>
            </a:xfrm>
            <a:custGeom>
              <a:avLst/>
              <a:gdLst/>
              <a:ahLst/>
              <a:cxnLst/>
              <a:rect l="0" t="0" r="r" b="b"/>
              <a:pathLst>
                <a:path w="21600" h="21600">
                  <a:moveTo>
                    <a:pt x="20425" y="0"/>
                  </a:moveTo>
                  <a:lnTo>
                    <a:pt x="0" y="0"/>
                  </a:lnTo>
                  <a:lnTo>
                    <a:pt x="0" y="21600"/>
                  </a:lnTo>
                  <a:lnTo>
                    <a:pt x="21600" y="21600"/>
                  </a:lnTo>
                </a:path>
              </a:pathLst>
            </a:custGeom>
            <a:noFill/>
            <a:ln w="38100">
              <a:solidFill>
                <a:srgbClr val="2D00FA"/>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66571" name="Line 11"/>
            <p:cNvSpPr>
              <a:spLocks noChangeShapeType="1"/>
            </p:cNvSpPr>
            <p:nvPr/>
          </p:nvSpPr>
          <p:spPr bwMode="auto">
            <a:xfrm flipH="1">
              <a:off x="5285" y="1320"/>
              <a:ext cx="136" cy="0"/>
            </a:xfrm>
            <a:prstGeom prst="line">
              <a:avLst/>
            </a:prstGeom>
            <a:noFill/>
            <a:ln w="38100">
              <a:solidFill>
                <a:srgbClr val="2D00F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sp>
          <p:nvSpPr>
            <p:cNvPr id="66572" name="Line 12"/>
            <p:cNvSpPr>
              <a:spLocks noChangeShapeType="1"/>
            </p:cNvSpPr>
            <p:nvPr/>
          </p:nvSpPr>
          <p:spPr bwMode="auto">
            <a:xfrm flipH="1">
              <a:off x="4689" y="2504"/>
              <a:ext cx="678" cy="0"/>
            </a:xfrm>
            <a:prstGeom prst="line">
              <a:avLst/>
            </a:prstGeom>
            <a:noFill/>
            <a:ln w="25400">
              <a:solidFill>
                <a:srgbClr val="2D00FA"/>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sp>
          <p:nvSpPr>
            <p:cNvPr id="66573" name="Line 13"/>
            <p:cNvSpPr>
              <a:spLocks noChangeShapeType="1"/>
            </p:cNvSpPr>
            <p:nvPr/>
          </p:nvSpPr>
          <p:spPr bwMode="auto">
            <a:xfrm flipH="1">
              <a:off x="4689" y="3736"/>
              <a:ext cx="722" cy="0"/>
            </a:xfrm>
            <a:prstGeom prst="line">
              <a:avLst/>
            </a:prstGeom>
            <a:noFill/>
            <a:ln w="25400">
              <a:solidFill>
                <a:srgbClr val="2D00FA"/>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grpSp>
    </p:spTree>
    <p:extLst>
      <p:ext uri="{BB962C8B-B14F-4D97-AF65-F5344CB8AC3E}">
        <p14:creationId xmlns:p14="http://schemas.microsoft.com/office/powerpoint/2010/main" val="2207015840"/>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665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7782" y="464344"/>
            <a:ext cx="3660056" cy="2774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7586" name="Rectangle 2"/>
          <p:cNvSpPr>
            <a:spLocks noChangeArrowheads="1"/>
          </p:cNvSpPr>
          <p:nvPr>
            <p:ph type="title"/>
          </p:nvPr>
        </p:nvSpPr>
        <p:spPr>
          <a:xfrm>
            <a:off x="-8930" y="-17860"/>
            <a:ext cx="5295305" cy="812602"/>
          </a:xfrm>
          <a:ln/>
        </p:spPr>
        <p:txBody>
          <a:bodyPr anchor="b"/>
          <a:lstStyle/>
          <a:p>
            <a:pPr>
              <a:tabLst>
                <a:tab pos="669703" algn="l"/>
              </a:tabLst>
            </a:pPr>
            <a:r>
              <a:rPr lang="en-US">
                <a:solidFill>
                  <a:srgbClr val="FFFFFF"/>
                </a:solidFill>
              </a:rPr>
              <a:t>Viruses</a:t>
            </a:r>
          </a:p>
        </p:txBody>
      </p:sp>
      <p:sp>
        <p:nvSpPr>
          <p:cNvPr id="67587" name="Rectangle 3"/>
          <p:cNvSpPr>
            <a:spLocks noChangeArrowheads="1"/>
          </p:cNvSpPr>
          <p:nvPr>
            <p:ph type="body" idx="1"/>
          </p:nvPr>
        </p:nvSpPr>
        <p:spPr>
          <a:xfrm>
            <a:off x="625078" y="982266"/>
            <a:ext cx="4313039" cy="5589984"/>
          </a:xfrm>
          <a:ln/>
        </p:spPr>
        <p:txBody>
          <a:bodyPr/>
          <a:lstStyle/>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b="1">
                <a:solidFill>
                  <a:srgbClr val="FFFFFF"/>
                </a:solidFill>
              </a:rPr>
              <a:t>Viruses</a:t>
            </a:r>
            <a:r>
              <a:rPr lang="en-US">
                <a:solidFill>
                  <a:srgbClr val="FFFFFF"/>
                </a:solidFill>
              </a:rPr>
              <a:t> were first identified in the late 1800s with the discovery that </a:t>
            </a:r>
            <a:r>
              <a:rPr lang="en-US" b="1">
                <a:solidFill>
                  <a:srgbClr val="FFFFFF"/>
                </a:solidFill>
              </a:rPr>
              <a:t>tobacco mosaic disease</a:t>
            </a:r>
            <a:r>
              <a:rPr lang="en-US">
                <a:solidFill>
                  <a:srgbClr val="FFFFFF"/>
                </a:solidFill>
              </a:rPr>
              <a:t> was caused by a virus.</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a:solidFill>
                  <a:srgbClr val="FFFFFF"/>
                </a:solidFill>
              </a:rPr>
              <a:t>Viruses are </a:t>
            </a:r>
            <a:r>
              <a:rPr lang="en-US" b="1">
                <a:solidFill>
                  <a:srgbClr val="FFFFFF"/>
                </a:solidFill>
              </a:rPr>
              <a:t>pathogens</a:t>
            </a:r>
            <a:r>
              <a:rPr lang="en-US">
                <a:solidFill>
                  <a:srgbClr val="FFFFFF"/>
                </a:solidFill>
              </a:rPr>
              <a:t> which cause disease in plants, animals, and bacteria.</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a:solidFill>
                  <a:srgbClr val="FFFFFF"/>
                </a:solidFill>
              </a:rPr>
              <a:t>Viruses that kill bacteria are called </a:t>
            </a:r>
            <a:r>
              <a:rPr lang="en-US" b="1">
                <a:solidFill>
                  <a:srgbClr val="FFFFFF"/>
                </a:solidFill>
              </a:rPr>
              <a:t>bacteriophages</a:t>
            </a:r>
            <a:r>
              <a:rPr lang="en-US">
                <a:solidFill>
                  <a:srgbClr val="FFFFFF"/>
                </a:solidFill>
              </a:rPr>
              <a:t> or </a:t>
            </a:r>
            <a:r>
              <a:rPr lang="en-US" b="1">
                <a:solidFill>
                  <a:srgbClr val="FFFFFF"/>
                </a:solidFill>
              </a:rPr>
              <a:t>phages</a:t>
            </a:r>
            <a:r>
              <a:rPr lang="en-US">
                <a:solidFill>
                  <a:srgbClr val="FFFFFF"/>
                </a:solidFill>
              </a:rPr>
              <a:t>. </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a:solidFill>
                  <a:srgbClr val="FFFFFF"/>
                </a:solidFill>
              </a:rPr>
              <a:t>Viruses are </a:t>
            </a:r>
            <a:r>
              <a:rPr lang="en-US" b="1">
                <a:solidFill>
                  <a:srgbClr val="FFFFFF"/>
                </a:solidFill>
              </a:rPr>
              <a:t>non-cellular</a:t>
            </a:r>
            <a:r>
              <a:rPr lang="en-US">
                <a:solidFill>
                  <a:srgbClr val="FFFFFF"/>
                </a:solidFill>
              </a:rPr>
              <a:t>. There is debate about whether they can be classed as living organisms because they do conform to the existing criteria on which a five or six kingdom classification system is based.</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a:solidFill>
                  <a:srgbClr val="FFFFFF"/>
                </a:solidFill>
              </a:rPr>
              <a:t>Viruses are </a:t>
            </a:r>
            <a:r>
              <a:rPr lang="en-US" b="1">
                <a:solidFill>
                  <a:srgbClr val="FFFFFF"/>
                </a:solidFill>
              </a:rPr>
              <a:t>obligate intracellular parasites</a:t>
            </a:r>
            <a:r>
              <a:rPr lang="en-US">
                <a:solidFill>
                  <a:srgbClr val="FFFFFF"/>
                </a:solidFill>
              </a:rPr>
              <a:t>, they are incapable of metabolism or reproduction without</a:t>
            </a:r>
            <a:br>
              <a:rPr lang="en-US">
                <a:solidFill>
                  <a:srgbClr val="FFFFFF"/>
                </a:solidFill>
              </a:rPr>
            </a:br>
            <a:r>
              <a:rPr lang="en-US">
                <a:solidFill>
                  <a:srgbClr val="FFFFFF"/>
                </a:solidFill>
              </a:rPr>
              <a:t>utilizing a host cell.</a:t>
            </a:r>
            <a:endParaRPr lang="en-US" sz="1400">
              <a:solidFill>
                <a:srgbClr val="FFFFFF"/>
              </a:solidFill>
            </a:endParaRPr>
          </a:p>
        </p:txBody>
      </p:sp>
      <p:pic>
        <p:nvPicPr>
          <p:cNvPr id="675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7781" y="3866555"/>
            <a:ext cx="3661172" cy="22112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7589" name="Rectangle 5"/>
          <p:cNvSpPr>
            <a:spLocks/>
          </p:cNvSpPr>
          <p:nvPr/>
        </p:nvSpPr>
        <p:spPr bwMode="auto">
          <a:xfrm>
            <a:off x="6474024" y="2982516"/>
            <a:ext cx="2134195"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62506" algn="ctr">
              <a:lnSpc>
                <a:spcPct val="89000"/>
              </a:lnSpc>
              <a:tabLst>
                <a:tab pos="285740" algn="l"/>
              </a:tabLst>
            </a:pPr>
            <a:r>
              <a:rPr lang="en-US" sz="1300" b="1">
                <a:solidFill>
                  <a:srgbClr val="FFFFFF"/>
                </a:solidFill>
                <a:latin typeface="Arial" charset="0"/>
                <a:ea typeface="ＭＳ Ｐゴシック" charset="0"/>
                <a:cs typeface="Arial" charset="0"/>
                <a:sym typeface="Arial" charset="0"/>
              </a:rPr>
              <a:t>Tobacco mosaic virus</a:t>
            </a:r>
          </a:p>
        </p:txBody>
      </p:sp>
      <p:sp>
        <p:nvSpPr>
          <p:cNvPr id="67590" name="Rectangle 6"/>
          <p:cNvSpPr>
            <a:spLocks/>
          </p:cNvSpPr>
          <p:nvPr/>
        </p:nvSpPr>
        <p:spPr bwMode="auto">
          <a:xfrm>
            <a:off x="5152430" y="6331148"/>
            <a:ext cx="3589734"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62506" algn="ctr">
              <a:lnSpc>
                <a:spcPct val="89000"/>
              </a:lnSpc>
              <a:tabLst>
                <a:tab pos="285740" algn="l"/>
              </a:tabLst>
            </a:pPr>
            <a:r>
              <a:rPr lang="en-US" sz="1300" b="1">
                <a:solidFill>
                  <a:srgbClr val="FFFFFF"/>
                </a:solidFill>
                <a:latin typeface="Arial" charset="0"/>
                <a:ea typeface="ＭＳ Ｐゴシック" charset="0"/>
                <a:cs typeface="Arial" charset="0"/>
                <a:sym typeface="Arial" charset="0"/>
              </a:rPr>
              <a:t>Small pox, caused by the </a:t>
            </a:r>
            <a:r>
              <a:rPr lang="en-US" sz="1300" b="1" i="1">
                <a:solidFill>
                  <a:srgbClr val="FFFFFF"/>
                </a:solidFill>
                <a:latin typeface="Arial" charset="0"/>
                <a:ea typeface="ＭＳ Ｐゴシック" charset="0"/>
                <a:cs typeface="Arial" charset="0"/>
                <a:sym typeface="Arial" charset="0"/>
              </a:rPr>
              <a:t>Variola</a:t>
            </a:r>
            <a:r>
              <a:rPr lang="en-US" sz="1300" b="1">
                <a:solidFill>
                  <a:srgbClr val="FFFFFF"/>
                </a:solidFill>
                <a:latin typeface="Arial" charset="0"/>
                <a:ea typeface="ＭＳ Ｐゴシック" charset="0"/>
                <a:cs typeface="Arial" charset="0"/>
                <a:sym typeface="Arial" charset="0"/>
              </a:rPr>
              <a:t> virus</a:t>
            </a:r>
          </a:p>
        </p:txBody>
      </p:sp>
      <p:sp>
        <p:nvSpPr>
          <p:cNvPr id="67591" name="Rectangle 7"/>
          <p:cNvSpPr>
            <a:spLocks/>
          </p:cNvSpPr>
          <p:nvPr/>
        </p:nvSpPr>
        <p:spPr bwMode="auto">
          <a:xfrm rot="-5400000">
            <a:off x="8505639" y="5919103"/>
            <a:ext cx="230832" cy="123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800">
                <a:solidFill>
                  <a:srgbClr val="000000"/>
                </a:solidFill>
                <a:latin typeface="Arial" charset="0"/>
                <a:ea typeface="ＭＳ Ｐゴシック" charset="0"/>
                <a:cs typeface="Arial" charset="0"/>
                <a:sym typeface="Arial" charset="0"/>
              </a:rPr>
              <a:t>CDC</a:t>
            </a:r>
          </a:p>
        </p:txBody>
      </p:sp>
    </p:spTree>
    <p:extLst>
      <p:ext uri="{BB962C8B-B14F-4D97-AF65-F5344CB8AC3E}">
        <p14:creationId xmlns:p14="http://schemas.microsoft.com/office/powerpoint/2010/main" val="1377455928"/>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758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758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758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758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75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bldLvl="5"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ph type="title"/>
          </p:nvPr>
        </p:nvSpPr>
        <p:spPr>
          <a:xfrm>
            <a:off x="-26789" y="-17860"/>
            <a:ext cx="9197578" cy="812602"/>
          </a:xfrm>
          <a:ln/>
        </p:spPr>
        <p:txBody>
          <a:bodyPr anchor="b"/>
          <a:lstStyle/>
          <a:p>
            <a:pPr>
              <a:tabLst>
                <a:tab pos="669703" algn="l"/>
              </a:tabLst>
            </a:pPr>
            <a:r>
              <a:rPr lang="en-US"/>
              <a:t>Viral Structure</a:t>
            </a:r>
          </a:p>
        </p:txBody>
      </p:sp>
      <p:grpSp>
        <p:nvGrpSpPr>
          <p:cNvPr id="68610" name="Group 2"/>
          <p:cNvGrpSpPr>
            <a:grpSpLocks/>
          </p:cNvGrpSpPr>
          <p:nvPr/>
        </p:nvGrpSpPr>
        <p:grpSpPr bwMode="auto">
          <a:xfrm>
            <a:off x="294680" y="1007939"/>
            <a:ext cx="4232672" cy="4306342"/>
            <a:chOff x="0" y="0"/>
            <a:chExt cx="3792" cy="3857"/>
          </a:xfrm>
        </p:grpSpPr>
        <p:sp>
          <p:nvSpPr>
            <p:cNvPr id="68611" name="Rectangle 3"/>
            <p:cNvSpPr>
              <a:spLocks/>
            </p:cNvSpPr>
            <p:nvPr/>
          </p:nvSpPr>
          <p:spPr bwMode="auto">
            <a:xfrm>
              <a:off x="752" y="0"/>
              <a:ext cx="2264" cy="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700" b="1">
                  <a:solidFill>
                    <a:srgbClr val="2D00FA"/>
                  </a:solidFill>
                  <a:latin typeface="Arial" charset="0"/>
                  <a:ea typeface="ＭＳ Ｐゴシック" charset="0"/>
                  <a:cs typeface="Arial" charset="0"/>
                  <a:sym typeface="Arial" charset="0"/>
                </a:rPr>
                <a:t>Tobacco Mosaic Virus</a:t>
              </a:r>
            </a:p>
          </p:txBody>
        </p:sp>
        <p:pic>
          <p:nvPicPr>
            <p:cNvPr id="686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 y="483"/>
              <a:ext cx="1607" cy="33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8613" name="Rectangle 5"/>
            <p:cNvSpPr>
              <a:spLocks/>
            </p:cNvSpPr>
            <p:nvPr/>
          </p:nvSpPr>
          <p:spPr bwMode="auto">
            <a:xfrm>
              <a:off x="348" y="504"/>
              <a:ext cx="696" cy="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500">
                  <a:solidFill>
                    <a:srgbClr val="000000"/>
                  </a:solidFill>
                  <a:latin typeface="Arial" charset="0"/>
                  <a:ea typeface="ＭＳ Ｐゴシック" charset="0"/>
                  <a:cs typeface="Arial" charset="0"/>
                  <a:sym typeface="Arial" charset="0"/>
                </a:rPr>
                <a:t>RNA</a:t>
              </a:r>
            </a:p>
          </p:txBody>
        </p:sp>
        <p:sp>
          <p:nvSpPr>
            <p:cNvPr id="68614" name="Rectangle 6"/>
            <p:cNvSpPr>
              <a:spLocks/>
            </p:cNvSpPr>
            <p:nvPr/>
          </p:nvSpPr>
          <p:spPr bwMode="auto">
            <a:xfrm>
              <a:off x="0" y="1921"/>
              <a:ext cx="1402" cy="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500">
                  <a:solidFill>
                    <a:srgbClr val="000000"/>
                  </a:solidFill>
                  <a:latin typeface="Arial" charset="0"/>
                  <a:ea typeface="ＭＳ Ｐゴシック" charset="0"/>
                  <a:cs typeface="Arial" charset="0"/>
                  <a:sym typeface="Arial" charset="0"/>
                </a:rPr>
                <a:t>Capsomere</a:t>
              </a:r>
            </a:p>
          </p:txBody>
        </p:sp>
        <p:sp>
          <p:nvSpPr>
            <p:cNvPr id="68615" name="Rectangle 7"/>
            <p:cNvSpPr>
              <a:spLocks/>
            </p:cNvSpPr>
            <p:nvPr/>
          </p:nvSpPr>
          <p:spPr bwMode="auto">
            <a:xfrm>
              <a:off x="2864" y="1988"/>
              <a:ext cx="928" cy="3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500">
                  <a:solidFill>
                    <a:srgbClr val="000000"/>
                  </a:solidFill>
                  <a:latin typeface="Arial" charset="0"/>
                  <a:ea typeface="ＭＳ Ｐゴシック" charset="0"/>
                  <a:cs typeface="Arial" charset="0"/>
                  <a:sym typeface="Arial" charset="0"/>
                </a:rPr>
                <a:t>Capsid</a:t>
              </a:r>
            </a:p>
          </p:txBody>
        </p:sp>
        <p:sp>
          <p:nvSpPr>
            <p:cNvPr id="68616" name="Line 8"/>
            <p:cNvSpPr>
              <a:spLocks noChangeShapeType="1"/>
            </p:cNvSpPr>
            <p:nvPr/>
          </p:nvSpPr>
          <p:spPr bwMode="auto">
            <a:xfrm flipH="1">
              <a:off x="948" y="643"/>
              <a:ext cx="979" cy="0"/>
            </a:xfrm>
            <a:prstGeom prst="line">
              <a:avLst/>
            </a:prstGeom>
            <a:noFill/>
            <a:ln w="381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68617" name="Line 9"/>
            <p:cNvSpPr>
              <a:spLocks noChangeShapeType="1"/>
            </p:cNvSpPr>
            <p:nvPr/>
          </p:nvSpPr>
          <p:spPr bwMode="auto">
            <a:xfrm flipH="1">
              <a:off x="1122" y="2067"/>
              <a:ext cx="371" cy="0"/>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68618" name="AutoShape 10"/>
            <p:cNvSpPr>
              <a:spLocks/>
            </p:cNvSpPr>
            <p:nvPr/>
          </p:nvSpPr>
          <p:spPr bwMode="auto">
            <a:xfrm>
              <a:off x="2528" y="783"/>
              <a:ext cx="327" cy="2750"/>
            </a:xfrm>
            <a:custGeom>
              <a:avLst/>
              <a:gdLst/>
              <a:ahLst/>
              <a:cxnLst/>
              <a:rect l="0" t="0" r="r" b="b"/>
              <a:pathLst>
                <a:path w="21600" h="21600">
                  <a:moveTo>
                    <a:pt x="0" y="0"/>
                  </a:moveTo>
                  <a:lnTo>
                    <a:pt x="21600" y="61"/>
                  </a:lnTo>
                  <a:lnTo>
                    <a:pt x="20584" y="21600"/>
                  </a:lnTo>
                  <a:lnTo>
                    <a:pt x="254" y="21600"/>
                  </a:lnTo>
                </a:path>
              </a:pathLst>
            </a:custGeom>
            <a:noFill/>
            <a:ln w="50800">
              <a:solidFill>
                <a:srgbClr val="FF0017"/>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68619" name="Rectangle 11"/>
          <p:cNvSpPr>
            <a:spLocks/>
          </p:cNvSpPr>
          <p:nvPr/>
        </p:nvSpPr>
        <p:spPr bwMode="auto">
          <a:xfrm>
            <a:off x="946547" y="5518547"/>
            <a:ext cx="6974086" cy="973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just">
              <a:lnSpc>
                <a:spcPct val="109000"/>
              </a:lnSpc>
              <a:tabLst>
                <a:tab pos="366104" algn="l"/>
              </a:tabLst>
            </a:pPr>
            <a:r>
              <a:rPr lang="en-US" sz="1500">
                <a:solidFill>
                  <a:srgbClr val="2D00FA"/>
                </a:solidFill>
                <a:latin typeface="Arial" charset="0"/>
                <a:ea typeface="ＭＳ Ｐゴシック" charset="0"/>
                <a:cs typeface="Arial" charset="0"/>
                <a:sym typeface="Arial" charset="0"/>
              </a:rPr>
              <a:t>Viruses take on many forms, but the key structural components are evident in all morphologies. The </a:t>
            </a:r>
            <a:r>
              <a:rPr lang="en-US" sz="1500" b="1">
                <a:solidFill>
                  <a:srgbClr val="2D00FA"/>
                </a:solidFill>
                <a:latin typeface="Arial" charset="0"/>
                <a:ea typeface="ＭＳ Ｐゴシック" charset="0"/>
                <a:cs typeface="Arial" charset="0"/>
                <a:sym typeface="Arial" charset="0"/>
              </a:rPr>
              <a:t>tobacco mosaic virus</a:t>
            </a:r>
            <a:r>
              <a:rPr lang="en-US" sz="1500">
                <a:solidFill>
                  <a:srgbClr val="2D00FA"/>
                </a:solidFill>
                <a:latin typeface="Arial" charset="0"/>
                <a:ea typeface="ＭＳ Ｐゴシック" charset="0"/>
                <a:cs typeface="Arial" charset="0"/>
                <a:sym typeface="Arial" charset="0"/>
              </a:rPr>
              <a:t> (above left) and </a:t>
            </a:r>
            <a:r>
              <a:rPr lang="en-US" sz="1500" b="1">
                <a:solidFill>
                  <a:srgbClr val="2D00FA"/>
                </a:solidFill>
                <a:latin typeface="Arial" charset="0"/>
                <a:ea typeface="ＭＳ Ｐゴシック" charset="0"/>
                <a:cs typeface="Arial" charset="0"/>
                <a:sym typeface="Arial" charset="0"/>
              </a:rPr>
              <a:t>HIV retrovirus</a:t>
            </a:r>
            <a:r>
              <a:rPr lang="en-US" sz="1500">
                <a:solidFill>
                  <a:srgbClr val="2D00FA"/>
                </a:solidFill>
                <a:latin typeface="Arial" charset="0"/>
                <a:ea typeface="ＭＳ Ｐゴシック" charset="0"/>
                <a:cs typeface="Arial" charset="0"/>
                <a:sym typeface="Arial" charset="0"/>
              </a:rPr>
              <a:t> (above right) demonstrate the main features of viruses: a protein coat or capsid surrounding the viral genetic material and enzyme (if present).</a:t>
            </a:r>
          </a:p>
        </p:txBody>
      </p:sp>
      <p:grpSp>
        <p:nvGrpSpPr>
          <p:cNvPr id="68620" name="Group 12"/>
          <p:cNvGrpSpPr>
            <a:grpSpLocks/>
          </p:cNvGrpSpPr>
          <p:nvPr/>
        </p:nvGrpSpPr>
        <p:grpSpPr bwMode="auto">
          <a:xfrm>
            <a:off x="4123283" y="1009055"/>
            <a:ext cx="4818683" cy="4190256"/>
            <a:chOff x="0" y="0"/>
            <a:chExt cx="4316" cy="3754"/>
          </a:xfrm>
        </p:grpSpPr>
        <p:pic>
          <p:nvPicPr>
            <p:cNvPr id="6862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 y="472"/>
              <a:ext cx="2376" cy="24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8622" name="Rectangle 14"/>
            <p:cNvSpPr>
              <a:spLocks/>
            </p:cNvSpPr>
            <p:nvPr/>
          </p:nvSpPr>
          <p:spPr bwMode="auto">
            <a:xfrm>
              <a:off x="1201" y="0"/>
              <a:ext cx="1486" cy="2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1700" b="1">
                  <a:solidFill>
                    <a:srgbClr val="2D00FA"/>
                  </a:solidFill>
                  <a:latin typeface="Arial" charset="0"/>
                  <a:ea typeface="ＭＳ Ｐゴシック" charset="0"/>
                  <a:cs typeface="Arial" charset="0"/>
                  <a:sym typeface="Arial" charset="0"/>
                </a:rPr>
                <a:t>Retrovirus (HIV)</a:t>
              </a:r>
            </a:p>
          </p:txBody>
        </p:sp>
        <p:sp>
          <p:nvSpPr>
            <p:cNvPr id="68623" name="Rectangle 15"/>
            <p:cNvSpPr>
              <a:spLocks/>
            </p:cNvSpPr>
            <p:nvPr/>
          </p:nvSpPr>
          <p:spPr bwMode="auto">
            <a:xfrm>
              <a:off x="792" y="3282"/>
              <a:ext cx="1976" cy="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500">
                  <a:solidFill>
                    <a:srgbClr val="000000"/>
                  </a:solidFill>
                  <a:latin typeface="Arial" charset="0"/>
                  <a:ea typeface="ＭＳ Ｐゴシック" charset="0"/>
                  <a:cs typeface="Arial" charset="0"/>
                  <a:sym typeface="Arial" charset="0"/>
                </a:rPr>
                <a:t>Protein capsid; there is no plasma membrane</a:t>
              </a:r>
            </a:p>
          </p:txBody>
        </p:sp>
        <p:sp>
          <p:nvSpPr>
            <p:cNvPr id="68624" name="Rectangle 16"/>
            <p:cNvSpPr>
              <a:spLocks/>
            </p:cNvSpPr>
            <p:nvPr/>
          </p:nvSpPr>
          <p:spPr bwMode="auto">
            <a:xfrm>
              <a:off x="0" y="2679"/>
              <a:ext cx="1336" cy="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500">
                  <a:solidFill>
                    <a:srgbClr val="000000"/>
                  </a:solidFill>
                  <a:latin typeface="Arial" charset="0"/>
                  <a:ea typeface="ＭＳ Ｐゴシック" charset="0"/>
                  <a:cs typeface="Arial" charset="0"/>
                  <a:sym typeface="Arial" charset="0"/>
                </a:rPr>
                <a:t>Reverse transcriptase</a:t>
              </a:r>
            </a:p>
          </p:txBody>
        </p:sp>
        <p:sp>
          <p:nvSpPr>
            <p:cNvPr id="68625" name="Rectangle 17"/>
            <p:cNvSpPr>
              <a:spLocks/>
            </p:cNvSpPr>
            <p:nvPr/>
          </p:nvSpPr>
          <p:spPr bwMode="auto">
            <a:xfrm>
              <a:off x="2892" y="411"/>
              <a:ext cx="1424" cy="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500">
                  <a:solidFill>
                    <a:srgbClr val="000000"/>
                  </a:solidFill>
                  <a:latin typeface="Arial" charset="0"/>
                  <a:ea typeface="ＭＳ Ｐゴシック" charset="0"/>
                  <a:cs typeface="Arial" charset="0"/>
                  <a:sym typeface="Arial" charset="0"/>
                </a:rPr>
                <a:t>Glycoprotein spikes of viral envelope</a:t>
              </a:r>
            </a:p>
          </p:txBody>
        </p:sp>
        <p:sp>
          <p:nvSpPr>
            <p:cNvPr id="68626" name="Line 18"/>
            <p:cNvSpPr>
              <a:spLocks noChangeShapeType="1"/>
            </p:cNvSpPr>
            <p:nvPr/>
          </p:nvSpPr>
          <p:spPr bwMode="auto">
            <a:xfrm>
              <a:off x="2183" y="1584"/>
              <a:ext cx="1221" cy="9"/>
            </a:xfrm>
            <a:prstGeom prst="line">
              <a:avLst/>
            </a:prstGeom>
            <a:noFill/>
            <a:ln w="381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68627" name="Line 19"/>
            <p:cNvSpPr>
              <a:spLocks noChangeShapeType="1"/>
            </p:cNvSpPr>
            <p:nvPr/>
          </p:nvSpPr>
          <p:spPr bwMode="auto">
            <a:xfrm>
              <a:off x="1711" y="2377"/>
              <a:ext cx="0" cy="851"/>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68628" name="Line 20"/>
            <p:cNvSpPr>
              <a:spLocks noChangeShapeType="1"/>
            </p:cNvSpPr>
            <p:nvPr/>
          </p:nvSpPr>
          <p:spPr bwMode="auto">
            <a:xfrm flipH="1">
              <a:off x="817" y="1631"/>
              <a:ext cx="638" cy="942"/>
            </a:xfrm>
            <a:prstGeom prst="line">
              <a:avLst/>
            </a:prstGeom>
            <a:noFill/>
            <a:ln w="381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68629" name="Rectangle 21"/>
            <p:cNvSpPr>
              <a:spLocks/>
            </p:cNvSpPr>
            <p:nvPr/>
          </p:nvSpPr>
          <p:spPr bwMode="auto">
            <a:xfrm>
              <a:off x="2522" y="2910"/>
              <a:ext cx="664" cy="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500">
                  <a:solidFill>
                    <a:srgbClr val="000000"/>
                  </a:solidFill>
                  <a:latin typeface="Arial" charset="0"/>
                  <a:ea typeface="ＭＳ Ｐゴシック" charset="0"/>
                  <a:cs typeface="Arial" charset="0"/>
                  <a:sym typeface="Arial" charset="0"/>
                </a:rPr>
                <a:t>50 nm</a:t>
              </a:r>
            </a:p>
          </p:txBody>
        </p:sp>
        <p:sp>
          <p:nvSpPr>
            <p:cNvPr id="68630" name="Rectangle 22"/>
            <p:cNvSpPr>
              <a:spLocks/>
            </p:cNvSpPr>
            <p:nvPr/>
          </p:nvSpPr>
          <p:spPr bwMode="auto">
            <a:xfrm>
              <a:off x="3432" y="1455"/>
              <a:ext cx="568" cy="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500">
                  <a:solidFill>
                    <a:srgbClr val="000000"/>
                  </a:solidFill>
                  <a:latin typeface="Arial" charset="0"/>
                  <a:ea typeface="ＭＳ Ｐゴシック" charset="0"/>
                  <a:cs typeface="Arial" charset="0"/>
                  <a:sym typeface="Arial" charset="0"/>
                </a:rPr>
                <a:t>RNA</a:t>
              </a:r>
            </a:p>
          </p:txBody>
        </p:sp>
        <p:sp>
          <p:nvSpPr>
            <p:cNvPr id="68631" name="Line 23"/>
            <p:cNvSpPr>
              <a:spLocks noChangeShapeType="1"/>
            </p:cNvSpPr>
            <p:nvPr/>
          </p:nvSpPr>
          <p:spPr bwMode="auto">
            <a:xfrm rot="10800000" flipH="1">
              <a:off x="2247" y="674"/>
              <a:ext cx="661" cy="88"/>
            </a:xfrm>
            <a:prstGeom prst="line">
              <a:avLst/>
            </a:prstGeom>
            <a:noFill/>
            <a:ln w="381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Tree>
    <p:extLst>
      <p:ext uri="{BB962C8B-B14F-4D97-AF65-F5344CB8AC3E}">
        <p14:creationId xmlns:p14="http://schemas.microsoft.com/office/powerpoint/2010/main" val="2224632031"/>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686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6862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86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Group 1"/>
          <p:cNvGrpSpPr>
            <a:grpSpLocks/>
          </p:cNvGrpSpPr>
          <p:nvPr/>
        </p:nvGrpSpPr>
        <p:grpSpPr bwMode="auto">
          <a:xfrm>
            <a:off x="133945" y="2500313"/>
            <a:ext cx="2286000" cy="4107656"/>
            <a:chOff x="0" y="0"/>
            <a:chExt cx="2048" cy="3680"/>
          </a:xfrm>
        </p:grpSpPr>
        <p:pic>
          <p:nvPicPr>
            <p:cNvPr id="696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35" y="691"/>
              <a:ext cx="2920" cy="1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9635" name="Rectangle 3"/>
            <p:cNvSpPr>
              <a:spLocks/>
            </p:cNvSpPr>
            <p:nvPr/>
          </p:nvSpPr>
          <p:spPr bwMode="auto">
            <a:xfrm>
              <a:off x="0" y="3008"/>
              <a:ext cx="2048"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spcBef>
                  <a:spcPts val="703"/>
                </a:spcBef>
                <a:tabLst>
                  <a:tab pos="1045853" algn="l"/>
                </a:tabLst>
              </a:pPr>
              <a:r>
                <a:rPr lang="en-US" sz="1500" b="1">
                  <a:solidFill>
                    <a:srgbClr val="2D00FA"/>
                  </a:solidFill>
                  <a:latin typeface="Arial" charset="0"/>
                  <a:ea typeface="ＭＳ Ｐゴシック" charset="0"/>
                  <a:cs typeface="Arial" charset="0"/>
                  <a:sym typeface="Arial" charset="0"/>
                </a:rPr>
                <a:t>Helical</a:t>
              </a:r>
              <a:r>
                <a:rPr lang="en-US" sz="1500">
                  <a:solidFill>
                    <a:srgbClr val="2D00FA"/>
                  </a:solidFill>
                  <a:latin typeface="Arial" charset="0"/>
                  <a:ea typeface="ＭＳ Ｐゴシック" charset="0"/>
                  <a:cs typeface="Arial" charset="0"/>
                  <a:sym typeface="Arial" charset="0"/>
                </a:rPr>
                <a:t> (they may be rod shaped), e.g. </a:t>
              </a:r>
              <a:r>
                <a:rPr lang="en-US" sz="1500" b="1">
                  <a:solidFill>
                    <a:srgbClr val="2D00FA"/>
                  </a:solidFill>
                  <a:latin typeface="Arial" charset="0"/>
                  <a:ea typeface="ＭＳ Ｐゴシック" charset="0"/>
                  <a:cs typeface="Arial" charset="0"/>
                  <a:sym typeface="Arial" charset="0"/>
                </a:rPr>
                <a:t>Ebola</a:t>
              </a:r>
              <a:r>
                <a:rPr lang="en-US" sz="1500">
                  <a:solidFill>
                    <a:srgbClr val="2D00FA"/>
                  </a:solidFill>
                  <a:latin typeface="Arial" charset="0"/>
                  <a:ea typeface="ＭＳ Ｐゴシック" charset="0"/>
                  <a:cs typeface="Arial" charset="0"/>
                  <a:sym typeface="Arial" charset="0"/>
                </a:rPr>
                <a:t> or tobacco mosiac virus</a:t>
              </a:r>
            </a:p>
          </p:txBody>
        </p:sp>
      </p:grpSp>
      <p:grpSp>
        <p:nvGrpSpPr>
          <p:cNvPr id="69636" name="Group 4"/>
          <p:cNvGrpSpPr>
            <a:grpSpLocks/>
          </p:cNvGrpSpPr>
          <p:nvPr/>
        </p:nvGrpSpPr>
        <p:grpSpPr bwMode="auto">
          <a:xfrm>
            <a:off x="2455664" y="2500313"/>
            <a:ext cx="3214688" cy="4080867"/>
            <a:chOff x="0" y="0"/>
            <a:chExt cx="2880" cy="3656"/>
          </a:xfrm>
        </p:grpSpPr>
        <p:pic>
          <p:nvPicPr>
            <p:cNvPr id="6963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880" cy="28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9638" name="Rectangle 6"/>
            <p:cNvSpPr>
              <a:spLocks/>
            </p:cNvSpPr>
            <p:nvPr/>
          </p:nvSpPr>
          <p:spPr bwMode="auto">
            <a:xfrm>
              <a:off x="48" y="3008"/>
              <a:ext cx="2784" cy="6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spcBef>
                  <a:spcPts val="703"/>
                </a:spcBef>
                <a:tabLst>
                  <a:tab pos="1045853" algn="l"/>
                </a:tabLst>
              </a:pPr>
              <a:r>
                <a:rPr lang="en-US" sz="1500" b="1">
                  <a:solidFill>
                    <a:srgbClr val="2D00FA"/>
                  </a:solidFill>
                  <a:latin typeface="Arial" charset="0"/>
                  <a:ea typeface="ＭＳ Ｐゴシック" charset="0"/>
                  <a:cs typeface="Arial" charset="0"/>
                  <a:sym typeface="Arial" charset="0"/>
                </a:rPr>
                <a:t>Polyhedral</a:t>
              </a:r>
              <a:r>
                <a:rPr lang="en-US" sz="1500">
                  <a:solidFill>
                    <a:srgbClr val="2D00FA"/>
                  </a:solidFill>
                  <a:latin typeface="Arial" charset="0"/>
                  <a:ea typeface="ＭＳ Ｐゴシック" charset="0"/>
                  <a:cs typeface="Arial" charset="0"/>
                  <a:sym typeface="Arial" charset="0"/>
                </a:rPr>
                <a:t>: capsid appears spherical, e.g. </a:t>
              </a:r>
              <a:r>
                <a:rPr lang="en-US" sz="1500" b="1">
                  <a:solidFill>
                    <a:srgbClr val="2D00FA"/>
                  </a:solidFill>
                  <a:latin typeface="Arial" charset="0"/>
                  <a:ea typeface="ＭＳ Ｐゴシック" charset="0"/>
                  <a:cs typeface="Arial" charset="0"/>
                  <a:sym typeface="Arial" charset="0"/>
                </a:rPr>
                <a:t>adenovirus</a:t>
              </a:r>
              <a:r>
                <a:rPr lang="en-US" sz="1500">
                  <a:solidFill>
                    <a:srgbClr val="2D00FA"/>
                  </a:solidFill>
                  <a:latin typeface="Arial" charset="0"/>
                  <a:ea typeface="ＭＳ Ｐゴシック" charset="0"/>
                  <a:cs typeface="Arial" charset="0"/>
                  <a:sym typeface="Arial" charset="0"/>
                </a:rPr>
                <a:t>, first isolated from human adenoids. </a:t>
              </a:r>
            </a:p>
          </p:txBody>
        </p:sp>
      </p:grpSp>
      <p:sp>
        <p:nvSpPr>
          <p:cNvPr id="69639" name="Rectangle 7"/>
          <p:cNvSpPr>
            <a:spLocks noChangeArrowheads="1"/>
          </p:cNvSpPr>
          <p:nvPr>
            <p:ph type="title"/>
          </p:nvPr>
        </p:nvSpPr>
        <p:spPr>
          <a:xfrm>
            <a:off x="-17859" y="-8930"/>
            <a:ext cx="9170789" cy="812602"/>
          </a:xfrm>
          <a:ln/>
        </p:spPr>
        <p:txBody>
          <a:bodyPr anchor="b"/>
          <a:lstStyle/>
          <a:p>
            <a:pPr>
              <a:tabLst>
                <a:tab pos="669703" algn="l"/>
              </a:tabLst>
            </a:pPr>
            <a:r>
              <a:rPr lang="en-US"/>
              <a:t>Viral Morphology</a:t>
            </a:r>
          </a:p>
        </p:txBody>
      </p:sp>
      <p:sp>
        <p:nvSpPr>
          <p:cNvPr id="69640" name="Rectangle 8"/>
          <p:cNvSpPr>
            <a:spLocks noChangeArrowheads="1"/>
          </p:cNvSpPr>
          <p:nvPr>
            <p:ph type="body" idx="1"/>
          </p:nvPr>
        </p:nvSpPr>
        <p:spPr>
          <a:xfrm>
            <a:off x="401836" y="1062633"/>
            <a:ext cx="8411766" cy="1250156"/>
          </a:xfrm>
          <a:ln/>
        </p:spPr>
        <p:txBody>
          <a:bodyPr/>
          <a:lstStyle/>
          <a:p>
            <a:pPr>
              <a:lnSpc>
                <a:spcPts val="2250"/>
              </a:lnSpc>
              <a:spcBef>
                <a:spcPct val="0"/>
              </a:spcBef>
              <a:spcAft>
                <a:spcPts val="703"/>
              </a:spcAft>
              <a:buSzPct val="130000"/>
              <a:buBlip>
                <a:blip r:embed="rId5"/>
              </a:buBlip>
              <a:tabLst>
                <a:tab pos="721047" algn="l"/>
                <a:tab pos="1045853" algn="l"/>
                <a:tab pos="1045853" algn="l"/>
              </a:tabLst>
            </a:pPr>
            <a:r>
              <a:rPr lang="en-US"/>
              <a:t>Viruses can be distinguished and classified in two main ways.</a:t>
            </a:r>
          </a:p>
          <a:p>
            <a:pPr lvl="1">
              <a:lnSpc>
                <a:spcPts val="1969"/>
              </a:lnSpc>
              <a:spcBef>
                <a:spcPct val="0"/>
              </a:spcBef>
              <a:spcAft>
                <a:spcPts val="1406"/>
              </a:spcAft>
              <a:buSzPct val="120000"/>
              <a:buBlip>
                <a:blip r:embed="rId6"/>
              </a:buBlip>
              <a:tabLst>
                <a:tab pos="721047" algn="l"/>
                <a:tab pos="1045853" algn="l"/>
                <a:tab pos="1045853" algn="l"/>
              </a:tabLst>
            </a:pPr>
            <a:r>
              <a:rPr lang="en-US"/>
              <a:t>Their format of their </a:t>
            </a:r>
            <a:r>
              <a:rPr lang="en-US" b="1">
                <a:solidFill>
                  <a:srgbClr val="2D00FA"/>
                </a:solidFill>
              </a:rPr>
              <a:t>genetic material</a:t>
            </a:r>
            <a:r>
              <a:rPr lang="en-US"/>
              <a:t> (e.g. DNA or RNA)</a:t>
            </a:r>
          </a:p>
          <a:p>
            <a:pPr lvl="1">
              <a:lnSpc>
                <a:spcPts val="1969"/>
              </a:lnSpc>
              <a:spcBef>
                <a:spcPct val="0"/>
              </a:spcBef>
              <a:spcAft>
                <a:spcPts val="1406"/>
              </a:spcAft>
              <a:buSzPct val="120000"/>
              <a:buBlip>
                <a:blip r:embed="rId6"/>
              </a:buBlip>
              <a:tabLst>
                <a:tab pos="721047" algn="l"/>
                <a:tab pos="1045853" algn="l"/>
                <a:tab pos="1045853" algn="l"/>
              </a:tabLst>
            </a:pPr>
            <a:r>
              <a:rPr lang="en-US"/>
              <a:t>Their </a:t>
            </a:r>
            <a:r>
              <a:rPr lang="en-US" b="1">
                <a:solidFill>
                  <a:srgbClr val="2D00FA"/>
                </a:solidFill>
              </a:rPr>
              <a:t>morphology</a:t>
            </a:r>
            <a:r>
              <a:rPr lang="en-US"/>
              <a:t> (shape) which generally takes on one of three forms:</a:t>
            </a:r>
          </a:p>
        </p:txBody>
      </p:sp>
      <p:grpSp>
        <p:nvGrpSpPr>
          <p:cNvPr id="69641" name="Group 9"/>
          <p:cNvGrpSpPr>
            <a:grpSpLocks/>
          </p:cNvGrpSpPr>
          <p:nvPr/>
        </p:nvGrpSpPr>
        <p:grpSpPr bwMode="auto">
          <a:xfrm>
            <a:off x="5991820" y="2500312"/>
            <a:ext cx="2768203" cy="4098727"/>
            <a:chOff x="0" y="0"/>
            <a:chExt cx="2480" cy="3672"/>
          </a:xfrm>
        </p:grpSpPr>
        <p:pic>
          <p:nvPicPr>
            <p:cNvPr id="69642"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480" cy="2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69643" name="Rectangle 11"/>
            <p:cNvSpPr>
              <a:spLocks/>
            </p:cNvSpPr>
            <p:nvPr/>
          </p:nvSpPr>
          <p:spPr bwMode="auto">
            <a:xfrm>
              <a:off x="240" y="2992"/>
              <a:ext cx="1992" cy="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spcBef>
                  <a:spcPts val="703"/>
                </a:spcBef>
                <a:tabLst>
                  <a:tab pos="1045853" algn="l"/>
                </a:tabLst>
              </a:pPr>
              <a:r>
                <a:rPr lang="en-US" sz="1500" b="1">
                  <a:solidFill>
                    <a:srgbClr val="2D00FA"/>
                  </a:solidFill>
                  <a:latin typeface="Arial" charset="0"/>
                  <a:ea typeface="ＭＳ Ｐゴシック" charset="0"/>
                  <a:cs typeface="Arial" charset="0"/>
                  <a:sym typeface="Arial" charset="0"/>
                </a:rPr>
                <a:t>Complex</a:t>
              </a:r>
              <a:r>
                <a:rPr lang="en-US" sz="1500">
                  <a:solidFill>
                    <a:srgbClr val="2D00FA"/>
                  </a:solidFill>
                  <a:latin typeface="Arial" charset="0"/>
                  <a:ea typeface="ＭＳ Ｐゴシック" charset="0"/>
                  <a:cs typeface="Arial" charset="0"/>
                  <a:sym typeface="Arial" charset="0"/>
                </a:rPr>
                <a:t> (a mix of polyhedral and helical), e.g. </a:t>
              </a:r>
              <a:r>
                <a:rPr lang="en-US" sz="1500" b="1">
                  <a:solidFill>
                    <a:srgbClr val="2D00FA"/>
                  </a:solidFill>
                  <a:latin typeface="Arial" charset="0"/>
                  <a:ea typeface="ＭＳ Ｐゴシック" charset="0"/>
                  <a:cs typeface="Arial" charset="0"/>
                  <a:sym typeface="Arial" charset="0"/>
                </a:rPr>
                <a:t>T4 bacteriophage</a:t>
              </a:r>
              <a:r>
                <a:rPr lang="en-US" sz="1500">
                  <a:solidFill>
                    <a:srgbClr val="2D00FA"/>
                  </a:solidFill>
                  <a:latin typeface="Arial" charset="0"/>
                  <a:ea typeface="ＭＳ Ｐゴシック" charset="0"/>
                  <a:cs typeface="Arial" charset="0"/>
                  <a:sym typeface="Arial" charset="0"/>
                </a:rPr>
                <a:t>. </a:t>
              </a:r>
            </a:p>
          </p:txBody>
        </p:sp>
        <p:sp>
          <p:nvSpPr>
            <p:cNvPr id="69644" name="Rectangle 12"/>
            <p:cNvSpPr>
              <a:spLocks/>
            </p:cNvSpPr>
            <p:nvPr/>
          </p:nvSpPr>
          <p:spPr bwMode="auto">
            <a:xfrm>
              <a:off x="1240" y="2184"/>
              <a:ext cx="679" cy="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1400">
                  <a:solidFill>
                    <a:srgbClr val="000000"/>
                  </a:solidFill>
                  <a:latin typeface="Arial" charset="0"/>
                  <a:ea typeface="ＭＳ Ｐゴシック" charset="0"/>
                  <a:cs typeface="Arial" charset="0"/>
                  <a:sym typeface="Arial" charset="0"/>
                </a:rPr>
                <a:t>Tail fibers</a:t>
              </a:r>
            </a:p>
          </p:txBody>
        </p:sp>
        <p:sp>
          <p:nvSpPr>
            <p:cNvPr id="69645" name="Rectangle 13"/>
            <p:cNvSpPr>
              <a:spLocks/>
            </p:cNvSpPr>
            <p:nvPr/>
          </p:nvSpPr>
          <p:spPr bwMode="auto">
            <a:xfrm>
              <a:off x="728" y="1536"/>
              <a:ext cx="295" cy="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1400">
                  <a:solidFill>
                    <a:srgbClr val="000000"/>
                  </a:solidFill>
                  <a:latin typeface="Arial" charset="0"/>
                  <a:ea typeface="ＭＳ Ｐゴシック" charset="0"/>
                  <a:cs typeface="Arial" charset="0"/>
                  <a:sym typeface="Arial" charset="0"/>
                </a:rPr>
                <a:t>Rod</a:t>
              </a:r>
            </a:p>
          </p:txBody>
        </p:sp>
        <p:sp>
          <p:nvSpPr>
            <p:cNvPr id="69646" name="Rectangle 14"/>
            <p:cNvSpPr>
              <a:spLocks/>
            </p:cNvSpPr>
            <p:nvPr/>
          </p:nvSpPr>
          <p:spPr bwMode="auto">
            <a:xfrm>
              <a:off x="1288" y="520"/>
              <a:ext cx="760" cy="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1400">
                  <a:solidFill>
                    <a:srgbClr val="000000"/>
                  </a:solidFill>
                  <a:latin typeface="Arial" charset="0"/>
                  <a:ea typeface="ＭＳ Ｐゴシック" charset="0"/>
                  <a:cs typeface="Arial" charset="0"/>
                  <a:sym typeface="Arial" charset="0"/>
                </a:rPr>
                <a:t>Polyhedral</a:t>
              </a:r>
            </a:p>
          </p:txBody>
        </p:sp>
      </p:grpSp>
    </p:spTree>
    <p:extLst>
      <p:ext uri="{BB962C8B-B14F-4D97-AF65-F5344CB8AC3E}">
        <p14:creationId xmlns:p14="http://schemas.microsoft.com/office/powerpoint/2010/main" val="1889194824"/>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964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964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964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6963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6963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499"/>
                                          </p:stCondLst>
                                        </p:cTn>
                                        <p:tgtEl>
                                          <p:spTgt spid="696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0" grpId="0" build="p" bldLvl="5"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ChangeArrowheads="1"/>
          </p:cNvSpPr>
          <p:nvPr>
            <p:ph type="title"/>
          </p:nvPr>
        </p:nvSpPr>
        <p:spPr>
          <a:xfrm>
            <a:off x="-26789" y="-8930"/>
            <a:ext cx="9197578" cy="812602"/>
          </a:xfrm>
          <a:ln/>
        </p:spPr>
        <p:txBody>
          <a:bodyPr anchor="b"/>
          <a:lstStyle/>
          <a:p>
            <a:pPr>
              <a:tabLst>
                <a:tab pos="669703" algn="l"/>
              </a:tabLst>
            </a:pPr>
            <a:r>
              <a:rPr lang="en-US"/>
              <a:t>A New View on Viruses</a:t>
            </a:r>
          </a:p>
        </p:txBody>
      </p:sp>
      <p:sp>
        <p:nvSpPr>
          <p:cNvPr id="70658" name="Rectangle 2"/>
          <p:cNvSpPr>
            <a:spLocks noChangeArrowheads="1"/>
          </p:cNvSpPr>
          <p:nvPr>
            <p:ph type="body" idx="1"/>
          </p:nvPr>
        </p:nvSpPr>
        <p:spPr>
          <a:xfrm>
            <a:off x="580430" y="1160859"/>
            <a:ext cx="3598664" cy="5232797"/>
          </a:xfrm>
          <a:ln/>
        </p:spPr>
        <p:txBody>
          <a:bodyPr/>
          <a:lstStyle/>
          <a:p>
            <a:pPr>
              <a:lnSpc>
                <a:spcPts val="2250"/>
              </a:lnSpc>
              <a:spcBef>
                <a:spcPct val="0"/>
              </a:spcBef>
              <a:spcAft>
                <a:spcPts val="1406"/>
              </a:spcAft>
              <a:buSzPct val="130000"/>
              <a:buBlip>
                <a:blip r:embed="rId3"/>
              </a:buBlip>
              <a:tabLst>
                <a:tab pos="721047" algn="l"/>
                <a:tab pos="721047" algn="l"/>
                <a:tab pos="721047" algn="l"/>
                <a:tab pos="721047" algn="l"/>
                <a:tab pos="1045853" algn="l"/>
              </a:tabLst>
            </a:pPr>
            <a:r>
              <a:rPr lang="en-US" dirty="0"/>
              <a:t>The identification in 2004 of a new family of viruses, called </a:t>
            </a:r>
            <a:r>
              <a:rPr lang="en-US" b="1" dirty="0" err="1">
                <a:solidFill>
                  <a:srgbClr val="2D00FA"/>
                </a:solidFill>
              </a:rPr>
              <a:t>mimiviruses</a:t>
            </a:r>
            <a:r>
              <a:rPr lang="en-US" dirty="0"/>
              <a:t>, prompted a rethink of the previously conservative view of viruses.</a:t>
            </a:r>
          </a:p>
          <a:p>
            <a:pPr>
              <a:lnSpc>
                <a:spcPts val="2250"/>
              </a:lnSpc>
              <a:spcBef>
                <a:spcPct val="0"/>
              </a:spcBef>
              <a:spcAft>
                <a:spcPts val="1406"/>
              </a:spcAft>
              <a:buSzPct val="130000"/>
              <a:buBlip>
                <a:blip r:embed="rId3"/>
              </a:buBlip>
              <a:tabLst>
                <a:tab pos="721047" algn="l"/>
                <a:tab pos="721047" algn="l"/>
                <a:tab pos="721047" algn="l"/>
                <a:tab pos="721047" algn="l"/>
                <a:tab pos="1045853" algn="l"/>
              </a:tabLst>
            </a:pPr>
            <a:r>
              <a:rPr lang="en-US" i="1" dirty="0" err="1"/>
              <a:t>Mimivirus</a:t>
            </a:r>
            <a:r>
              <a:rPr lang="en-US" dirty="0"/>
              <a:t> is a very </a:t>
            </a:r>
            <a:r>
              <a:rPr lang="en-US" b="1" dirty="0">
                <a:solidFill>
                  <a:srgbClr val="2D00FA"/>
                </a:solidFill>
              </a:rPr>
              <a:t>large virus</a:t>
            </a:r>
            <a:r>
              <a:rPr lang="en-US" dirty="0"/>
              <a:t/>
            </a:r>
            <a:br>
              <a:rPr lang="en-US" dirty="0"/>
            </a:br>
            <a:r>
              <a:rPr lang="en-US" dirty="0"/>
              <a:t>(400 - 800 nm) found in certain species of amoebas. </a:t>
            </a:r>
          </a:p>
          <a:p>
            <a:pPr>
              <a:lnSpc>
                <a:spcPts val="2250"/>
              </a:lnSpc>
              <a:spcBef>
                <a:spcPct val="0"/>
              </a:spcBef>
              <a:spcAft>
                <a:spcPts val="1406"/>
              </a:spcAft>
              <a:buSzPct val="130000"/>
              <a:buBlip>
                <a:blip r:embed="rId3"/>
              </a:buBlip>
              <a:tabLst>
                <a:tab pos="721047" algn="l"/>
                <a:tab pos="721047" algn="l"/>
                <a:tab pos="721047" algn="l"/>
                <a:tab pos="721047" algn="l"/>
                <a:tab pos="1045853" algn="l"/>
              </a:tabLst>
            </a:pPr>
            <a:r>
              <a:rPr lang="en-US" i="1" dirty="0" err="1"/>
              <a:t>Mimivirus</a:t>
            </a:r>
            <a:r>
              <a:rPr lang="en-US" dirty="0"/>
              <a:t> contains over </a:t>
            </a:r>
            <a:r>
              <a:rPr lang="en-US" b="1" dirty="0">
                <a:solidFill>
                  <a:srgbClr val="2D00FA"/>
                </a:solidFill>
              </a:rPr>
              <a:t>1000 genes</a:t>
            </a:r>
            <a:r>
              <a:rPr lang="en-US" dirty="0"/>
              <a:t>; their existence suggests a fourth domain of life.</a:t>
            </a:r>
          </a:p>
          <a:p>
            <a:pPr>
              <a:lnSpc>
                <a:spcPts val="2250"/>
              </a:lnSpc>
              <a:spcBef>
                <a:spcPct val="0"/>
              </a:spcBef>
              <a:spcAft>
                <a:spcPts val="703"/>
              </a:spcAft>
              <a:buSzPct val="130000"/>
              <a:buBlip>
                <a:blip r:embed="rId3"/>
              </a:buBlip>
              <a:tabLst>
                <a:tab pos="721047" algn="l"/>
                <a:tab pos="721047" algn="l"/>
                <a:tab pos="721047" algn="l"/>
                <a:tab pos="721047" algn="l"/>
                <a:tab pos="1045853" algn="l"/>
              </a:tabLst>
            </a:pPr>
            <a:r>
              <a:rPr lang="en-US" dirty="0"/>
              <a:t>The lineage for </a:t>
            </a:r>
            <a:r>
              <a:rPr lang="en-US" dirty="0" err="1"/>
              <a:t>mimiviruses</a:t>
            </a:r>
            <a:r>
              <a:rPr lang="en-US" dirty="0"/>
              <a:t> is</a:t>
            </a:r>
            <a:br>
              <a:rPr lang="en-US" dirty="0"/>
            </a:br>
            <a:r>
              <a:rPr lang="en-US" dirty="0"/>
              <a:t>thought to be very old.</a:t>
            </a:r>
          </a:p>
          <a:p>
            <a:pPr lvl="1">
              <a:lnSpc>
                <a:spcPts val="1969"/>
              </a:lnSpc>
              <a:spcBef>
                <a:spcPct val="0"/>
              </a:spcBef>
              <a:spcAft>
                <a:spcPts val="1406"/>
              </a:spcAft>
              <a:buSzPct val="120000"/>
              <a:buBlip>
                <a:blip r:embed="rId4"/>
              </a:buBlip>
              <a:tabLst>
                <a:tab pos="721047" algn="l"/>
                <a:tab pos="721047" algn="l"/>
                <a:tab pos="721047" algn="l"/>
                <a:tab pos="721047" algn="l"/>
                <a:tab pos="1045853" algn="l"/>
              </a:tabLst>
            </a:pPr>
            <a:r>
              <a:rPr lang="en-US" dirty="0"/>
              <a:t>It has opened debate about whether they existed prior to cellular organisms.</a:t>
            </a:r>
            <a:endParaRPr lang="en-US" sz="1400" dirty="0"/>
          </a:p>
        </p:txBody>
      </p:sp>
      <p:pic>
        <p:nvPicPr>
          <p:cNvPr id="7065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1453" y="3473649"/>
            <a:ext cx="2678906" cy="2620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7066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30899" y="964406"/>
            <a:ext cx="2678906" cy="26119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0661" name="Rectangle 5"/>
          <p:cNvSpPr>
            <a:spLocks/>
          </p:cNvSpPr>
          <p:nvPr/>
        </p:nvSpPr>
        <p:spPr bwMode="auto">
          <a:xfrm>
            <a:off x="6983016" y="1535906"/>
            <a:ext cx="1964531" cy="1482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400" b="1">
                <a:solidFill>
                  <a:srgbClr val="2D00FA"/>
                </a:solidFill>
                <a:latin typeface="Arial" charset="0"/>
                <a:ea typeface="ＭＳ Ｐゴシック" charset="0"/>
                <a:cs typeface="Arial" charset="0"/>
                <a:sym typeface="Arial" charset="0"/>
              </a:rPr>
              <a:t>Core</a:t>
            </a:r>
            <a:endParaRPr lang="en-US" sz="1400">
              <a:solidFill>
                <a:srgbClr val="2D00FA"/>
              </a:solidFill>
              <a:latin typeface="Arial" charset="0"/>
              <a:ea typeface="ＭＳ Ｐゴシック" charset="0"/>
              <a:cs typeface="Arial" charset="0"/>
              <a:sym typeface="Arial" charset="0"/>
            </a:endParaRPr>
          </a:p>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 ds DNA</a:t>
            </a:r>
          </a:p>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 90% coding capacity</a:t>
            </a:r>
          </a:p>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 10% </a:t>
            </a:r>
            <a:r>
              <a:rPr lang="ja-JP" altLang="en-US" sz="1400">
                <a:solidFill>
                  <a:srgbClr val="2D00FA"/>
                </a:solidFill>
                <a:latin typeface="Arial"/>
                <a:ea typeface="ＭＳ Ｐゴシック" charset="0"/>
                <a:cs typeface="Arial" charset="0"/>
                <a:sym typeface="Arial" charset="0"/>
              </a:rPr>
              <a:t>‘</a:t>
            </a:r>
            <a:r>
              <a:rPr lang="en-US" sz="1400">
                <a:solidFill>
                  <a:srgbClr val="2D00FA"/>
                </a:solidFill>
                <a:latin typeface="Arial" charset="0"/>
                <a:ea typeface="ＭＳ Ｐゴシック" charset="0"/>
                <a:cs typeface="Arial" charset="0"/>
                <a:sym typeface="Arial" charset="0"/>
              </a:rPr>
              <a:t>junk</a:t>
            </a:r>
            <a:r>
              <a:rPr lang="ja-JP" altLang="en-US" sz="1400">
                <a:solidFill>
                  <a:srgbClr val="2D00FA"/>
                </a:solidFill>
                <a:latin typeface="Arial"/>
                <a:ea typeface="ＭＳ Ｐゴシック" charset="0"/>
                <a:cs typeface="Arial" charset="0"/>
                <a:sym typeface="Arial" charset="0"/>
              </a:rPr>
              <a:t>’</a:t>
            </a:r>
            <a:endParaRPr lang="en-US" sz="1400">
              <a:solidFill>
                <a:srgbClr val="2D00FA"/>
              </a:solidFill>
              <a:latin typeface="Arial" charset="0"/>
              <a:ea typeface="ＭＳ Ｐゴシック" charset="0"/>
              <a:cs typeface="Arial" charset="0"/>
              <a:sym typeface="Arial" charset="0"/>
            </a:endParaRPr>
          </a:p>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 1.2 million base pairs</a:t>
            </a:r>
          </a:p>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 ~911 genes for protein</a:t>
            </a:r>
          </a:p>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 additional genes</a:t>
            </a:r>
          </a:p>
        </p:txBody>
      </p:sp>
      <p:sp>
        <p:nvSpPr>
          <p:cNvPr id="70662" name="Rectangle 6"/>
          <p:cNvSpPr>
            <a:spLocks/>
          </p:cNvSpPr>
          <p:nvPr/>
        </p:nvSpPr>
        <p:spPr bwMode="auto">
          <a:xfrm>
            <a:off x="5204892" y="3815209"/>
            <a:ext cx="750094" cy="330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400" b="1">
                <a:solidFill>
                  <a:srgbClr val="2D00FA"/>
                </a:solidFill>
                <a:latin typeface="Arial" charset="0"/>
                <a:ea typeface="ＭＳ Ｐゴシック" charset="0"/>
                <a:cs typeface="Arial" charset="0"/>
                <a:sym typeface="Arial" charset="0"/>
              </a:rPr>
              <a:t>Capsid</a:t>
            </a:r>
          </a:p>
        </p:txBody>
      </p:sp>
      <p:sp>
        <p:nvSpPr>
          <p:cNvPr id="70663" name="Line 7"/>
          <p:cNvSpPr>
            <a:spLocks noChangeShapeType="1"/>
          </p:cNvSpPr>
          <p:nvPr/>
        </p:nvSpPr>
        <p:spPr bwMode="auto">
          <a:xfrm>
            <a:off x="5568777" y="3050605"/>
            <a:ext cx="0" cy="747861"/>
          </a:xfrm>
          <a:prstGeom prst="line">
            <a:avLst/>
          </a:prstGeom>
          <a:noFill/>
          <a:ln w="381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70664" name="Rectangle 8"/>
          <p:cNvSpPr>
            <a:spLocks/>
          </p:cNvSpPr>
          <p:nvPr/>
        </p:nvSpPr>
        <p:spPr bwMode="auto">
          <a:xfrm>
            <a:off x="5312048" y="6136928"/>
            <a:ext cx="3509367" cy="330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400" b="1" i="1">
                <a:solidFill>
                  <a:srgbClr val="2D00FA"/>
                </a:solidFill>
                <a:latin typeface="Arial" charset="0"/>
                <a:ea typeface="ＭＳ Ｐゴシック" charset="0"/>
                <a:cs typeface="Arial" charset="0"/>
                <a:sym typeface="Arial" charset="0"/>
              </a:rPr>
              <a:t>Acanthamoeba polyphaga mimivirus</a:t>
            </a:r>
          </a:p>
        </p:txBody>
      </p:sp>
      <p:sp>
        <p:nvSpPr>
          <p:cNvPr id="70665" name="Line 9"/>
          <p:cNvSpPr>
            <a:spLocks noChangeShapeType="1"/>
          </p:cNvSpPr>
          <p:nvPr/>
        </p:nvSpPr>
        <p:spPr bwMode="auto">
          <a:xfrm>
            <a:off x="5689328" y="2050480"/>
            <a:ext cx="1206624" cy="12278"/>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70666" name="Rectangle 10"/>
          <p:cNvSpPr>
            <a:spLocks/>
          </p:cNvSpPr>
          <p:nvPr/>
        </p:nvSpPr>
        <p:spPr bwMode="auto">
          <a:xfrm>
            <a:off x="5053087" y="4904631"/>
            <a:ext cx="750094" cy="330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400" b="1">
                <a:solidFill>
                  <a:srgbClr val="2D00FA"/>
                </a:solidFill>
                <a:latin typeface="Arial" charset="0"/>
                <a:ea typeface="ＭＳ Ｐゴシック" charset="0"/>
                <a:cs typeface="Arial" charset="0"/>
                <a:sym typeface="Arial" charset="0"/>
              </a:rPr>
              <a:t>Fibrils</a:t>
            </a:r>
          </a:p>
        </p:txBody>
      </p:sp>
      <p:sp>
        <p:nvSpPr>
          <p:cNvPr id="70667" name="Line 11"/>
          <p:cNvSpPr>
            <a:spLocks noChangeShapeType="1"/>
          </p:cNvSpPr>
          <p:nvPr/>
        </p:nvSpPr>
        <p:spPr bwMode="auto">
          <a:xfrm>
            <a:off x="8518922" y="3991571"/>
            <a:ext cx="0" cy="1582787"/>
          </a:xfrm>
          <a:prstGeom prst="line">
            <a:avLst/>
          </a:prstGeom>
          <a:noFill/>
          <a:ln w="762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lIns="64291" tIns="32146" rIns="64291" bIns="32146"/>
          <a:lstStyle/>
          <a:p>
            <a:endParaRPr lang="en-US"/>
          </a:p>
        </p:txBody>
      </p:sp>
      <p:sp>
        <p:nvSpPr>
          <p:cNvPr id="70668" name="AutoShape 12"/>
          <p:cNvSpPr>
            <a:spLocks/>
          </p:cNvSpPr>
          <p:nvPr/>
        </p:nvSpPr>
        <p:spPr bwMode="auto">
          <a:xfrm>
            <a:off x="5799832" y="4714875"/>
            <a:ext cx="116086" cy="705445"/>
          </a:xfrm>
          <a:custGeom>
            <a:avLst/>
            <a:gdLst/>
            <a:ahLst/>
            <a:cxnLst/>
            <a:rect l="0" t="0" r="r" b="b"/>
            <a:pathLst>
              <a:path w="21600" h="21600">
                <a:moveTo>
                  <a:pt x="21600" y="21600"/>
                </a:moveTo>
                <a:lnTo>
                  <a:pt x="0" y="21600"/>
                </a:lnTo>
                <a:lnTo>
                  <a:pt x="0" y="0"/>
                </a:lnTo>
                <a:lnTo>
                  <a:pt x="21600" y="0"/>
                </a:lnTo>
              </a:path>
            </a:pathLst>
          </a:cu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70669" name="Rectangle 13"/>
          <p:cNvSpPr>
            <a:spLocks/>
          </p:cNvSpPr>
          <p:nvPr/>
        </p:nvSpPr>
        <p:spPr bwMode="auto">
          <a:xfrm rot="-5400000">
            <a:off x="8312423" y="4618881"/>
            <a:ext cx="910828" cy="330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400" b="1">
                <a:solidFill>
                  <a:srgbClr val="000000"/>
                </a:solidFill>
                <a:latin typeface="Arial" charset="0"/>
                <a:ea typeface="ＭＳ Ｐゴシック" charset="0"/>
                <a:cs typeface="Arial" charset="0"/>
                <a:sym typeface="Arial" charset="0"/>
              </a:rPr>
              <a:t>400 nm</a:t>
            </a:r>
          </a:p>
        </p:txBody>
      </p:sp>
    </p:spTree>
    <p:extLst>
      <p:ext uri="{BB962C8B-B14F-4D97-AF65-F5344CB8AC3E}">
        <p14:creationId xmlns:p14="http://schemas.microsoft.com/office/powerpoint/2010/main" val="1865607701"/>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065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065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065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065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7065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build="p" bldLvl="5"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44000">
            <a:off x="-27242" y="1729194"/>
            <a:ext cx="4803056" cy="46255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5400000" algn="ctr" rotWithShape="0">
                    <a:schemeClr val="bg2">
                      <a:alpha val="50000"/>
                    </a:schemeClr>
                  </a:outerShdw>
                </a:effectLst>
              </a14:hiddenEffects>
            </a:ext>
          </a:extLst>
        </p:spPr>
      </p:pic>
      <p:pic>
        <p:nvPicPr>
          <p:cNvPr id="430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8820" y="1953369"/>
            <a:ext cx="3080742" cy="43063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nvGrpSpPr>
          <p:cNvPr id="43013" name="Group 5"/>
          <p:cNvGrpSpPr>
            <a:grpSpLocks/>
          </p:cNvGrpSpPr>
          <p:nvPr/>
        </p:nvGrpSpPr>
        <p:grpSpPr bwMode="auto">
          <a:xfrm>
            <a:off x="1702222" y="1875234"/>
            <a:ext cx="7027659" cy="4554141"/>
            <a:chOff x="0" y="0"/>
            <a:chExt cx="6295" cy="4080"/>
          </a:xfrm>
        </p:grpSpPr>
        <p:sp>
          <p:nvSpPr>
            <p:cNvPr id="43014" name="Rectangle 6"/>
            <p:cNvSpPr>
              <a:spLocks/>
            </p:cNvSpPr>
            <p:nvPr/>
          </p:nvSpPr>
          <p:spPr bwMode="auto">
            <a:xfrm>
              <a:off x="520" y="0"/>
              <a:ext cx="793" cy="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5000"/>
                </a:lnSpc>
                <a:tabLst>
                  <a:tab pos="366104" algn="l"/>
                </a:tabLst>
              </a:pPr>
              <a:r>
                <a:rPr lang="en-US" sz="1400" b="1">
                  <a:solidFill>
                    <a:srgbClr val="FFFFFF"/>
                  </a:solidFill>
                  <a:latin typeface="Arial" charset="0"/>
                  <a:ea typeface="ＭＳ Ｐゴシック" charset="0"/>
                  <a:cs typeface="Arial" charset="0"/>
                  <a:sym typeface="Arial" charset="0"/>
                </a:rPr>
                <a:t>Lysosome</a:t>
              </a:r>
            </a:p>
          </p:txBody>
        </p:sp>
        <p:sp>
          <p:nvSpPr>
            <p:cNvPr id="43015" name="Rectangle 7"/>
            <p:cNvSpPr>
              <a:spLocks/>
            </p:cNvSpPr>
            <p:nvPr/>
          </p:nvSpPr>
          <p:spPr bwMode="auto">
            <a:xfrm>
              <a:off x="1467" y="376"/>
              <a:ext cx="786" cy="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5000"/>
                </a:lnSpc>
                <a:tabLst>
                  <a:tab pos="366104" algn="l"/>
                </a:tabLst>
              </a:pPr>
              <a:r>
                <a:rPr lang="en-US" sz="1400" b="1" dirty="0">
                  <a:solidFill>
                    <a:srgbClr val="FFFFFF"/>
                  </a:solidFill>
                  <a:latin typeface="Arial" charset="0"/>
                  <a:ea typeface="ＭＳ Ｐゴシック" charset="0"/>
                  <a:cs typeface="Arial" charset="0"/>
                  <a:sym typeface="Arial" charset="0"/>
                </a:rPr>
                <a:t>Centrioles</a:t>
              </a:r>
            </a:p>
          </p:txBody>
        </p:sp>
        <p:sp>
          <p:nvSpPr>
            <p:cNvPr id="43016" name="Line 8"/>
            <p:cNvSpPr>
              <a:spLocks noChangeShapeType="1"/>
            </p:cNvSpPr>
            <p:nvPr/>
          </p:nvSpPr>
          <p:spPr bwMode="auto">
            <a:xfrm rot="10800000" flipH="1">
              <a:off x="0" y="216"/>
              <a:ext cx="602" cy="589"/>
            </a:xfrm>
            <a:prstGeom prst="line">
              <a:avLst/>
            </a:prstGeom>
            <a:noFill/>
            <a:ln w="508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017" name="Line 9"/>
            <p:cNvSpPr>
              <a:spLocks noChangeShapeType="1"/>
            </p:cNvSpPr>
            <p:nvPr/>
          </p:nvSpPr>
          <p:spPr bwMode="auto">
            <a:xfrm rot="10800000" flipH="1">
              <a:off x="1295" y="608"/>
              <a:ext cx="427" cy="1250"/>
            </a:xfrm>
            <a:prstGeom prst="line">
              <a:avLst/>
            </a:prstGeom>
            <a:noFill/>
            <a:ln w="508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018" name="Rectangle 10"/>
            <p:cNvSpPr>
              <a:spLocks/>
            </p:cNvSpPr>
            <p:nvPr/>
          </p:nvSpPr>
          <p:spPr bwMode="auto">
            <a:xfrm>
              <a:off x="5740" y="1409"/>
              <a:ext cx="504" cy="4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b="1" dirty="0">
                  <a:solidFill>
                    <a:srgbClr val="000000"/>
                  </a:solidFill>
                  <a:latin typeface="Arial" charset="0"/>
                  <a:ea typeface="ＭＳ Ｐゴシック" charset="0"/>
                  <a:cs typeface="Arial" charset="0"/>
                  <a:sym typeface="Arial" charset="0"/>
                </a:rPr>
                <a:t>Cell wall</a:t>
              </a:r>
            </a:p>
          </p:txBody>
        </p:sp>
        <p:sp>
          <p:nvSpPr>
            <p:cNvPr id="43019" name="Rectangle 11"/>
            <p:cNvSpPr>
              <a:spLocks/>
            </p:cNvSpPr>
            <p:nvPr/>
          </p:nvSpPr>
          <p:spPr bwMode="auto">
            <a:xfrm>
              <a:off x="5399" y="224"/>
              <a:ext cx="896" cy="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tabLst>
                  <a:tab pos="366104" algn="l"/>
                </a:tabLst>
              </a:pPr>
              <a:r>
                <a:rPr lang="en-US" sz="1400" b="1" dirty="0" smtClean="0">
                  <a:solidFill>
                    <a:srgbClr val="000000"/>
                  </a:solidFill>
                  <a:latin typeface="Arial" charset="0"/>
                  <a:ea typeface="ＭＳ Ｐゴシック" charset="0"/>
                  <a:cs typeface="Arial" charset="0"/>
                  <a:sym typeface="Arial" charset="0"/>
                </a:rPr>
                <a:t>Chloroplast</a:t>
              </a:r>
              <a:endParaRPr lang="en-US" sz="1400" b="1" dirty="0">
                <a:solidFill>
                  <a:srgbClr val="000000"/>
                </a:solidFill>
                <a:latin typeface="Arial" charset="0"/>
                <a:ea typeface="ＭＳ Ｐゴシック" charset="0"/>
                <a:cs typeface="Arial" charset="0"/>
                <a:sym typeface="Arial" charset="0"/>
              </a:endParaRPr>
            </a:p>
          </p:txBody>
        </p:sp>
        <p:sp>
          <p:nvSpPr>
            <p:cNvPr id="43020" name="Rectangle 12"/>
            <p:cNvSpPr>
              <a:spLocks/>
            </p:cNvSpPr>
            <p:nvPr/>
          </p:nvSpPr>
          <p:spPr bwMode="auto">
            <a:xfrm>
              <a:off x="5394" y="3720"/>
              <a:ext cx="744"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b="1" dirty="0">
                  <a:solidFill>
                    <a:srgbClr val="000000"/>
                  </a:solidFill>
                  <a:latin typeface="Arial" charset="0"/>
                  <a:ea typeface="ＭＳ Ｐゴシック" charset="0"/>
                  <a:cs typeface="Arial" charset="0"/>
                  <a:sym typeface="Arial" charset="0"/>
                </a:rPr>
                <a:t>Starch granule</a:t>
              </a:r>
            </a:p>
          </p:txBody>
        </p:sp>
        <p:sp>
          <p:nvSpPr>
            <p:cNvPr id="43021" name="Line 13"/>
            <p:cNvSpPr>
              <a:spLocks noChangeShapeType="1"/>
            </p:cNvSpPr>
            <p:nvPr/>
          </p:nvSpPr>
          <p:spPr bwMode="auto">
            <a:xfrm>
              <a:off x="4843" y="3658"/>
              <a:ext cx="567" cy="261"/>
            </a:xfrm>
            <a:prstGeom prst="line">
              <a:avLst/>
            </a:prstGeom>
            <a:noFill/>
            <a:ln w="508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022" name="Line 14"/>
            <p:cNvSpPr>
              <a:spLocks noChangeShapeType="1"/>
            </p:cNvSpPr>
            <p:nvPr/>
          </p:nvSpPr>
          <p:spPr bwMode="auto">
            <a:xfrm rot="10800000" flipH="1">
              <a:off x="5186" y="431"/>
              <a:ext cx="312" cy="307"/>
            </a:xfrm>
            <a:prstGeom prst="line">
              <a:avLst/>
            </a:prstGeom>
            <a:noFill/>
            <a:ln w="508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023" name="Line 15"/>
            <p:cNvSpPr>
              <a:spLocks noChangeShapeType="1"/>
            </p:cNvSpPr>
            <p:nvPr/>
          </p:nvSpPr>
          <p:spPr bwMode="auto">
            <a:xfrm>
              <a:off x="5450" y="1709"/>
              <a:ext cx="304" cy="0"/>
            </a:xfrm>
            <a:prstGeom prst="line">
              <a:avLst/>
            </a:prstGeom>
            <a:noFill/>
            <a:ln w="508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43024" name="Rectangle 16"/>
          <p:cNvSpPr>
            <a:spLocks/>
          </p:cNvSpPr>
          <p:nvPr/>
        </p:nvSpPr>
        <p:spPr bwMode="auto">
          <a:xfrm>
            <a:off x="5863839" y="6384727"/>
            <a:ext cx="105182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tabLst>
                <a:tab pos="366104" algn="l"/>
              </a:tabLst>
            </a:pPr>
            <a:r>
              <a:rPr lang="en-US" b="1">
                <a:solidFill>
                  <a:srgbClr val="00FFFD"/>
                </a:solidFill>
                <a:latin typeface="Arial" charset="0"/>
                <a:ea typeface="ＭＳ Ｐゴシック" charset="0"/>
                <a:cs typeface="Arial" charset="0"/>
                <a:sym typeface="Arial" charset="0"/>
              </a:rPr>
              <a:t>Plant Cell</a:t>
            </a:r>
          </a:p>
        </p:txBody>
      </p:sp>
      <p:sp>
        <p:nvSpPr>
          <p:cNvPr id="43025" name="Rectangle 17"/>
          <p:cNvSpPr>
            <a:spLocks/>
          </p:cNvSpPr>
          <p:nvPr/>
        </p:nvSpPr>
        <p:spPr bwMode="auto">
          <a:xfrm>
            <a:off x="1545845" y="6384727"/>
            <a:ext cx="1257067"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tabLst>
                <a:tab pos="366104" algn="l"/>
              </a:tabLst>
            </a:pPr>
            <a:r>
              <a:rPr lang="en-US" b="1">
                <a:solidFill>
                  <a:srgbClr val="00FFFD"/>
                </a:solidFill>
                <a:latin typeface="Arial" charset="0"/>
                <a:ea typeface="ＭＳ Ｐゴシック" charset="0"/>
                <a:cs typeface="Arial" charset="0"/>
                <a:sym typeface="Arial" charset="0"/>
              </a:rPr>
              <a:t>Animal Cell</a:t>
            </a:r>
          </a:p>
        </p:txBody>
      </p:sp>
      <p:sp>
        <p:nvSpPr>
          <p:cNvPr id="2" name="TextBox 1"/>
          <p:cNvSpPr txBox="1"/>
          <p:nvPr/>
        </p:nvSpPr>
        <p:spPr>
          <a:xfrm>
            <a:off x="115460" y="148459"/>
            <a:ext cx="8840918" cy="646331"/>
          </a:xfrm>
          <a:prstGeom prst="rect">
            <a:avLst/>
          </a:prstGeom>
          <a:noFill/>
        </p:spPr>
        <p:txBody>
          <a:bodyPr wrap="square" rtlCol="0">
            <a:spAutoFit/>
          </a:bodyPr>
          <a:lstStyle/>
          <a:p>
            <a:r>
              <a:rPr lang="en-US" sz="3600" b="1" dirty="0" smtClean="0">
                <a:solidFill>
                  <a:srgbClr val="3366FF"/>
                </a:solidFill>
              </a:rPr>
              <a:t>Animal and Plant Cells</a:t>
            </a:r>
            <a:endParaRPr lang="en-US" sz="3600" b="1" dirty="0">
              <a:solidFill>
                <a:srgbClr val="3366FF"/>
              </a:solidFill>
            </a:endParaRPr>
          </a:p>
        </p:txBody>
      </p:sp>
      <p:sp>
        <p:nvSpPr>
          <p:cNvPr id="3" name="Content Placeholder 2"/>
          <p:cNvSpPr>
            <a:spLocks noGrp="1"/>
          </p:cNvSpPr>
          <p:nvPr>
            <p:ph idx="1"/>
          </p:nvPr>
        </p:nvSpPr>
        <p:spPr>
          <a:xfrm>
            <a:off x="796673" y="1971477"/>
            <a:ext cx="7313613" cy="4056062"/>
          </a:xfrm>
        </p:spPr>
        <p:txBody>
          <a:bodyPr/>
          <a:lstStyle/>
          <a:p>
            <a:r>
              <a:rPr lang="en-US" dirty="0" smtClean="0">
                <a:solidFill>
                  <a:srgbClr val="000000"/>
                </a:solidFill>
              </a:rPr>
              <a:t>                 </a:t>
            </a:r>
            <a:endParaRPr lang="en-US" dirty="0">
              <a:solidFill>
                <a:srgbClr val="000000"/>
              </a:solidFill>
            </a:endParaRPr>
          </a:p>
        </p:txBody>
      </p:sp>
      <p:sp>
        <p:nvSpPr>
          <p:cNvPr id="23" name="Rectangle 22"/>
          <p:cNvSpPr>
            <a:spLocks noChangeArrowheads="1"/>
          </p:cNvSpPr>
          <p:nvPr/>
        </p:nvSpPr>
        <p:spPr bwMode="auto">
          <a:xfrm>
            <a:off x="0" y="732874"/>
            <a:ext cx="9791700" cy="1257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lvl1pPr marL="619125" indent="-441325" algn="l" rtl="0" fontAlgn="base">
              <a:lnSpc>
                <a:spcPct val="117000"/>
              </a:lnSpc>
              <a:spcBef>
                <a:spcPts val="1000"/>
              </a:spcBef>
              <a:spcAft>
                <a:spcPct val="0"/>
              </a:spcAft>
              <a:buSzPct val="186000"/>
              <a:buChar char="•"/>
              <a:defRPr sz="2400">
                <a:solidFill>
                  <a:srgbClr val="000000"/>
                </a:solidFill>
                <a:latin typeface="+mn-lt"/>
                <a:ea typeface="+mn-ea"/>
                <a:cs typeface="+mn-cs"/>
                <a:sym typeface="Arial" charset="0"/>
              </a:defRPr>
            </a:lvl1pPr>
            <a:lvl2pPr marL="1081088" indent="-522288" algn="l" rtl="0" fontAlgn="base">
              <a:lnSpc>
                <a:spcPct val="117000"/>
              </a:lnSpc>
              <a:spcBef>
                <a:spcPts val="1000"/>
              </a:spcBef>
              <a:spcAft>
                <a:spcPct val="0"/>
              </a:spcAft>
              <a:buSzPct val="206000"/>
              <a:buChar char="•"/>
              <a:defRPr sz="2400">
                <a:solidFill>
                  <a:srgbClr val="000000"/>
                </a:solidFill>
                <a:latin typeface="+mn-lt"/>
                <a:ea typeface="+mn-ea"/>
                <a:cs typeface="+mn-cs"/>
                <a:sym typeface="Arial" charset="0"/>
              </a:defRPr>
            </a:lvl2pPr>
            <a:lvl3pPr marL="1249363" indent="-322263" algn="l" rtl="0" fontAlgn="base">
              <a:lnSpc>
                <a:spcPct val="117000"/>
              </a:lnSpc>
              <a:spcBef>
                <a:spcPts val="2000"/>
              </a:spcBef>
              <a:spcAft>
                <a:spcPct val="0"/>
              </a:spcAft>
              <a:buSzPct val="93000"/>
              <a:buChar char="•"/>
              <a:defRPr sz="2400">
                <a:solidFill>
                  <a:srgbClr val="000000"/>
                </a:solidFill>
                <a:latin typeface="+mn-lt"/>
                <a:ea typeface="+mn-ea"/>
                <a:cs typeface="+mn-cs"/>
                <a:sym typeface="Arial" charset="0"/>
              </a:defRPr>
            </a:lvl3pPr>
            <a:lvl4pPr marL="1843088" indent="-534988" algn="l" rtl="0" fontAlgn="base">
              <a:lnSpc>
                <a:spcPct val="117000"/>
              </a:lnSpc>
              <a:spcBef>
                <a:spcPts val="2000"/>
              </a:spcBef>
              <a:spcAft>
                <a:spcPct val="0"/>
              </a:spcAft>
              <a:buSzPct val="206000"/>
              <a:buChar char="•"/>
              <a:defRPr sz="2400">
                <a:solidFill>
                  <a:srgbClr val="000000"/>
                </a:solidFill>
                <a:latin typeface="+mn-lt"/>
                <a:ea typeface="+mn-ea"/>
                <a:cs typeface="+mn-cs"/>
                <a:sym typeface="Arial" charset="0"/>
              </a:defRPr>
            </a:lvl4pPr>
            <a:lvl5pPr marL="2211388" indent="-522288" algn="l" rtl="0" fontAlgn="base">
              <a:lnSpc>
                <a:spcPct val="117000"/>
              </a:lnSpc>
              <a:spcBef>
                <a:spcPts val="2000"/>
              </a:spcBef>
              <a:spcAft>
                <a:spcPct val="0"/>
              </a:spcAft>
              <a:buSzPct val="206000"/>
              <a:buChar char="•"/>
              <a:defRPr sz="2400">
                <a:solidFill>
                  <a:srgbClr val="000000"/>
                </a:solidFill>
                <a:latin typeface="+mn-lt"/>
                <a:ea typeface="+mn-ea"/>
                <a:cs typeface="+mn-cs"/>
                <a:sym typeface="Arial" charset="0"/>
              </a:defRPr>
            </a:lvl5pPr>
            <a:lvl6pPr marL="2668588" indent="-522288" algn="l" rtl="0" fontAlgn="base">
              <a:lnSpc>
                <a:spcPct val="117000"/>
              </a:lnSpc>
              <a:spcBef>
                <a:spcPts val="2000"/>
              </a:spcBef>
              <a:spcAft>
                <a:spcPct val="0"/>
              </a:spcAft>
              <a:buSzPct val="206000"/>
              <a:buChar char="•"/>
              <a:defRPr sz="2400">
                <a:solidFill>
                  <a:srgbClr val="000000"/>
                </a:solidFill>
                <a:latin typeface="+mn-lt"/>
                <a:ea typeface="+mn-ea"/>
                <a:cs typeface="+mn-cs"/>
                <a:sym typeface="Arial" charset="0"/>
              </a:defRPr>
            </a:lvl6pPr>
            <a:lvl7pPr marL="3125788" indent="-522288" algn="l" rtl="0" fontAlgn="base">
              <a:lnSpc>
                <a:spcPct val="117000"/>
              </a:lnSpc>
              <a:spcBef>
                <a:spcPts val="2000"/>
              </a:spcBef>
              <a:spcAft>
                <a:spcPct val="0"/>
              </a:spcAft>
              <a:buSzPct val="206000"/>
              <a:buChar char="•"/>
              <a:defRPr sz="2400">
                <a:solidFill>
                  <a:srgbClr val="000000"/>
                </a:solidFill>
                <a:latin typeface="+mn-lt"/>
                <a:ea typeface="+mn-ea"/>
                <a:cs typeface="+mn-cs"/>
                <a:sym typeface="Arial" charset="0"/>
              </a:defRPr>
            </a:lvl7pPr>
            <a:lvl8pPr marL="3582988" indent="-522288" algn="l" rtl="0" fontAlgn="base">
              <a:lnSpc>
                <a:spcPct val="117000"/>
              </a:lnSpc>
              <a:spcBef>
                <a:spcPts val="2000"/>
              </a:spcBef>
              <a:spcAft>
                <a:spcPct val="0"/>
              </a:spcAft>
              <a:buSzPct val="206000"/>
              <a:buChar char="•"/>
              <a:defRPr sz="2400">
                <a:solidFill>
                  <a:srgbClr val="000000"/>
                </a:solidFill>
                <a:latin typeface="+mn-lt"/>
                <a:ea typeface="+mn-ea"/>
                <a:cs typeface="+mn-cs"/>
                <a:sym typeface="Arial" charset="0"/>
              </a:defRPr>
            </a:lvl8pPr>
            <a:lvl9pPr marL="4040188" indent="-522288" algn="l" rtl="0" fontAlgn="base">
              <a:lnSpc>
                <a:spcPct val="117000"/>
              </a:lnSpc>
              <a:spcBef>
                <a:spcPts val="2000"/>
              </a:spcBef>
              <a:spcAft>
                <a:spcPct val="0"/>
              </a:spcAft>
              <a:buSzPct val="206000"/>
              <a:buChar char="•"/>
              <a:defRPr sz="2400">
                <a:solidFill>
                  <a:srgbClr val="000000"/>
                </a:solidFill>
                <a:latin typeface="+mn-lt"/>
                <a:ea typeface="+mn-ea"/>
                <a:cs typeface="+mn-cs"/>
                <a:sym typeface="Arial" charset="0"/>
              </a:defRPr>
            </a:lvl9pPr>
          </a:lstStyle>
          <a:p>
            <a:pPr>
              <a:lnSpc>
                <a:spcPts val="3200"/>
              </a:lnSpc>
              <a:spcBef>
                <a:spcPct val="0"/>
              </a:spcBef>
              <a:spcAft>
                <a:spcPts val="2000"/>
              </a:spcAft>
              <a:buSzPct val="130000"/>
              <a:buFontTx/>
              <a:buBlip>
                <a:blip r:embed="rId5"/>
              </a:buBlip>
              <a:tabLst>
                <a:tab pos="1025525" algn="l"/>
              </a:tabLst>
            </a:pPr>
            <a:r>
              <a:rPr lang="en-US" dirty="0">
                <a:solidFill>
                  <a:schemeClr val="tx1"/>
                </a:solidFill>
              </a:rPr>
              <a:t>Animal and plant cells have many organelles in common, as well as several features specific to each. </a:t>
            </a:r>
            <a:r>
              <a:rPr lang="en-US" b="1" dirty="0">
                <a:solidFill>
                  <a:schemeClr val="tx1"/>
                </a:solidFill>
              </a:rPr>
              <a:t>Specialized features</a:t>
            </a:r>
            <a:r>
              <a:rPr lang="en-US" dirty="0">
                <a:solidFill>
                  <a:schemeClr val="tx1"/>
                </a:solidFill>
              </a:rPr>
              <a:t> of each are </a:t>
            </a:r>
            <a:r>
              <a:rPr lang="en-US" dirty="0" err="1">
                <a:solidFill>
                  <a:schemeClr val="tx1"/>
                </a:solidFill>
              </a:rPr>
              <a:t>labelled</a:t>
            </a:r>
            <a:r>
              <a:rPr lang="en-US" dirty="0">
                <a:solidFill>
                  <a:schemeClr val="tx1"/>
                </a:solidFill>
              </a:rPr>
              <a:t> on the diagrams of a animal cell and an plant cell below.</a:t>
            </a:r>
            <a:endParaRPr lang="en-US" sz="2000" dirty="0">
              <a:solidFill>
                <a:schemeClr val="tx1"/>
              </a:solidFill>
            </a:endParaRPr>
          </a:p>
        </p:txBody>
      </p:sp>
      <p:sp>
        <p:nvSpPr>
          <p:cNvPr id="24" name="Rectangle 6"/>
          <p:cNvSpPr>
            <a:spLocks/>
          </p:cNvSpPr>
          <p:nvPr/>
        </p:nvSpPr>
        <p:spPr bwMode="auto">
          <a:xfrm>
            <a:off x="2518388" y="1990174"/>
            <a:ext cx="1259109" cy="2949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114300" algn="ctr">
              <a:lnSpc>
                <a:spcPct val="95000"/>
              </a:lnSpc>
              <a:tabLst>
                <a:tab pos="520700" algn="l"/>
              </a:tabLst>
            </a:pPr>
            <a:r>
              <a:rPr lang="en-US" sz="2000" b="1" dirty="0">
                <a:solidFill>
                  <a:srgbClr val="000000"/>
                </a:solidFill>
                <a:latin typeface="Arial" charset="0"/>
                <a:ea typeface="ＭＳ Ｐゴシック" charset="0"/>
                <a:cs typeface="Arial" charset="0"/>
                <a:sym typeface="Arial" charset="0"/>
              </a:rPr>
              <a:t>Lysosome</a:t>
            </a:r>
          </a:p>
        </p:txBody>
      </p:sp>
      <p:sp>
        <p:nvSpPr>
          <p:cNvPr id="25" name="Rectangle 7"/>
          <p:cNvSpPr>
            <a:spLocks/>
          </p:cNvSpPr>
          <p:nvPr/>
        </p:nvSpPr>
        <p:spPr bwMode="auto">
          <a:xfrm>
            <a:off x="3668487" y="2325713"/>
            <a:ext cx="1254225" cy="2949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114300" algn="ctr">
              <a:lnSpc>
                <a:spcPct val="95000"/>
              </a:lnSpc>
              <a:tabLst>
                <a:tab pos="520700" algn="l"/>
              </a:tabLst>
            </a:pPr>
            <a:r>
              <a:rPr lang="en-US" sz="2000" b="1" dirty="0">
                <a:solidFill>
                  <a:srgbClr val="000000"/>
                </a:solidFill>
                <a:latin typeface="Arial" charset="0"/>
                <a:ea typeface="ＭＳ Ｐゴシック" charset="0"/>
                <a:cs typeface="Arial" charset="0"/>
                <a:sym typeface="Arial" charset="0"/>
              </a:rPr>
              <a:t>Centrioles</a:t>
            </a:r>
          </a:p>
        </p:txBody>
      </p:sp>
    </p:spTree>
    <p:extLst>
      <p:ext uri="{BB962C8B-B14F-4D97-AF65-F5344CB8AC3E}">
        <p14:creationId xmlns:p14="http://schemas.microsoft.com/office/powerpoint/2010/main" val="1827115275"/>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p:cNvSpPr>
            <a:spLocks noChangeArrowheads="1"/>
          </p:cNvSpPr>
          <p:nvPr>
            <p:ph type="title"/>
          </p:nvPr>
        </p:nvSpPr>
        <p:spPr>
          <a:xfrm>
            <a:off x="-8930" y="-17860"/>
            <a:ext cx="9179719" cy="812602"/>
          </a:xfrm>
          <a:ln/>
        </p:spPr>
        <p:txBody>
          <a:bodyPr anchor="b"/>
          <a:lstStyle/>
          <a:p>
            <a:pPr>
              <a:tabLst>
                <a:tab pos="669703" algn="l"/>
              </a:tabLst>
            </a:pPr>
            <a:r>
              <a:rPr lang="en-US">
                <a:solidFill>
                  <a:srgbClr val="FFFFFF"/>
                </a:solidFill>
              </a:rPr>
              <a:t>Bacterial Cells</a:t>
            </a:r>
          </a:p>
        </p:txBody>
      </p:sp>
      <p:sp>
        <p:nvSpPr>
          <p:cNvPr id="71682" name="Rectangle 2"/>
          <p:cNvSpPr>
            <a:spLocks noChangeArrowheads="1"/>
          </p:cNvSpPr>
          <p:nvPr>
            <p:ph type="body" idx="1"/>
          </p:nvPr>
        </p:nvSpPr>
        <p:spPr>
          <a:xfrm>
            <a:off x="375047" y="1169789"/>
            <a:ext cx="4688086" cy="3062883"/>
          </a:xfrm>
          <a:ln/>
        </p:spPr>
        <p:txBody>
          <a:bodyPr/>
          <a:lstStyle/>
          <a:p>
            <a:pPr>
              <a:lnSpc>
                <a:spcPts val="2250"/>
              </a:lnSpc>
              <a:spcBef>
                <a:spcPct val="0"/>
              </a:spcBef>
              <a:spcAft>
                <a:spcPts val="703"/>
              </a:spcAft>
              <a:buSzPct val="130000"/>
              <a:buBlip>
                <a:blip r:embed="rId3"/>
              </a:buBlip>
              <a:tabLst>
                <a:tab pos="721047" algn="l"/>
                <a:tab pos="1045853" algn="l"/>
                <a:tab pos="721047" algn="l"/>
                <a:tab pos="1045853" algn="l"/>
              </a:tabLst>
            </a:pPr>
            <a:r>
              <a:rPr lang="en-US">
                <a:solidFill>
                  <a:srgbClr val="FFFFFF"/>
                </a:solidFill>
              </a:rPr>
              <a:t>Bacterial cells are </a:t>
            </a:r>
            <a:r>
              <a:rPr lang="en-US" b="1">
                <a:solidFill>
                  <a:srgbClr val="FFFFFF"/>
                </a:solidFill>
              </a:rPr>
              <a:t>prokaryotic cells</a:t>
            </a:r>
            <a:r>
              <a:rPr lang="en-US">
                <a:solidFill>
                  <a:srgbClr val="FFFFFF"/>
                </a:solidFill>
              </a:rPr>
              <a:t>.</a:t>
            </a:r>
          </a:p>
          <a:p>
            <a:pPr lvl="1">
              <a:lnSpc>
                <a:spcPts val="1969"/>
              </a:lnSpc>
              <a:spcBef>
                <a:spcPct val="0"/>
              </a:spcBef>
              <a:spcAft>
                <a:spcPts val="1406"/>
              </a:spcAft>
              <a:buSzPct val="120000"/>
              <a:buBlip>
                <a:blip r:embed="rId4"/>
              </a:buBlip>
              <a:tabLst>
                <a:tab pos="721047" algn="l"/>
                <a:tab pos="1045853" algn="l"/>
                <a:tab pos="721047" algn="l"/>
                <a:tab pos="1045853" algn="l"/>
              </a:tabLst>
            </a:pPr>
            <a:r>
              <a:rPr lang="en-US">
                <a:solidFill>
                  <a:srgbClr val="FFFFFF"/>
                </a:solidFill>
              </a:rPr>
              <a:t>They lack many eukaryotic features (e.g. a distinct nucleus and membrane-bound cellular organelles).</a:t>
            </a:r>
          </a:p>
          <a:p>
            <a:pPr>
              <a:lnSpc>
                <a:spcPts val="2250"/>
              </a:lnSpc>
              <a:spcBef>
                <a:spcPct val="0"/>
              </a:spcBef>
              <a:spcAft>
                <a:spcPts val="703"/>
              </a:spcAft>
              <a:buSzPct val="130000"/>
              <a:buBlip>
                <a:blip r:embed="rId3"/>
              </a:buBlip>
              <a:tabLst>
                <a:tab pos="721047" algn="l"/>
                <a:tab pos="1045853" algn="l"/>
                <a:tab pos="721047" algn="l"/>
                <a:tab pos="1045853" algn="l"/>
              </a:tabLst>
            </a:pPr>
            <a:r>
              <a:rPr lang="en-US">
                <a:solidFill>
                  <a:srgbClr val="FFFFFF"/>
                </a:solidFill>
              </a:rPr>
              <a:t>The </a:t>
            </a:r>
            <a:r>
              <a:rPr lang="en-US" b="1">
                <a:solidFill>
                  <a:srgbClr val="FFFFFF"/>
                </a:solidFill>
              </a:rPr>
              <a:t>bacterial cell wall</a:t>
            </a:r>
            <a:r>
              <a:rPr lang="en-US">
                <a:solidFill>
                  <a:srgbClr val="FFFFFF"/>
                </a:solidFill>
              </a:rPr>
              <a:t> is a prominent  feature of bacterial cells.</a:t>
            </a:r>
          </a:p>
          <a:p>
            <a:pPr lvl="1">
              <a:lnSpc>
                <a:spcPts val="1969"/>
              </a:lnSpc>
              <a:spcBef>
                <a:spcPct val="0"/>
              </a:spcBef>
              <a:spcAft>
                <a:spcPts val="1406"/>
              </a:spcAft>
              <a:buSzPct val="120000"/>
              <a:buBlip>
                <a:blip r:embed="rId4"/>
              </a:buBlip>
              <a:tabLst>
                <a:tab pos="721047" algn="l"/>
                <a:tab pos="1045853" algn="l"/>
                <a:tab pos="721047" algn="l"/>
                <a:tab pos="1045853" algn="l"/>
              </a:tabLst>
            </a:pPr>
            <a:r>
              <a:rPr lang="en-US">
                <a:solidFill>
                  <a:srgbClr val="FFFFFF"/>
                </a:solidFill>
              </a:rPr>
              <a:t>It is a complex, multi-layered structure and often has a role in conferring </a:t>
            </a:r>
            <a:r>
              <a:rPr lang="en-US" b="1">
                <a:solidFill>
                  <a:srgbClr val="FFFFFF"/>
                </a:solidFill>
              </a:rPr>
              <a:t>virulence</a:t>
            </a:r>
            <a:r>
              <a:rPr lang="en-US">
                <a:solidFill>
                  <a:srgbClr val="FFFFFF"/>
                </a:solidFill>
              </a:rPr>
              <a:t> on a bacterial strain.</a:t>
            </a:r>
          </a:p>
        </p:txBody>
      </p:sp>
      <p:sp>
        <p:nvSpPr>
          <p:cNvPr id="71683" name="Rectangle 3"/>
          <p:cNvSpPr>
            <a:spLocks/>
          </p:cNvSpPr>
          <p:nvPr/>
        </p:nvSpPr>
        <p:spPr bwMode="auto">
          <a:xfrm>
            <a:off x="910828" y="4902399"/>
            <a:ext cx="4214813" cy="1482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190866" indent="-190866">
              <a:lnSpc>
                <a:spcPct val="105000"/>
              </a:lnSpc>
              <a:tabLst>
                <a:tab pos="366104" algn="l"/>
              </a:tabLst>
            </a:pPr>
            <a:r>
              <a:rPr lang="en-US" sz="1400" b="1">
                <a:solidFill>
                  <a:srgbClr val="FFFFFF"/>
                </a:solidFill>
                <a:latin typeface="Arial" charset="0"/>
                <a:ea typeface="ＭＳ Ｐゴシック" charset="0"/>
                <a:cs typeface="Arial" charset="0"/>
                <a:sym typeface="Arial" charset="0"/>
              </a:rPr>
              <a:t>A</a:t>
            </a:r>
            <a:r>
              <a:rPr lang="en-US" sz="1400">
                <a:solidFill>
                  <a:srgbClr val="FFFFFF"/>
                </a:solidFill>
                <a:latin typeface="Arial" charset="0"/>
                <a:ea typeface="ＭＳ Ｐゴシック" charset="0"/>
                <a:cs typeface="Arial" charset="0"/>
                <a:sym typeface="Arial" charset="0"/>
              </a:rPr>
              <a:t>. </a:t>
            </a:r>
            <a:r>
              <a:rPr lang="en-US" sz="1400" i="1">
                <a:solidFill>
                  <a:srgbClr val="FFFFFF"/>
                </a:solidFill>
                <a:latin typeface="Arial" charset="0"/>
                <a:ea typeface="ＭＳ Ｐゴシック" charset="0"/>
                <a:cs typeface="Arial" charset="0"/>
                <a:sym typeface="Arial" charset="0"/>
              </a:rPr>
              <a:t>Bacillus cereus</a:t>
            </a:r>
            <a:r>
              <a:rPr lang="en-US" sz="1400">
                <a:solidFill>
                  <a:srgbClr val="FFFFFF"/>
                </a:solidFill>
                <a:latin typeface="Arial" charset="0"/>
                <a:ea typeface="ＭＳ Ｐゴシック" charset="0"/>
                <a:cs typeface="Arial" charset="0"/>
                <a:sym typeface="Arial" charset="0"/>
              </a:rPr>
              <a:t> grown on a blood agar plate.</a:t>
            </a:r>
            <a:br>
              <a:rPr lang="en-US" sz="1400">
                <a:solidFill>
                  <a:srgbClr val="FFFFFF"/>
                </a:solidFill>
                <a:latin typeface="Arial" charset="0"/>
                <a:ea typeface="ＭＳ Ｐゴシック" charset="0"/>
                <a:cs typeface="Arial" charset="0"/>
                <a:sym typeface="Arial" charset="0"/>
              </a:rPr>
            </a:br>
            <a:r>
              <a:rPr lang="en-US" sz="1400" i="1">
                <a:solidFill>
                  <a:srgbClr val="FFFFFF"/>
                </a:solidFill>
                <a:latin typeface="Arial" charset="0"/>
                <a:ea typeface="ＭＳ Ｐゴシック" charset="0"/>
                <a:cs typeface="Arial" charset="0"/>
                <a:sym typeface="Arial" charset="0"/>
              </a:rPr>
              <a:t>B. cereus</a:t>
            </a:r>
            <a:r>
              <a:rPr lang="en-US" sz="1400">
                <a:solidFill>
                  <a:srgbClr val="FFFFFF"/>
                </a:solidFill>
                <a:latin typeface="Arial" charset="0"/>
                <a:ea typeface="ＭＳ Ｐゴシック" charset="0"/>
                <a:cs typeface="Arial" charset="0"/>
                <a:sym typeface="Arial" charset="0"/>
              </a:rPr>
              <a:t> produces a </a:t>
            </a:r>
            <a:r>
              <a:rPr lang="en-US" sz="1400" b="1">
                <a:solidFill>
                  <a:srgbClr val="FFFFFF"/>
                </a:solidFill>
                <a:latin typeface="Arial" charset="0"/>
                <a:ea typeface="ＭＳ Ｐゴシック" charset="0"/>
                <a:cs typeface="Arial" charset="0"/>
                <a:sym typeface="Arial" charset="0"/>
              </a:rPr>
              <a:t>toxin</a:t>
            </a:r>
            <a:r>
              <a:rPr lang="en-US" sz="1400">
                <a:solidFill>
                  <a:srgbClr val="FFFFFF"/>
                </a:solidFill>
                <a:latin typeface="Arial" charset="0"/>
                <a:ea typeface="ＭＳ Ｐゴシック" charset="0"/>
                <a:cs typeface="Arial" charset="0"/>
                <a:sym typeface="Arial" charset="0"/>
              </a:rPr>
              <a:t> which causes vomiting or diarrhea when toxin levels are sufficiently high.</a:t>
            </a:r>
          </a:p>
          <a:p>
            <a:pPr marL="190866" indent="-190866">
              <a:lnSpc>
                <a:spcPct val="105000"/>
              </a:lnSpc>
              <a:tabLst>
                <a:tab pos="366104" algn="l"/>
              </a:tabLst>
            </a:pPr>
            <a:endParaRPr lang="en-US" sz="1400">
              <a:solidFill>
                <a:srgbClr val="FFFFFF"/>
              </a:solidFill>
              <a:latin typeface="Arial" charset="0"/>
              <a:ea typeface="ＭＳ Ｐゴシック" charset="0"/>
              <a:cs typeface="Arial" charset="0"/>
              <a:sym typeface="Arial" charset="0"/>
            </a:endParaRPr>
          </a:p>
          <a:p>
            <a:pPr marL="190866" indent="-190866">
              <a:lnSpc>
                <a:spcPct val="105000"/>
              </a:lnSpc>
              <a:tabLst>
                <a:tab pos="366104" algn="l"/>
              </a:tabLst>
            </a:pPr>
            <a:r>
              <a:rPr lang="en-US" sz="1400" b="1">
                <a:solidFill>
                  <a:srgbClr val="FFFFFF"/>
                </a:solidFill>
                <a:latin typeface="Arial" charset="0"/>
                <a:ea typeface="ＭＳ Ｐゴシック" charset="0"/>
                <a:cs typeface="Arial" charset="0"/>
                <a:sym typeface="Arial" charset="0"/>
              </a:rPr>
              <a:t>B</a:t>
            </a:r>
            <a:r>
              <a:rPr lang="en-US" sz="1400">
                <a:solidFill>
                  <a:srgbClr val="FFFFFF"/>
                </a:solidFill>
                <a:latin typeface="Arial" charset="0"/>
                <a:ea typeface="ＭＳ Ｐゴシック" charset="0"/>
                <a:cs typeface="Arial" charset="0"/>
                <a:sym typeface="Arial" charset="0"/>
              </a:rPr>
              <a:t>. SEM of</a:t>
            </a:r>
            <a:r>
              <a:rPr lang="en-US" sz="1400" i="1">
                <a:solidFill>
                  <a:srgbClr val="FFFFFF"/>
                </a:solidFill>
                <a:latin typeface="Arial" charset="0"/>
                <a:ea typeface="ＭＳ Ｐゴシック" charset="0"/>
                <a:cs typeface="Arial" charset="0"/>
                <a:sym typeface="Arial" charset="0"/>
              </a:rPr>
              <a:t> Salmonella typhimurium</a:t>
            </a:r>
            <a:r>
              <a:rPr lang="en-US" sz="1400">
                <a:solidFill>
                  <a:srgbClr val="FFFFFF"/>
                </a:solidFill>
                <a:latin typeface="Arial" charset="0"/>
                <a:ea typeface="ＭＳ Ｐゴシック" charset="0"/>
                <a:cs typeface="Arial" charset="0"/>
                <a:sym typeface="Arial" charset="0"/>
              </a:rPr>
              <a:t> bacteria invading cultured human cells. </a:t>
            </a:r>
            <a:r>
              <a:rPr lang="en-US" sz="1400" i="1">
                <a:solidFill>
                  <a:srgbClr val="FFFFFF"/>
                </a:solidFill>
                <a:latin typeface="Arial" charset="0"/>
                <a:ea typeface="ＭＳ Ｐゴシック" charset="0"/>
                <a:cs typeface="Arial" charset="0"/>
                <a:sym typeface="Arial" charset="0"/>
              </a:rPr>
              <a:t>Salmonella</a:t>
            </a:r>
            <a:r>
              <a:rPr lang="en-US" sz="1400">
                <a:solidFill>
                  <a:srgbClr val="FFFFFF"/>
                </a:solidFill>
                <a:latin typeface="Arial" charset="0"/>
                <a:ea typeface="ＭＳ Ｐゴシック" charset="0"/>
                <a:cs typeface="Arial" charset="0"/>
                <a:sym typeface="Arial" charset="0"/>
              </a:rPr>
              <a:t> is a common cause of gastroenteritis amongst humans.</a:t>
            </a:r>
          </a:p>
        </p:txBody>
      </p:sp>
      <p:grpSp>
        <p:nvGrpSpPr>
          <p:cNvPr id="71684" name="Group 4"/>
          <p:cNvGrpSpPr>
            <a:grpSpLocks/>
          </p:cNvGrpSpPr>
          <p:nvPr/>
        </p:nvGrpSpPr>
        <p:grpSpPr bwMode="auto">
          <a:xfrm>
            <a:off x="5304234" y="1134070"/>
            <a:ext cx="3576340" cy="2549426"/>
            <a:chOff x="0" y="0"/>
            <a:chExt cx="3204" cy="2284"/>
          </a:xfrm>
        </p:grpSpPr>
        <p:pic>
          <p:nvPicPr>
            <p:cNvPr id="7168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24" cy="2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1686" name="Rectangle 6"/>
            <p:cNvSpPr>
              <a:spLocks/>
            </p:cNvSpPr>
            <p:nvPr/>
          </p:nvSpPr>
          <p:spPr bwMode="auto">
            <a:xfrm flipH="1">
              <a:off x="40" y="1968"/>
              <a:ext cx="200"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50800" dist="50800" dir="2700000" algn="ctr" rotWithShape="0">
                      <a:schemeClr val="bg2">
                        <a:alpha val="74998"/>
                      </a:schemeClr>
                    </a:outerShdw>
                  </a:effectLst>
                </a14:hiddenEffects>
              </a:ext>
            </a:extLst>
          </p:spPr>
          <p:txBody>
            <a:bodyPr lIns="0" tIns="0" rIns="0" bIns="0"/>
            <a:lstStyle/>
            <a:p>
              <a:pPr marL="80364">
                <a:lnSpc>
                  <a:spcPct val="91000"/>
                </a:lnSpc>
                <a:tabLst>
                  <a:tab pos="366104" algn="l"/>
                </a:tabLst>
              </a:pPr>
              <a:r>
                <a:rPr lang="en-US" sz="1500" b="1">
                  <a:solidFill>
                    <a:srgbClr val="FFFFFF"/>
                  </a:solidFill>
                  <a:latin typeface="Arial" charset="0"/>
                  <a:ea typeface="ＭＳ Ｐゴシック" charset="0"/>
                  <a:cs typeface="Arial" charset="0"/>
                  <a:sym typeface="Arial" charset="0"/>
                </a:rPr>
                <a:t>A</a:t>
              </a:r>
            </a:p>
          </p:txBody>
        </p:sp>
        <p:sp>
          <p:nvSpPr>
            <p:cNvPr id="71687" name="Rectangle 7"/>
            <p:cNvSpPr>
              <a:spLocks/>
            </p:cNvSpPr>
            <p:nvPr/>
          </p:nvSpPr>
          <p:spPr bwMode="auto">
            <a:xfrm rot="-5400000">
              <a:off x="2984" y="2064"/>
              <a:ext cx="328" cy="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83000"/>
                </a:lnSpc>
                <a:tabLst>
                  <a:tab pos="366104" algn="l"/>
                </a:tabLst>
              </a:pPr>
              <a:r>
                <a:rPr lang="en-US" sz="800">
                  <a:solidFill>
                    <a:srgbClr val="FFFFFF"/>
                  </a:solidFill>
                  <a:latin typeface="Arial" charset="0"/>
                  <a:ea typeface="ＭＳ Ｐゴシック" charset="0"/>
                  <a:cs typeface="Arial" charset="0"/>
                  <a:sym typeface="Arial" charset="0"/>
                </a:rPr>
                <a:t>CDC</a:t>
              </a:r>
            </a:p>
          </p:txBody>
        </p:sp>
      </p:grpSp>
      <p:grpSp>
        <p:nvGrpSpPr>
          <p:cNvPr id="71688" name="Group 8"/>
          <p:cNvGrpSpPr>
            <a:grpSpLocks/>
          </p:cNvGrpSpPr>
          <p:nvPr/>
        </p:nvGrpSpPr>
        <p:grpSpPr bwMode="auto">
          <a:xfrm>
            <a:off x="5304234" y="4027289"/>
            <a:ext cx="3692426" cy="2558355"/>
            <a:chOff x="0" y="0"/>
            <a:chExt cx="3308" cy="2292"/>
          </a:xfrm>
        </p:grpSpPr>
        <p:pic>
          <p:nvPicPr>
            <p:cNvPr id="71689"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024" cy="2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1690" name="Rectangle 10"/>
            <p:cNvSpPr>
              <a:spLocks/>
            </p:cNvSpPr>
            <p:nvPr/>
          </p:nvSpPr>
          <p:spPr bwMode="auto">
            <a:xfrm flipH="1">
              <a:off x="40" y="2000"/>
              <a:ext cx="200"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50800" dist="50800" dir="2700000" algn="ctr" rotWithShape="0">
                      <a:schemeClr val="bg2">
                        <a:alpha val="74998"/>
                      </a:schemeClr>
                    </a:outerShdw>
                  </a:effectLst>
                </a14:hiddenEffects>
              </a:ext>
            </a:extLst>
          </p:spPr>
          <p:txBody>
            <a:bodyPr lIns="0" tIns="0" rIns="0" bIns="0"/>
            <a:lstStyle/>
            <a:p>
              <a:pPr marL="80364">
                <a:lnSpc>
                  <a:spcPct val="91000"/>
                </a:lnSpc>
                <a:tabLst>
                  <a:tab pos="366104" algn="l"/>
                </a:tabLst>
              </a:pPr>
              <a:r>
                <a:rPr lang="en-US" sz="1500" b="1">
                  <a:solidFill>
                    <a:srgbClr val="FFFFFF"/>
                  </a:solidFill>
                  <a:latin typeface="Arial" charset="0"/>
                  <a:ea typeface="ＭＳ Ｐゴシック" charset="0"/>
                  <a:cs typeface="Arial" charset="0"/>
                  <a:sym typeface="Arial" charset="0"/>
                </a:rPr>
                <a:t>B</a:t>
              </a:r>
            </a:p>
          </p:txBody>
        </p:sp>
        <p:sp>
          <p:nvSpPr>
            <p:cNvPr id="71691" name="Rectangle 11"/>
            <p:cNvSpPr>
              <a:spLocks/>
            </p:cNvSpPr>
            <p:nvPr/>
          </p:nvSpPr>
          <p:spPr bwMode="auto">
            <a:xfrm rot="-5400000">
              <a:off x="2268" y="1252"/>
              <a:ext cx="1872"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83000"/>
                </a:lnSpc>
                <a:tabLst>
                  <a:tab pos="366104" algn="l"/>
                </a:tabLst>
              </a:pPr>
              <a:r>
                <a:rPr lang="en-US" sz="800">
                  <a:solidFill>
                    <a:srgbClr val="FFFFFF"/>
                  </a:solidFill>
                  <a:latin typeface="Arial" charset="0"/>
                  <a:ea typeface="ＭＳ Ｐゴシック" charset="0"/>
                  <a:cs typeface="Arial" charset="0"/>
                  <a:sym typeface="Arial" charset="0"/>
                </a:rPr>
                <a:t>Rocky Mountain Laboratories, NIAID, NIH</a:t>
              </a:r>
            </a:p>
            <a:p>
              <a:pPr marL="80364">
                <a:lnSpc>
                  <a:spcPct val="83000"/>
                </a:lnSpc>
                <a:tabLst>
                  <a:tab pos="366104" algn="l"/>
                </a:tabLst>
              </a:pPr>
              <a:endParaRPr lang="en-US" sz="800">
                <a:solidFill>
                  <a:srgbClr val="FFFFFF"/>
                </a:solidFill>
                <a:latin typeface="Arial" charset="0"/>
                <a:ea typeface="ＭＳ Ｐゴシック" charset="0"/>
                <a:cs typeface="Arial" charset="0"/>
                <a:sym typeface="Arial" charset="0"/>
              </a:endParaRPr>
            </a:p>
          </p:txBody>
        </p:sp>
      </p:grpSp>
    </p:spTree>
    <p:extLst>
      <p:ext uri="{BB962C8B-B14F-4D97-AF65-F5344CB8AC3E}">
        <p14:creationId xmlns:p14="http://schemas.microsoft.com/office/powerpoint/2010/main" val="2672691430"/>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168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168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168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168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71683">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499"/>
                                          </p:stCondLst>
                                        </p:cTn>
                                        <p:tgtEl>
                                          <p:spTgt spid="71684"/>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71683">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499"/>
                                          </p:stCondLst>
                                        </p:cTn>
                                        <p:tgtEl>
                                          <p:spTgt spid="716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build="p" bldLvl="5" autoUpdateAnimBg="0"/>
      <p:bldP spid="71683"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p:cNvSpPr>
          <p:nvPr/>
        </p:nvSpPr>
        <p:spPr bwMode="auto">
          <a:xfrm>
            <a:off x="-17859" y="-17860"/>
            <a:ext cx="9170789" cy="8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spcBef>
                <a:spcPts val="141"/>
              </a:spcBef>
              <a:tabLst>
                <a:tab pos="669703" algn="l"/>
              </a:tabLst>
            </a:pPr>
            <a:r>
              <a:rPr lang="en-US" sz="4500">
                <a:solidFill>
                  <a:srgbClr val="000000"/>
                </a:solidFill>
                <a:latin typeface="Arial Black" charset="0"/>
                <a:ea typeface="ＭＳ Ｐゴシック" charset="0"/>
                <a:cs typeface="Arial Black" charset="0"/>
                <a:sym typeface="Arial Black" charset="0"/>
              </a:rPr>
              <a:t>Bacterial Cells</a:t>
            </a:r>
          </a:p>
        </p:txBody>
      </p:sp>
      <p:grpSp>
        <p:nvGrpSpPr>
          <p:cNvPr id="72706" name="Group 2"/>
          <p:cNvGrpSpPr>
            <a:grpSpLocks/>
          </p:cNvGrpSpPr>
          <p:nvPr/>
        </p:nvGrpSpPr>
        <p:grpSpPr bwMode="auto">
          <a:xfrm>
            <a:off x="214313" y="982266"/>
            <a:ext cx="2646536" cy="2408783"/>
            <a:chOff x="0" y="0"/>
            <a:chExt cx="2371" cy="2158"/>
          </a:xfrm>
        </p:grpSpPr>
        <p:pic>
          <p:nvPicPr>
            <p:cNvPr id="727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371" cy="21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2708" name="Rectangle 4"/>
            <p:cNvSpPr>
              <a:spLocks/>
            </p:cNvSpPr>
            <p:nvPr/>
          </p:nvSpPr>
          <p:spPr bwMode="auto">
            <a:xfrm>
              <a:off x="317" y="1907"/>
              <a:ext cx="1733" cy="2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90000"/>
                </a:lnSpc>
                <a:spcBef>
                  <a:spcPts val="703"/>
                </a:spcBef>
                <a:tabLst>
                  <a:tab pos="721047" algn="l"/>
                </a:tabLst>
              </a:pPr>
              <a:r>
                <a:rPr lang="en-US" sz="1400" b="1">
                  <a:solidFill>
                    <a:srgbClr val="FFFFFF"/>
                  </a:solidFill>
                  <a:latin typeface="Arial" charset="0"/>
                  <a:ea typeface="ＭＳ Ｐゴシック" charset="0"/>
                  <a:cs typeface="Arial" charset="0"/>
                  <a:sym typeface="Arial" charset="0"/>
                </a:rPr>
                <a:t>Gram positive cocci</a:t>
              </a:r>
            </a:p>
          </p:txBody>
        </p:sp>
      </p:grpSp>
      <p:grpSp>
        <p:nvGrpSpPr>
          <p:cNvPr id="72709" name="Group 5"/>
          <p:cNvGrpSpPr>
            <a:grpSpLocks/>
          </p:cNvGrpSpPr>
          <p:nvPr/>
        </p:nvGrpSpPr>
        <p:grpSpPr bwMode="auto">
          <a:xfrm>
            <a:off x="6405935" y="982266"/>
            <a:ext cx="2531566" cy="2408783"/>
            <a:chOff x="0" y="0"/>
            <a:chExt cx="2267" cy="2158"/>
          </a:xfrm>
        </p:grpSpPr>
        <p:pic>
          <p:nvPicPr>
            <p:cNvPr id="72710" name="Picture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267" cy="21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2711" name="Rectangle 7"/>
            <p:cNvSpPr>
              <a:spLocks/>
            </p:cNvSpPr>
            <p:nvPr/>
          </p:nvSpPr>
          <p:spPr bwMode="auto">
            <a:xfrm>
              <a:off x="508" y="1888"/>
              <a:ext cx="1248"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90000"/>
                </a:lnSpc>
                <a:spcBef>
                  <a:spcPts val="703"/>
                </a:spcBef>
                <a:tabLst>
                  <a:tab pos="721047" algn="l"/>
                </a:tabLst>
              </a:pPr>
              <a:r>
                <a:rPr lang="en-US" sz="1400" b="1" i="1">
                  <a:solidFill>
                    <a:srgbClr val="000000"/>
                  </a:solidFill>
                  <a:latin typeface="Arial" charset="0"/>
                  <a:ea typeface="ＭＳ Ｐゴシック" charset="0"/>
                  <a:cs typeface="Arial" charset="0"/>
                  <a:sym typeface="Arial" charset="0"/>
                </a:rPr>
                <a:t>Campylobacter</a:t>
              </a:r>
            </a:p>
          </p:txBody>
        </p:sp>
      </p:grpSp>
      <p:pic>
        <p:nvPicPr>
          <p:cNvPr id="7271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4440" y="3152180"/>
            <a:ext cx="6045398" cy="2868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2713" name="Rectangle 9"/>
          <p:cNvSpPr>
            <a:spLocks noChangeArrowheads="1"/>
          </p:cNvSpPr>
          <p:nvPr>
            <p:ph type="body" idx="1"/>
          </p:nvPr>
        </p:nvSpPr>
        <p:spPr>
          <a:xfrm>
            <a:off x="1973461" y="6000750"/>
            <a:ext cx="5286375" cy="830461"/>
          </a:xfrm>
          <a:ln/>
        </p:spPr>
        <p:txBody>
          <a:bodyPr/>
          <a:lstStyle/>
          <a:p>
            <a:pPr marL="125011" indent="0">
              <a:lnSpc>
                <a:spcPct val="109000"/>
              </a:lnSpc>
              <a:buNone/>
              <a:tabLst>
                <a:tab pos="721047" algn="l"/>
              </a:tabLst>
            </a:pPr>
            <a:r>
              <a:rPr lang="en-US" sz="1500">
                <a:solidFill>
                  <a:srgbClr val="2D00FA"/>
                </a:solidFill>
              </a:rPr>
              <a:t>Bacteria are very diverse in morphology and metabolism. The generalized diagram of a bacterial cell above is useful for demonstrating the key components of bacterial cells.</a:t>
            </a:r>
          </a:p>
        </p:txBody>
      </p:sp>
      <p:pic>
        <p:nvPicPr>
          <p:cNvPr id="72714"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9672" y="982265"/>
            <a:ext cx="3090788" cy="2411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2715" name="Rectangle 11"/>
          <p:cNvSpPr>
            <a:spLocks/>
          </p:cNvSpPr>
          <p:nvPr/>
        </p:nvSpPr>
        <p:spPr bwMode="auto">
          <a:xfrm>
            <a:off x="3786188" y="3089672"/>
            <a:ext cx="1848445" cy="267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90000"/>
              </a:lnSpc>
              <a:spcBef>
                <a:spcPts val="703"/>
              </a:spcBef>
              <a:tabLst>
                <a:tab pos="721047" algn="l"/>
              </a:tabLst>
            </a:pPr>
            <a:r>
              <a:rPr lang="en-US" sz="1400" b="1" i="1">
                <a:solidFill>
                  <a:srgbClr val="000000"/>
                </a:solidFill>
                <a:latin typeface="Arial" charset="0"/>
                <a:ea typeface="ＭＳ Ｐゴシック" charset="0"/>
                <a:cs typeface="Arial" charset="0"/>
                <a:sym typeface="Arial" charset="0"/>
              </a:rPr>
              <a:t>Escherischia coli</a:t>
            </a:r>
          </a:p>
        </p:txBody>
      </p:sp>
      <p:sp>
        <p:nvSpPr>
          <p:cNvPr id="72716" name="Rectangle 12"/>
          <p:cNvSpPr>
            <a:spLocks/>
          </p:cNvSpPr>
          <p:nvPr/>
        </p:nvSpPr>
        <p:spPr bwMode="auto">
          <a:xfrm rot="-5400000">
            <a:off x="5121419" y="2391876"/>
            <a:ext cx="1737455" cy="123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800">
                <a:solidFill>
                  <a:srgbClr val="000000"/>
                </a:solidFill>
                <a:latin typeface="Arial" charset="0"/>
                <a:ea typeface="ＭＳ Ｐゴシック" charset="0"/>
                <a:cs typeface="Arial" charset="0"/>
                <a:sym typeface="Arial" charset="0"/>
              </a:rPr>
              <a:t>Photo: NY State Department of Health</a:t>
            </a:r>
          </a:p>
        </p:txBody>
      </p:sp>
    </p:spTree>
    <p:extLst>
      <p:ext uri="{BB962C8B-B14F-4D97-AF65-F5344CB8AC3E}">
        <p14:creationId xmlns:p14="http://schemas.microsoft.com/office/powerpoint/2010/main" val="1625258013"/>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ChangeArrowheads="1"/>
          </p:cNvSpPr>
          <p:nvPr>
            <p:ph type="body" idx="1"/>
          </p:nvPr>
        </p:nvSpPr>
        <p:spPr>
          <a:xfrm>
            <a:off x="4027289" y="1268015"/>
            <a:ext cx="4473773" cy="4955977"/>
          </a:xfrm>
          <a:ln/>
        </p:spPr>
        <p:txBody>
          <a:bodyPr/>
          <a:lstStyle/>
          <a:p>
            <a:pPr>
              <a:lnSpc>
                <a:spcPts val="2250"/>
              </a:lnSpc>
              <a:spcBef>
                <a:spcPct val="0"/>
              </a:spcBef>
              <a:spcAft>
                <a:spcPts val="1406"/>
              </a:spcAft>
              <a:buSzPct val="130000"/>
              <a:buBlip>
                <a:blip r:embed="rId3"/>
              </a:buBlip>
              <a:tabLst>
                <a:tab pos="721047" algn="l"/>
                <a:tab pos="721047" algn="l"/>
                <a:tab pos="721047" algn="l"/>
                <a:tab pos="721047" algn="l"/>
                <a:tab pos="721047" algn="l"/>
              </a:tabLst>
            </a:pPr>
            <a:r>
              <a:rPr lang="en-US"/>
              <a:t>A complex, </a:t>
            </a:r>
            <a:r>
              <a:rPr lang="en-US" b="1">
                <a:solidFill>
                  <a:srgbClr val="2D00FA"/>
                </a:solidFill>
              </a:rPr>
              <a:t>semi-rigid structure</a:t>
            </a:r>
            <a:r>
              <a:rPr lang="en-US"/>
              <a:t> that gives the cell shape, prevents rupture, and serves as an anchorage point for flagella. </a:t>
            </a:r>
          </a:p>
          <a:p>
            <a:pPr>
              <a:lnSpc>
                <a:spcPts val="2250"/>
              </a:lnSpc>
              <a:spcBef>
                <a:spcPct val="0"/>
              </a:spcBef>
              <a:spcAft>
                <a:spcPts val="1406"/>
              </a:spcAft>
              <a:buSzPct val="130000"/>
              <a:buBlip>
                <a:blip r:embed="rId3"/>
              </a:buBlip>
              <a:tabLst>
                <a:tab pos="721047" algn="l"/>
                <a:tab pos="721047" algn="l"/>
                <a:tab pos="721047" algn="l"/>
                <a:tab pos="721047" algn="l"/>
                <a:tab pos="721047" algn="l"/>
              </a:tabLst>
            </a:pPr>
            <a:r>
              <a:rPr lang="en-US"/>
              <a:t>The cell wall is composed of a macromolecule called </a:t>
            </a:r>
            <a:r>
              <a:rPr lang="en-US" b="1">
                <a:solidFill>
                  <a:srgbClr val="2D00FA"/>
                </a:solidFill>
              </a:rPr>
              <a:t>peptidoglycan</a:t>
            </a:r>
            <a:r>
              <a:rPr lang="en-US"/>
              <a:t>; repeating disaccharides attached by polypeptides to form a lattice. </a:t>
            </a:r>
          </a:p>
          <a:p>
            <a:pPr>
              <a:lnSpc>
                <a:spcPts val="2250"/>
              </a:lnSpc>
              <a:spcBef>
                <a:spcPct val="0"/>
              </a:spcBef>
              <a:spcAft>
                <a:spcPts val="1406"/>
              </a:spcAft>
              <a:buSzPct val="130000"/>
              <a:buBlip>
                <a:blip r:embed="rId3"/>
              </a:buBlip>
              <a:tabLst>
                <a:tab pos="721047" algn="l"/>
                <a:tab pos="721047" algn="l"/>
                <a:tab pos="721047" algn="l"/>
                <a:tab pos="721047" algn="l"/>
                <a:tab pos="721047" algn="l"/>
              </a:tabLst>
            </a:pPr>
            <a:r>
              <a:rPr lang="en-US"/>
              <a:t>The wall also contains varying amounts of </a:t>
            </a:r>
            <a:r>
              <a:rPr lang="en-US" b="1">
                <a:solidFill>
                  <a:srgbClr val="2D00FA"/>
                </a:solidFill>
              </a:rPr>
              <a:t>lipopolysaccharides</a:t>
            </a:r>
            <a:r>
              <a:rPr lang="en-US"/>
              <a:t> and </a:t>
            </a:r>
            <a:r>
              <a:rPr lang="en-US" b="1">
                <a:solidFill>
                  <a:srgbClr val="2D00FA"/>
                </a:solidFill>
              </a:rPr>
              <a:t>lipoproteins</a:t>
            </a:r>
            <a:r>
              <a:rPr lang="en-US"/>
              <a:t>. </a:t>
            </a:r>
          </a:p>
          <a:p>
            <a:pPr>
              <a:lnSpc>
                <a:spcPts val="2250"/>
              </a:lnSpc>
              <a:spcBef>
                <a:spcPct val="0"/>
              </a:spcBef>
              <a:spcAft>
                <a:spcPts val="1406"/>
              </a:spcAft>
              <a:buSzPct val="130000"/>
              <a:buBlip>
                <a:blip r:embed="rId3"/>
              </a:buBlip>
              <a:tabLst>
                <a:tab pos="721047" algn="l"/>
                <a:tab pos="721047" algn="l"/>
                <a:tab pos="721047" algn="l"/>
                <a:tab pos="721047" algn="l"/>
                <a:tab pos="721047" algn="l"/>
              </a:tabLst>
            </a:pPr>
            <a:r>
              <a:rPr lang="en-US"/>
              <a:t>The amount of peptidoglycan present in the wall forms the basis of the diagnostic </a:t>
            </a:r>
            <a:r>
              <a:rPr lang="en-US" b="1">
                <a:solidFill>
                  <a:srgbClr val="2D00FA"/>
                </a:solidFill>
              </a:rPr>
              <a:t>gram stain</a:t>
            </a:r>
            <a:r>
              <a:rPr lang="en-US"/>
              <a:t>.</a:t>
            </a:r>
          </a:p>
          <a:p>
            <a:pPr>
              <a:lnSpc>
                <a:spcPts val="2250"/>
              </a:lnSpc>
              <a:spcBef>
                <a:spcPct val="0"/>
              </a:spcBef>
              <a:spcAft>
                <a:spcPts val="1406"/>
              </a:spcAft>
              <a:buSzPct val="130000"/>
              <a:buBlip>
                <a:blip r:embed="rId3"/>
              </a:buBlip>
              <a:tabLst>
                <a:tab pos="721047" algn="l"/>
                <a:tab pos="721047" algn="l"/>
                <a:tab pos="721047" algn="l"/>
                <a:tab pos="721047" algn="l"/>
                <a:tab pos="721047" algn="l"/>
              </a:tabLst>
            </a:pPr>
            <a:r>
              <a:rPr lang="en-US"/>
              <a:t>In many species, the cell wall contributes to </a:t>
            </a:r>
            <a:r>
              <a:rPr lang="en-US" b="1">
                <a:solidFill>
                  <a:srgbClr val="2D00FA"/>
                </a:solidFill>
              </a:rPr>
              <a:t>virulence</a:t>
            </a:r>
            <a:r>
              <a:rPr lang="en-US"/>
              <a:t> (disease-causing ability).</a:t>
            </a:r>
            <a:endParaRPr lang="en-US" sz="1400"/>
          </a:p>
        </p:txBody>
      </p:sp>
      <p:pic>
        <p:nvPicPr>
          <p:cNvPr id="737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415650">
            <a:off x="-972220" y="1658690"/>
            <a:ext cx="5481712" cy="2601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3731" name="Rectangle 3"/>
          <p:cNvSpPr>
            <a:spLocks/>
          </p:cNvSpPr>
          <p:nvPr/>
        </p:nvSpPr>
        <p:spPr bwMode="auto">
          <a:xfrm>
            <a:off x="0" y="-17860"/>
            <a:ext cx="9144000" cy="8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spcBef>
                <a:spcPts val="141"/>
              </a:spcBef>
              <a:tabLst>
                <a:tab pos="669703" algn="l"/>
              </a:tabLst>
            </a:pPr>
            <a:r>
              <a:rPr lang="en-US" sz="4500">
                <a:solidFill>
                  <a:srgbClr val="000000"/>
                </a:solidFill>
                <a:latin typeface="Arial Black" charset="0"/>
                <a:ea typeface="ＭＳ Ｐゴシック" charset="0"/>
                <a:cs typeface="Arial Black" charset="0"/>
                <a:sym typeface="Arial Black" charset="0"/>
              </a:rPr>
              <a:t>Cell Wall</a:t>
            </a:r>
          </a:p>
        </p:txBody>
      </p:sp>
      <p:grpSp>
        <p:nvGrpSpPr>
          <p:cNvPr id="73732" name="Group 4"/>
          <p:cNvGrpSpPr>
            <a:grpSpLocks/>
          </p:cNvGrpSpPr>
          <p:nvPr/>
        </p:nvGrpSpPr>
        <p:grpSpPr bwMode="auto">
          <a:xfrm>
            <a:off x="2511475" y="1368475"/>
            <a:ext cx="1298154" cy="4346525"/>
            <a:chOff x="0" y="0"/>
            <a:chExt cx="1162" cy="3893"/>
          </a:xfrm>
        </p:grpSpPr>
        <p:sp>
          <p:nvSpPr>
            <p:cNvPr id="73733" name="Line 5"/>
            <p:cNvSpPr>
              <a:spLocks noChangeShapeType="1"/>
            </p:cNvSpPr>
            <p:nvPr/>
          </p:nvSpPr>
          <p:spPr bwMode="auto">
            <a:xfrm>
              <a:off x="36" y="1696"/>
              <a:ext cx="1126" cy="0"/>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3734" name="Line 6"/>
            <p:cNvSpPr>
              <a:spLocks noChangeShapeType="1"/>
            </p:cNvSpPr>
            <p:nvPr/>
          </p:nvSpPr>
          <p:spPr bwMode="auto">
            <a:xfrm>
              <a:off x="1157" y="0"/>
              <a:ext cx="0" cy="3893"/>
            </a:xfrm>
            <a:prstGeom prst="line">
              <a:avLst/>
            </a:prstGeom>
            <a:noFill/>
            <a:ln w="38100">
              <a:solidFill>
                <a:srgbClr val="FF001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grpSp>
    </p:spTree>
    <p:extLst>
      <p:ext uri="{BB962C8B-B14F-4D97-AF65-F5344CB8AC3E}">
        <p14:creationId xmlns:p14="http://schemas.microsoft.com/office/powerpoint/2010/main" val="1921314669"/>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372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7373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3729">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3729">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3729">
                                            <p:txEl>
                                              <p:pRg st="3" end="3"/>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372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29" grpId="0" build="p" bldLvl="5"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106096">
            <a:off x="3046140" y="3450208"/>
            <a:ext cx="3456905" cy="285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4754" name="Rectangle 2"/>
          <p:cNvSpPr>
            <a:spLocks noChangeArrowheads="1"/>
          </p:cNvSpPr>
          <p:nvPr>
            <p:ph type="body" idx="1"/>
          </p:nvPr>
        </p:nvSpPr>
        <p:spPr>
          <a:xfrm>
            <a:off x="3714750" y="1366242"/>
            <a:ext cx="5072063" cy="1893094"/>
          </a:xfrm>
          <a:ln/>
        </p:spPr>
        <p:txBody>
          <a:bodyPr/>
          <a:lstStyle/>
          <a:p>
            <a:pPr>
              <a:lnSpc>
                <a:spcPts val="2250"/>
              </a:lnSpc>
              <a:spcBef>
                <a:spcPct val="0"/>
              </a:spcBef>
              <a:spcAft>
                <a:spcPts val="1406"/>
              </a:spcAft>
              <a:buSzPct val="130000"/>
              <a:buBlip>
                <a:blip r:embed="rId4"/>
              </a:buBlip>
              <a:tabLst>
                <a:tab pos="721047" algn="l"/>
                <a:tab pos="721047" algn="l"/>
              </a:tabLst>
            </a:pPr>
            <a:r>
              <a:rPr lang="en-US"/>
              <a:t>The </a:t>
            </a:r>
            <a:r>
              <a:rPr lang="en-US" b="1"/>
              <a:t>plasma membrane</a:t>
            </a:r>
            <a:r>
              <a:rPr lang="en-US"/>
              <a:t> is similar in composition to eukaryotic membranes, although less rigid.</a:t>
            </a:r>
          </a:p>
          <a:p>
            <a:pPr>
              <a:lnSpc>
                <a:spcPts val="2250"/>
              </a:lnSpc>
              <a:spcBef>
                <a:spcPct val="0"/>
              </a:spcBef>
              <a:spcAft>
                <a:spcPts val="1406"/>
              </a:spcAft>
              <a:buSzPct val="130000"/>
              <a:buBlip>
                <a:blip r:embed="rId4"/>
              </a:buBlip>
              <a:tabLst>
                <a:tab pos="721047" algn="l"/>
                <a:tab pos="721047" algn="l"/>
              </a:tabLst>
            </a:pPr>
            <a:r>
              <a:rPr lang="en-US"/>
              <a:t>Bacteria lack membrane-bound organelles, so in some bacteria the plasma membrane becomes invaginated to form a specialized membranous structure (e.g. for cellular respiration).</a:t>
            </a:r>
            <a:endParaRPr lang="en-US" sz="1400"/>
          </a:p>
        </p:txBody>
      </p:sp>
      <p:pic>
        <p:nvPicPr>
          <p:cNvPr id="7475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6415650">
            <a:off x="-1151930" y="2070572"/>
            <a:ext cx="6056561" cy="28753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4756" name="Rectangle 4"/>
          <p:cNvSpPr>
            <a:spLocks/>
          </p:cNvSpPr>
          <p:nvPr/>
        </p:nvSpPr>
        <p:spPr bwMode="auto">
          <a:xfrm>
            <a:off x="2830711" y="-17860"/>
            <a:ext cx="6322219" cy="8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spcBef>
                <a:spcPts val="141"/>
              </a:spcBef>
              <a:tabLst>
                <a:tab pos="669703" algn="l"/>
              </a:tabLst>
            </a:pPr>
            <a:r>
              <a:rPr lang="en-US" sz="4500">
                <a:solidFill>
                  <a:srgbClr val="000000"/>
                </a:solidFill>
                <a:latin typeface="Arial Black" charset="0"/>
                <a:ea typeface="ＭＳ Ｐゴシック" charset="0"/>
                <a:cs typeface="Arial Black" charset="0"/>
                <a:sym typeface="Arial Black" charset="0"/>
              </a:rPr>
              <a:t>Cell Membrane</a:t>
            </a:r>
          </a:p>
        </p:txBody>
      </p:sp>
      <p:grpSp>
        <p:nvGrpSpPr>
          <p:cNvPr id="74757" name="Group 5"/>
          <p:cNvGrpSpPr>
            <a:grpSpLocks/>
          </p:cNvGrpSpPr>
          <p:nvPr/>
        </p:nvGrpSpPr>
        <p:grpSpPr bwMode="auto">
          <a:xfrm>
            <a:off x="5404693" y="3812977"/>
            <a:ext cx="3372074" cy="1053703"/>
            <a:chOff x="0" y="0"/>
            <a:chExt cx="3021" cy="944"/>
          </a:xfrm>
        </p:grpSpPr>
        <p:sp>
          <p:nvSpPr>
            <p:cNvPr id="74758" name="Rectangle 6"/>
            <p:cNvSpPr>
              <a:spLocks/>
            </p:cNvSpPr>
            <p:nvPr/>
          </p:nvSpPr>
          <p:spPr bwMode="auto">
            <a:xfrm>
              <a:off x="709" y="0"/>
              <a:ext cx="2312" cy="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400" i="1">
                  <a:solidFill>
                    <a:srgbClr val="2D00FA"/>
                  </a:solidFill>
                  <a:latin typeface="Arial" charset="0"/>
                  <a:ea typeface="ＭＳ Ｐゴシック" charset="0"/>
                  <a:cs typeface="Arial" charset="0"/>
                  <a:sym typeface="Arial" charset="0"/>
                </a:rPr>
                <a:t>Bacillus megaterium</a:t>
              </a:r>
              <a:r>
                <a:rPr lang="en-US" sz="1400">
                  <a:solidFill>
                    <a:srgbClr val="2D00FA"/>
                  </a:solidFill>
                  <a:latin typeface="Arial" charset="0"/>
                  <a:ea typeface="ＭＳ Ｐゴシック" charset="0"/>
                  <a:cs typeface="Arial" charset="0"/>
                  <a:sym typeface="Arial" charset="0"/>
                </a:rPr>
                <a:t>, clearly showing the plasma membrane (dark blue). Note the thick cell wall (brown) surrounding the entire cell.</a:t>
              </a:r>
            </a:p>
          </p:txBody>
        </p:sp>
        <p:sp>
          <p:nvSpPr>
            <p:cNvPr id="74759" name="Line 7"/>
            <p:cNvSpPr>
              <a:spLocks noChangeShapeType="1"/>
            </p:cNvSpPr>
            <p:nvPr/>
          </p:nvSpPr>
          <p:spPr bwMode="auto">
            <a:xfrm rot="10800000" flipH="1">
              <a:off x="0" y="456"/>
              <a:ext cx="682" cy="394"/>
            </a:xfrm>
            <a:prstGeom prst="line">
              <a:avLst/>
            </a:prstGeom>
            <a:noFill/>
            <a:ln w="381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grpSp>
        <p:nvGrpSpPr>
          <p:cNvPr id="74760" name="Group 8"/>
          <p:cNvGrpSpPr>
            <a:grpSpLocks/>
          </p:cNvGrpSpPr>
          <p:nvPr/>
        </p:nvGrpSpPr>
        <p:grpSpPr bwMode="auto">
          <a:xfrm>
            <a:off x="2383111" y="1332756"/>
            <a:ext cx="1169789" cy="1804913"/>
            <a:chOff x="0" y="0"/>
            <a:chExt cx="1048" cy="1617"/>
          </a:xfrm>
        </p:grpSpPr>
        <p:sp>
          <p:nvSpPr>
            <p:cNvPr id="74761" name="Line 9"/>
            <p:cNvSpPr>
              <a:spLocks noChangeShapeType="1"/>
            </p:cNvSpPr>
            <p:nvPr/>
          </p:nvSpPr>
          <p:spPr bwMode="auto">
            <a:xfrm>
              <a:off x="0" y="1376"/>
              <a:ext cx="1036" cy="0"/>
            </a:xfrm>
            <a:prstGeom prst="line">
              <a:avLst/>
            </a:prstGeom>
            <a:noFill/>
            <a:ln w="381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4762" name="Line 10"/>
            <p:cNvSpPr>
              <a:spLocks noChangeShapeType="1"/>
            </p:cNvSpPr>
            <p:nvPr/>
          </p:nvSpPr>
          <p:spPr bwMode="auto">
            <a:xfrm>
              <a:off x="1048" y="0"/>
              <a:ext cx="0" cy="1617"/>
            </a:xfrm>
            <a:prstGeom prst="line">
              <a:avLst/>
            </a:prstGeom>
            <a:noFill/>
            <a:ln w="38100">
              <a:solidFill>
                <a:srgbClr val="FF001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grpSp>
    </p:spTree>
    <p:extLst>
      <p:ext uri="{BB962C8B-B14F-4D97-AF65-F5344CB8AC3E}">
        <p14:creationId xmlns:p14="http://schemas.microsoft.com/office/powerpoint/2010/main" val="281279709"/>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475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7476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4754">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499"/>
                                          </p:stCondLst>
                                        </p:cTn>
                                        <p:tgtEl>
                                          <p:spTgt spid="747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build="p" bldLvl="5"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ph type="body" idx="1"/>
          </p:nvPr>
        </p:nvSpPr>
        <p:spPr>
          <a:xfrm>
            <a:off x="3804047" y="785812"/>
            <a:ext cx="4875609" cy="3178969"/>
          </a:xfrm>
          <a:ln/>
        </p:spPr>
        <p:txBody>
          <a:bodyPr/>
          <a:lstStyle/>
          <a:p>
            <a:pPr>
              <a:lnSpc>
                <a:spcPts val="2250"/>
              </a:lnSpc>
              <a:spcBef>
                <a:spcPct val="0"/>
              </a:spcBef>
              <a:spcAft>
                <a:spcPts val="703"/>
              </a:spcAft>
              <a:buSzPct val="130000"/>
              <a:buBlip>
                <a:blip r:embed="rId3"/>
              </a:buBlip>
              <a:tabLst>
                <a:tab pos="721047" algn="l"/>
                <a:tab pos="1045853" algn="l"/>
                <a:tab pos="1045853" algn="l"/>
                <a:tab pos="721047" algn="l"/>
                <a:tab pos="721047" algn="l"/>
              </a:tabLst>
            </a:pPr>
            <a:r>
              <a:rPr lang="en-US"/>
              <a:t>The glycocalyx is a viscous, </a:t>
            </a:r>
            <a:r>
              <a:rPr lang="en-US" b="1">
                <a:solidFill>
                  <a:srgbClr val="2D00FA"/>
                </a:solidFill>
              </a:rPr>
              <a:t>gelatinous layer</a:t>
            </a:r>
            <a:r>
              <a:rPr lang="en-US"/>
              <a:t> outside the cell wall composed of </a:t>
            </a:r>
            <a:r>
              <a:rPr lang="en-US" b="1">
                <a:solidFill>
                  <a:srgbClr val="2D00FA"/>
                </a:solidFill>
              </a:rPr>
              <a:t>polysaccharide</a:t>
            </a:r>
            <a:r>
              <a:rPr lang="en-US"/>
              <a:t> and/or </a:t>
            </a:r>
            <a:r>
              <a:rPr lang="en-US" b="1">
                <a:solidFill>
                  <a:srgbClr val="2D00FA"/>
                </a:solidFill>
              </a:rPr>
              <a:t>polypeptide</a:t>
            </a:r>
            <a:r>
              <a:rPr lang="en-US"/>
              <a:t>.</a:t>
            </a:r>
          </a:p>
          <a:p>
            <a:pPr marL="703188" lvl="1" indent="-310296">
              <a:lnSpc>
                <a:spcPts val="1969"/>
              </a:lnSpc>
              <a:spcBef>
                <a:spcPct val="0"/>
              </a:spcBef>
              <a:spcAft>
                <a:spcPts val="1406"/>
              </a:spcAft>
              <a:buSzPct val="120000"/>
              <a:buBlip>
                <a:blip r:embed="rId4"/>
              </a:buBlip>
              <a:tabLst>
                <a:tab pos="721047" algn="l"/>
                <a:tab pos="1045853" algn="l"/>
                <a:tab pos="1045853" algn="l"/>
                <a:tab pos="721047" algn="l"/>
                <a:tab pos="721047" algn="l"/>
              </a:tabLst>
            </a:pPr>
            <a:r>
              <a:rPr lang="en-US"/>
              <a:t>If firmly attached to the wall, it is a </a:t>
            </a:r>
            <a:r>
              <a:rPr lang="en-US" b="1">
                <a:solidFill>
                  <a:srgbClr val="2D00FA"/>
                </a:solidFill>
              </a:rPr>
              <a:t>capsule</a:t>
            </a:r>
            <a:r>
              <a:rPr lang="en-US"/>
              <a:t>.</a:t>
            </a:r>
          </a:p>
          <a:p>
            <a:pPr marL="703188" lvl="1" indent="-310296">
              <a:lnSpc>
                <a:spcPts val="1969"/>
              </a:lnSpc>
              <a:spcBef>
                <a:spcPct val="0"/>
              </a:spcBef>
              <a:spcAft>
                <a:spcPts val="1406"/>
              </a:spcAft>
              <a:buSzPct val="120000"/>
              <a:buBlip>
                <a:blip r:embed="rId4"/>
              </a:buBlip>
              <a:tabLst>
                <a:tab pos="721047" algn="l"/>
                <a:tab pos="1045853" algn="l"/>
                <a:tab pos="1045853" algn="l"/>
                <a:tab pos="721047" algn="l"/>
                <a:tab pos="721047" algn="l"/>
              </a:tabLst>
            </a:pPr>
            <a:r>
              <a:rPr lang="en-US"/>
              <a:t>If loosely attached, it is a </a:t>
            </a:r>
            <a:r>
              <a:rPr lang="en-US" b="1">
                <a:solidFill>
                  <a:srgbClr val="2D00FA"/>
                </a:solidFill>
              </a:rPr>
              <a:t>slime layer</a:t>
            </a:r>
            <a:r>
              <a:rPr lang="en-US"/>
              <a:t>. </a:t>
            </a:r>
          </a:p>
          <a:p>
            <a:pPr>
              <a:lnSpc>
                <a:spcPts val="2250"/>
              </a:lnSpc>
              <a:spcBef>
                <a:spcPct val="0"/>
              </a:spcBef>
              <a:spcAft>
                <a:spcPts val="1406"/>
              </a:spcAft>
              <a:buSzPct val="130000"/>
              <a:buBlip>
                <a:blip r:embed="rId3"/>
              </a:buBlip>
              <a:tabLst>
                <a:tab pos="721047" algn="l"/>
                <a:tab pos="1045853" algn="l"/>
                <a:tab pos="1045853" algn="l"/>
                <a:tab pos="721047" algn="l"/>
                <a:tab pos="721047" algn="l"/>
              </a:tabLst>
            </a:pPr>
            <a:r>
              <a:rPr lang="en-US"/>
              <a:t>Capsules contribute to virulence in pathogenic species, e.g. </a:t>
            </a:r>
            <a:r>
              <a:rPr lang="en-US" i="1"/>
              <a:t>Bacillus anthracis</a:t>
            </a:r>
            <a:r>
              <a:rPr lang="en-US"/>
              <a:t>, by protecting the bacteria from the host</a:t>
            </a:r>
            <a:r>
              <a:rPr lang="ja-JP" altLang="en-US">
                <a:latin typeface="Arial"/>
              </a:rPr>
              <a:t>’</a:t>
            </a:r>
            <a:r>
              <a:rPr lang="en-US"/>
              <a:t>s immune system. </a:t>
            </a:r>
          </a:p>
          <a:p>
            <a:pPr>
              <a:lnSpc>
                <a:spcPts val="2250"/>
              </a:lnSpc>
              <a:spcBef>
                <a:spcPct val="0"/>
              </a:spcBef>
              <a:spcAft>
                <a:spcPts val="1406"/>
              </a:spcAft>
              <a:buSzPct val="130000"/>
              <a:buBlip>
                <a:blip r:embed="rId3"/>
              </a:buBlip>
              <a:tabLst>
                <a:tab pos="721047" algn="l"/>
                <a:tab pos="1045853" algn="l"/>
                <a:tab pos="1045853" algn="l"/>
                <a:tab pos="721047" algn="l"/>
                <a:tab pos="721047" algn="l"/>
              </a:tabLst>
            </a:pPr>
            <a:r>
              <a:rPr lang="en-US"/>
              <a:t>In some species, the glycocalyx enables attachment to substrates.</a:t>
            </a:r>
            <a:endParaRPr lang="en-US" sz="1400"/>
          </a:p>
        </p:txBody>
      </p:sp>
      <p:sp>
        <p:nvSpPr>
          <p:cNvPr id="75778" name="Rectangle 2"/>
          <p:cNvSpPr>
            <a:spLocks/>
          </p:cNvSpPr>
          <p:nvPr/>
        </p:nvSpPr>
        <p:spPr bwMode="auto">
          <a:xfrm>
            <a:off x="-8930" y="-17860"/>
            <a:ext cx="9179719" cy="8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spcBef>
                <a:spcPts val="141"/>
              </a:spcBef>
              <a:tabLst>
                <a:tab pos="669703" algn="l"/>
              </a:tabLst>
            </a:pPr>
            <a:r>
              <a:rPr lang="en-US" sz="4500">
                <a:solidFill>
                  <a:srgbClr val="000000"/>
                </a:solidFill>
                <a:latin typeface="Arial Black" charset="0"/>
                <a:ea typeface="ＭＳ Ｐゴシック" charset="0"/>
                <a:cs typeface="Arial Black" charset="0"/>
                <a:sym typeface="Arial Black" charset="0"/>
              </a:rPr>
              <a:t>Glycocalyx</a:t>
            </a:r>
          </a:p>
        </p:txBody>
      </p:sp>
      <p:grpSp>
        <p:nvGrpSpPr>
          <p:cNvPr id="75779" name="Group 3"/>
          <p:cNvGrpSpPr>
            <a:grpSpLocks/>
          </p:cNvGrpSpPr>
          <p:nvPr/>
        </p:nvGrpSpPr>
        <p:grpSpPr bwMode="auto">
          <a:xfrm>
            <a:off x="2880941" y="993428"/>
            <a:ext cx="892969" cy="3625453"/>
            <a:chOff x="0" y="0"/>
            <a:chExt cx="799" cy="3248"/>
          </a:xfrm>
        </p:grpSpPr>
        <p:sp>
          <p:nvSpPr>
            <p:cNvPr id="75780" name="Line 4"/>
            <p:cNvSpPr>
              <a:spLocks noChangeShapeType="1"/>
            </p:cNvSpPr>
            <p:nvPr/>
          </p:nvSpPr>
          <p:spPr bwMode="auto">
            <a:xfrm>
              <a:off x="0" y="1456"/>
              <a:ext cx="759" cy="0"/>
            </a:xfrm>
            <a:prstGeom prst="line">
              <a:avLst/>
            </a:prstGeom>
            <a:noFill/>
            <a:ln w="381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5781" name="Line 5"/>
            <p:cNvSpPr>
              <a:spLocks noChangeShapeType="1"/>
            </p:cNvSpPr>
            <p:nvPr/>
          </p:nvSpPr>
          <p:spPr bwMode="auto">
            <a:xfrm>
              <a:off x="754" y="0"/>
              <a:ext cx="45" cy="3248"/>
            </a:xfrm>
            <a:prstGeom prst="line">
              <a:avLst/>
            </a:prstGeom>
            <a:noFill/>
            <a:ln w="38100">
              <a:solidFill>
                <a:srgbClr val="FF001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grpSp>
      <p:pic>
        <p:nvPicPr>
          <p:cNvPr id="7578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1078" y="4241602"/>
            <a:ext cx="3238128" cy="2428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7578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820" y="4241602"/>
            <a:ext cx="2321719" cy="2428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7578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415650">
            <a:off x="-362769" y="1446610"/>
            <a:ext cx="4972720" cy="2360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5785" name="Rectangle 9"/>
          <p:cNvSpPr>
            <a:spLocks/>
          </p:cNvSpPr>
          <p:nvPr/>
        </p:nvSpPr>
        <p:spPr bwMode="auto">
          <a:xfrm>
            <a:off x="6340078" y="4607719"/>
            <a:ext cx="2294930" cy="19734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400" b="1">
                <a:solidFill>
                  <a:srgbClr val="2D00FA"/>
                </a:solidFill>
                <a:latin typeface="Arial" charset="0"/>
                <a:ea typeface="ＭＳ Ｐゴシック" charset="0"/>
                <a:cs typeface="Arial" charset="0"/>
                <a:sym typeface="Arial" charset="0"/>
              </a:rPr>
              <a:t>Far left:</a:t>
            </a:r>
          </a:p>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The capsule of </a:t>
            </a:r>
            <a:r>
              <a:rPr lang="en-US" sz="1400" i="1">
                <a:solidFill>
                  <a:srgbClr val="2D00FA"/>
                </a:solidFill>
                <a:latin typeface="Arial" charset="0"/>
                <a:ea typeface="ＭＳ Ｐゴシック" charset="0"/>
                <a:cs typeface="Arial" charset="0"/>
                <a:sym typeface="Arial" charset="0"/>
              </a:rPr>
              <a:t>Bacillus anthracis </a:t>
            </a:r>
            <a:r>
              <a:rPr lang="en-US" sz="1400">
                <a:solidFill>
                  <a:srgbClr val="2D00FA"/>
                </a:solidFill>
                <a:latin typeface="Arial" charset="0"/>
                <a:ea typeface="ＭＳ Ｐゴシック" charset="0"/>
                <a:cs typeface="Arial" charset="0"/>
                <a:sym typeface="Arial" charset="0"/>
              </a:rPr>
              <a:t>(the cause of anthrax) is revealed with an Indian ink stain.</a:t>
            </a:r>
          </a:p>
          <a:p>
            <a:pPr marL="80364">
              <a:lnSpc>
                <a:spcPct val="105000"/>
              </a:lnSpc>
              <a:spcBef>
                <a:spcPts val="1055"/>
              </a:spcBef>
              <a:tabLst>
                <a:tab pos="366104" algn="l"/>
              </a:tabLst>
            </a:pPr>
            <a:r>
              <a:rPr lang="en-US" sz="1400" b="1">
                <a:solidFill>
                  <a:srgbClr val="2D00FA"/>
                </a:solidFill>
                <a:latin typeface="Arial" charset="0"/>
                <a:ea typeface="ＭＳ Ｐゴシック" charset="0"/>
                <a:cs typeface="Arial" charset="0"/>
                <a:sym typeface="Arial" charset="0"/>
              </a:rPr>
              <a:t>Left:</a:t>
            </a:r>
            <a:r>
              <a:rPr lang="en-US" sz="1400">
                <a:solidFill>
                  <a:srgbClr val="2D00FA"/>
                </a:solidFill>
                <a:latin typeface="Arial" charset="0"/>
                <a:ea typeface="ＭＳ Ｐゴシック" charset="0"/>
                <a:cs typeface="Arial" charset="0"/>
                <a:sym typeface="Arial" charset="0"/>
              </a:rPr>
              <a:t>  Heavily encapsulated strains form slimy colonies on agar.</a:t>
            </a:r>
          </a:p>
          <a:p>
            <a:pPr marL="80364">
              <a:lnSpc>
                <a:spcPct val="108000"/>
              </a:lnSpc>
              <a:tabLst>
                <a:tab pos="366104" algn="l"/>
              </a:tabLst>
            </a:pPr>
            <a:r>
              <a:rPr lang="en-US" sz="800">
                <a:solidFill>
                  <a:srgbClr val="2D00FA"/>
                </a:solidFill>
                <a:latin typeface="Arial" charset="0"/>
                <a:ea typeface="ＭＳ Ｐゴシック" charset="0"/>
                <a:cs typeface="Arial" charset="0"/>
                <a:sym typeface="Arial" charset="0"/>
              </a:rPr>
              <a:t>Photos CDC</a:t>
            </a:r>
          </a:p>
        </p:txBody>
      </p:sp>
    </p:spTree>
    <p:extLst>
      <p:ext uri="{BB962C8B-B14F-4D97-AF65-F5344CB8AC3E}">
        <p14:creationId xmlns:p14="http://schemas.microsoft.com/office/powerpoint/2010/main" val="1062502561"/>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577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75779"/>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5777">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5777">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5777">
                                            <p:txEl>
                                              <p:pRg st="3" end="3"/>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577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build="p" bldLvl="5"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ChangeArrowheads="1"/>
          </p:cNvSpPr>
          <p:nvPr>
            <p:ph type="body" idx="1"/>
          </p:nvPr>
        </p:nvSpPr>
        <p:spPr>
          <a:xfrm>
            <a:off x="3670102" y="1071562"/>
            <a:ext cx="5134570" cy="2580680"/>
          </a:xfrm>
          <a:ln/>
        </p:spPr>
        <p:txBody>
          <a:bodyPr/>
          <a:lstStyle/>
          <a:p>
            <a:pPr>
              <a:lnSpc>
                <a:spcPts val="2250"/>
              </a:lnSpc>
              <a:spcBef>
                <a:spcPct val="0"/>
              </a:spcBef>
              <a:spcAft>
                <a:spcPts val="1406"/>
              </a:spcAft>
              <a:buSzPct val="130000"/>
              <a:buBlip>
                <a:blip r:embed="rId3"/>
              </a:buBlip>
              <a:tabLst>
                <a:tab pos="721047" algn="l"/>
                <a:tab pos="721047" algn="l"/>
                <a:tab pos="1045853" algn="l"/>
                <a:tab pos="1045853" algn="l"/>
                <a:tab pos="1045853" algn="l"/>
              </a:tabLst>
            </a:pPr>
            <a:r>
              <a:rPr lang="en-US"/>
              <a:t>Some bacteria have long, filamentous appendages, called </a:t>
            </a:r>
            <a:r>
              <a:rPr lang="en-US" b="1">
                <a:solidFill>
                  <a:srgbClr val="2D00FA"/>
                </a:solidFill>
              </a:rPr>
              <a:t>flagella</a:t>
            </a:r>
            <a:r>
              <a:rPr lang="en-US"/>
              <a:t>, that are used </a:t>
            </a:r>
            <a:br>
              <a:rPr lang="en-US"/>
            </a:br>
            <a:r>
              <a:rPr lang="en-US"/>
              <a:t>for </a:t>
            </a:r>
            <a:r>
              <a:rPr lang="en-US" b="1">
                <a:solidFill>
                  <a:srgbClr val="2D00FA"/>
                </a:solidFill>
              </a:rPr>
              <a:t>locomotion</a:t>
            </a:r>
            <a:r>
              <a:rPr lang="en-US"/>
              <a:t>.</a:t>
            </a:r>
          </a:p>
          <a:p>
            <a:pPr>
              <a:lnSpc>
                <a:spcPts val="2250"/>
              </a:lnSpc>
              <a:spcBef>
                <a:spcPct val="0"/>
              </a:spcBef>
              <a:spcAft>
                <a:spcPts val="703"/>
              </a:spcAft>
              <a:buSzPct val="130000"/>
              <a:buBlip>
                <a:blip r:embed="rId3"/>
              </a:buBlip>
              <a:tabLst>
                <a:tab pos="721047" algn="l"/>
                <a:tab pos="721047" algn="l"/>
                <a:tab pos="1045853" algn="l"/>
                <a:tab pos="1045853" algn="l"/>
                <a:tab pos="1045853" algn="l"/>
              </a:tabLst>
            </a:pPr>
            <a:r>
              <a:rPr lang="en-US"/>
              <a:t>Flagella may be variously arranged:</a:t>
            </a:r>
            <a:endParaRPr lang="en-US" sz="1400"/>
          </a:p>
          <a:p>
            <a:pPr marL="703188" lvl="1" indent="-310296">
              <a:lnSpc>
                <a:spcPts val="1969"/>
              </a:lnSpc>
              <a:spcBef>
                <a:spcPct val="0"/>
              </a:spcBef>
              <a:spcAft>
                <a:spcPts val="1406"/>
              </a:spcAft>
              <a:buSzPct val="120000"/>
              <a:buBlip>
                <a:blip r:embed="rId4"/>
              </a:buBlip>
              <a:tabLst>
                <a:tab pos="721047" algn="l"/>
                <a:tab pos="721047" algn="l"/>
                <a:tab pos="1045853" algn="l"/>
                <a:tab pos="1045853" algn="l"/>
                <a:tab pos="1045853" algn="l"/>
              </a:tabLst>
            </a:pPr>
            <a:r>
              <a:rPr lang="en-US"/>
              <a:t>A single polar flagellum = </a:t>
            </a:r>
            <a:r>
              <a:rPr lang="en-US" b="1">
                <a:solidFill>
                  <a:srgbClr val="2D00FA"/>
                </a:solidFill>
              </a:rPr>
              <a:t>monotrichous</a:t>
            </a:r>
            <a:endParaRPr lang="en-US"/>
          </a:p>
          <a:p>
            <a:pPr marL="703188" lvl="1" indent="-310296">
              <a:lnSpc>
                <a:spcPts val="1969"/>
              </a:lnSpc>
              <a:spcBef>
                <a:spcPct val="0"/>
              </a:spcBef>
              <a:spcAft>
                <a:spcPts val="1406"/>
              </a:spcAft>
              <a:buSzPct val="120000"/>
              <a:buBlip>
                <a:blip r:embed="rId4"/>
              </a:buBlip>
              <a:tabLst>
                <a:tab pos="721047" algn="l"/>
                <a:tab pos="721047" algn="l"/>
                <a:tab pos="1045853" algn="l"/>
                <a:tab pos="1045853" algn="l"/>
                <a:tab pos="1045853" algn="l"/>
              </a:tabLst>
            </a:pPr>
            <a:r>
              <a:rPr lang="en-US"/>
              <a:t>One or more flagella at cell ends = </a:t>
            </a:r>
            <a:r>
              <a:rPr lang="en-US" b="1">
                <a:solidFill>
                  <a:srgbClr val="2D00FA"/>
                </a:solidFill>
              </a:rPr>
              <a:t>polar</a:t>
            </a:r>
            <a:endParaRPr lang="en-US"/>
          </a:p>
          <a:p>
            <a:pPr marL="703188" lvl="1" indent="-310296">
              <a:lnSpc>
                <a:spcPts val="1969"/>
              </a:lnSpc>
              <a:spcBef>
                <a:spcPct val="0"/>
              </a:spcBef>
              <a:spcAft>
                <a:spcPts val="1406"/>
              </a:spcAft>
              <a:buSzPct val="120000"/>
              <a:buBlip>
                <a:blip r:embed="rId4"/>
              </a:buBlip>
              <a:tabLst>
                <a:tab pos="721047" algn="l"/>
                <a:tab pos="721047" algn="l"/>
                <a:tab pos="1045853" algn="l"/>
                <a:tab pos="1045853" algn="l"/>
                <a:tab pos="1045853" algn="l"/>
              </a:tabLst>
            </a:pPr>
            <a:r>
              <a:rPr lang="en-US"/>
              <a:t>Distributed over the entire cell = </a:t>
            </a:r>
            <a:r>
              <a:rPr lang="en-US" b="1">
                <a:solidFill>
                  <a:srgbClr val="2D00FA"/>
                </a:solidFill>
              </a:rPr>
              <a:t>peritrichous</a:t>
            </a:r>
            <a:endParaRPr lang="en-US" sz="1400" b="1">
              <a:solidFill>
                <a:srgbClr val="2D00FA"/>
              </a:solidFill>
              <a:ea typeface="ヒラギノ角ゴ Pro W6" charset="0"/>
              <a:cs typeface="ヒラギノ角ゴ Pro W6" charset="0"/>
            </a:endParaRPr>
          </a:p>
        </p:txBody>
      </p:sp>
      <p:pic>
        <p:nvPicPr>
          <p:cNvPr id="7680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6415650">
            <a:off x="-1151930" y="2070572"/>
            <a:ext cx="6056561" cy="28753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6803" name="Rectangle 3"/>
          <p:cNvSpPr>
            <a:spLocks/>
          </p:cNvSpPr>
          <p:nvPr/>
        </p:nvSpPr>
        <p:spPr bwMode="auto">
          <a:xfrm>
            <a:off x="-8930" y="-17860"/>
            <a:ext cx="9179719" cy="8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spcBef>
                <a:spcPts val="141"/>
              </a:spcBef>
              <a:tabLst>
                <a:tab pos="669703" algn="l"/>
              </a:tabLst>
            </a:pPr>
            <a:r>
              <a:rPr lang="en-US" sz="4500">
                <a:solidFill>
                  <a:srgbClr val="000000"/>
                </a:solidFill>
                <a:latin typeface="Arial Black" charset="0"/>
                <a:ea typeface="ＭＳ Ｐゴシック" charset="0"/>
                <a:cs typeface="Arial Black" charset="0"/>
                <a:sym typeface="Arial Black" charset="0"/>
              </a:rPr>
              <a:t>Flagella</a:t>
            </a:r>
          </a:p>
        </p:txBody>
      </p:sp>
      <p:pic>
        <p:nvPicPr>
          <p:cNvPr id="7680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4047" y="4009430"/>
            <a:ext cx="2700115" cy="24467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6805" name="Rectangle 5"/>
          <p:cNvSpPr>
            <a:spLocks/>
          </p:cNvSpPr>
          <p:nvPr/>
        </p:nvSpPr>
        <p:spPr bwMode="auto">
          <a:xfrm>
            <a:off x="6670477" y="4661297"/>
            <a:ext cx="2027039" cy="10537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400" i="1">
                <a:solidFill>
                  <a:srgbClr val="2D00FA"/>
                </a:solidFill>
                <a:latin typeface="Arial" charset="0"/>
                <a:ea typeface="ＭＳ Ｐゴシック" charset="0"/>
                <a:cs typeface="Arial" charset="0"/>
                <a:sym typeface="Arial" charset="0"/>
              </a:rPr>
              <a:t>Vibrio vulnificus</a:t>
            </a:r>
            <a:r>
              <a:rPr lang="en-US" sz="1400">
                <a:solidFill>
                  <a:srgbClr val="2D00FA"/>
                </a:solidFill>
                <a:latin typeface="Arial" charset="0"/>
                <a:ea typeface="ＭＳ Ｐゴシック" charset="0"/>
                <a:cs typeface="Arial" charset="0"/>
                <a:sym typeface="Arial" charset="0"/>
              </a:rPr>
              <a:t> is a flagellated bacterium found in warm ocean environments. </a:t>
            </a:r>
          </a:p>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(SEM X 26,000).</a:t>
            </a:r>
          </a:p>
        </p:txBody>
      </p:sp>
      <p:sp>
        <p:nvSpPr>
          <p:cNvPr id="76806" name="Rectangle 6"/>
          <p:cNvSpPr>
            <a:spLocks/>
          </p:cNvSpPr>
          <p:nvPr/>
        </p:nvSpPr>
        <p:spPr bwMode="auto">
          <a:xfrm rot="-5400000">
            <a:off x="6429375" y="6250781"/>
            <a:ext cx="366117" cy="125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83000"/>
              </a:lnSpc>
              <a:tabLst>
                <a:tab pos="366104" algn="l"/>
              </a:tabLst>
            </a:pPr>
            <a:r>
              <a:rPr lang="en-US" sz="800">
                <a:solidFill>
                  <a:srgbClr val="000000"/>
                </a:solidFill>
                <a:latin typeface="Arial" charset="0"/>
                <a:ea typeface="ＭＳ Ｐゴシック" charset="0"/>
                <a:cs typeface="Arial" charset="0"/>
                <a:sym typeface="Arial" charset="0"/>
              </a:rPr>
              <a:t>CDC</a:t>
            </a:r>
          </a:p>
        </p:txBody>
      </p:sp>
      <p:grpSp>
        <p:nvGrpSpPr>
          <p:cNvPr id="76807" name="Group 7"/>
          <p:cNvGrpSpPr>
            <a:grpSpLocks/>
          </p:cNvGrpSpPr>
          <p:nvPr/>
        </p:nvGrpSpPr>
        <p:grpSpPr bwMode="auto">
          <a:xfrm>
            <a:off x="2130847" y="1118444"/>
            <a:ext cx="1422053" cy="1953369"/>
            <a:chOff x="0" y="0"/>
            <a:chExt cx="1274" cy="1749"/>
          </a:xfrm>
        </p:grpSpPr>
        <p:sp>
          <p:nvSpPr>
            <p:cNvPr id="76808" name="Line 8"/>
            <p:cNvSpPr>
              <a:spLocks noChangeShapeType="1"/>
            </p:cNvSpPr>
            <p:nvPr/>
          </p:nvSpPr>
          <p:spPr bwMode="auto">
            <a:xfrm rot="10800000" flipH="1">
              <a:off x="0" y="568"/>
              <a:ext cx="1263" cy="0"/>
            </a:xfrm>
            <a:prstGeom prst="line">
              <a:avLst/>
            </a:prstGeom>
            <a:noFill/>
            <a:ln w="381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6809" name="Line 9"/>
            <p:cNvSpPr>
              <a:spLocks noChangeShapeType="1"/>
            </p:cNvSpPr>
            <p:nvPr/>
          </p:nvSpPr>
          <p:spPr bwMode="auto">
            <a:xfrm>
              <a:off x="1274" y="0"/>
              <a:ext cx="0" cy="1749"/>
            </a:xfrm>
            <a:prstGeom prst="line">
              <a:avLst/>
            </a:prstGeom>
            <a:noFill/>
            <a:ln w="38100">
              <a:solidFill>
                <a:srgbClr val="FF001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grpSp>
    </p:spTree>
    <p:extLst>
      <p:ext uri="{BB962C8B-B14F-4D97-AF65-F5344CB8AC3E}">
        <p14:creationId xmlns:p14="http://schemas.microsoft.com/office/powerpoint/2010/main" val="1808247286"/>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680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7680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6801">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6801">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6801">
                                            <p:txEl>
                                              <p:pRg st="3" end="3"/>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680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1" grpId="0" build="p" bldLvl="5"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ph type="body" idx="1"/>
          </p:nvPr>
        </p:nvSpPr>
        <p:spPr>
          <a:xfrm>
            <a:off x="3455789" y="1035844"/>
            <a:ext cx="4804172" cy="3455789"/>
          </a:xfrm>
          <a:ln/>
        </p:spPr>
        <p:txBody>
          <a:bodyPr/>
          <a:lstStyle/>
          <a:p>
            <a:pPr>
              <a:lnSpc>
                <a:spcPts val="2250"/>
              </a:lnSpc>
              <a:spcBef>
                <a:spcPct val="0"/>
              </a:spcBef>
              <a:spcAft>
                <a:spcPts val="703"/>
              </a:spcAft>
              <a:buSzPct val="130000"/>
              <a:buBlip>
                <a:blip r:embed="rId3"/>
              </a:buBlip>
              <a:tabLst>
                <a:tab pos="721047" algn="l"/>
                <a:tab pos="1045853" algn="l"/>
                <a:tab pos="1045853" algn="l"/>
                <a:tab pos="721047" algn="l"/>
                <a:tab pos="1045853" algn="l"/>
              </a:tabLst>
            </a:pPr>
            <a:r>
              <a:rPr lang="en-US" b="1">
                <a:solidFill>
                  <a:srgbClr val="2D00FA"/>
                </a:solidFill>
              </a:rPr>
              <a:t>Fimbriae</a:t>
            </a:r>
            <a:r>
              <a:rPr lang="en-US"/>
              <a:t> are</a:t>
            </a:r>
            <a:r>
              <a:rPr lang="en-US" b="1">
                <a:solidFill>
                  <a:srgbClr val="2D00FA"/>
                </a:solidFill>
              </a:rPr>
              <a:t> </a:t>
            </a:r>
            <a:r>
              <a:rPr lang="en-US"/>
              <a:t>hair-like structures that form a fringe around some bacteria.</a:t>
            </a:r>
          </a:p>
          <a:p>
            <a:pPr marL="703188" lvl="1" indent="-310296">
              <a:lnSpc>
                <a:spcPts val="1969"/>
              </a:lnSpc>
              <a:spcBef>
                <a:spcPct val="0"/>
              </a:spcBef>
              <a:spcAft>
                <a:spcPts val="1406"/>
              </a:spcAft>
              <a:buSzPct val="120000"/>
              <a:buBlip>
                <a:blip r:embed="rId4"/>
              </a:buBlip>
              <a:tabLst>
                <a:tab pos="721047" algn="l"/>
                <a:tab pos="1045853" algn="l"/>
                <a:tab pos="1045853" algn="l"/>
                <a:tab pos="721047" algn="l"/>
                <a:tab pos="1045853" algn="l"/>
              </a:tabLst>
            </a:pPr>
            <a:r>
              <a:rPr lang="en-US"/>
              <a:t>Fimbriae are shorter, straighter, and thinner than flagella.</a:t>
            </a:r>
          </a:p>
          <a:p>
            <a:pPr marL="703188" lvl="1" indent="-310296">
              <a:lnSpc>
                <a:spcPts val="1969"/>
              </a:lnSpc>
              <a:spcBef>
                <a:spcPct val="0"/>
              </a:spcBef>
              <a:spcAft>
                <a:spcPts val="1406"/>
              </a:spcAft>
              <a:buSzPct val="120000"/>
              <a:buBlip>
                <a:blip r:embed="rId4"/>
              </a:buBlip>
              <a:tabLst>
                <a:tab pos="721047" algn="l"/>
                <a:tab pos="1045853" algn="l"/>
                <a:tab pos="1045853" algn="l"/>
                <a:tab pos="721047" algn="l"/>
                <a:tab pos="1045853" algn="l"/>
              </a:tabLst>
            </a:pPr>
            <a:r>
              <a:rPr lang="en-US"/>
              <a:t>Fimbriae are used for </a:t>
            </a:r>
            <a:r>
              <a:rPr lang="en-US" b="1">
                <a:solidFill>
                  <a:srgbClr val="2D00FA"/>
                </a:solidFill>
              </a:rPr>
              <a:t>attachment</a:t>
            </a:r>
            <a:r>
              <a:rPr lang="en-US"/>
              <a:t> to other cells. They are not used for movement.</a:t>
            </a:r>
          </a:p>
          <a:p>
            <a:pPr>
              <a:lnSpc>
                <a:spcPts val="2250"/>
              </a:lnSpc>
              <a:spcBef>
                <a:spcPct val="0"/>
              </a:spcBef>
              <a:spcAft>
                <a:spcPts val="703"/>
              </a:spcAft>
              <a:buSzPct val="130000"/>
              <a:buBlip>
                <a:blip r:embed="rId3"/>
              </a:buBlip>
              <a:tabLst>
                <a:tab pos="721047" algn="l"/>
                <a:tab pos="1045853" algn="l"/>
                <a:tab pos="1045853" algn="l"/>
                <a:tab pos="721047" algn="l"/>
                <a:tab pos="1045853" algn="l"/>
              </a:tabLst>
            </a:pPr>
            <a:r>
              <a:rPr lang="en-US" b="1">
                <a:solidFill>
                  <a:srgbClr val="2D00FA"/>
                </a:solidFill>
              </a:rPr>
              <a:t>Pili</a:t>
            </a:r>
            <a:r>
              <a:rPr lang="en-US"/>
              <a:t> are similar to fimbriae, but are longer and less numerous. </a:t>
            </a:r>
          </a:p>
          <a:p>
            <a:pPr marL="703188" lvl="1" indent="-310296">
              <a:lnSpc>
                <a:spcPts val="1969"/>
              </a:lnSpc>
              <a:spcBef>
                <a:spcPct val="0"/>
              </a:spcBef>
              <a:spcAft>
                <a:spcPts val="1406"/>
              </a:spcAft>
              <a:buSzPct val="120000"/>
              <a:buBlip>
                <a:blip r:embed="rId4"/>
              </a:buBlip>
              <a:tabLst>
                <a:tab pos="721047" algn="l"/>
                <a:tab pos="1045853" algn="l"/>
                <a:tab pos="1045853" algn="l"/>
                <a:tab pos="721047" algn="l"/>
                <a:tab pos="1045853" algn="l"/>
              </a:tabLst>
            </a:pPr>
            <a:r>
              <a:rPr lang="en-US"/>
              <a:t>They are involved in bacterial conjugation and as phage receptors.</a:t>
            </a:r>
          </a:p>
        </p:txBody>
      </p:sp>
      <p:pic>
        <p:nvPicPr>
          <p:cNvPr id="778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6415650">
            <a:off x="-1151930" y="2070572"/>
            <a:ext cx="6056561" cy="28753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7827" name="Line 3"/>
          <p:cNvSpPr>
            <a:spLocks noChangeShapeType="1"/>
          </p:cNvSpPr>
          <p:nvPr/>
        </p:nvSpPr>
        <p:spPr bwMode="auto">
          <a:xfrm>
            <a:off x="2734717" y="6318870"/>
            <a:ext cx="324818" cy="253380"/>
          </a:xfrm>
          <a:prstGeom prst="line">
            <a:avLst/>
          </a:prstGeom>
          <a:noFill/>
          <a:ln w="762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77828" name="Rectangle 4"/>
          <p:cNvSpPr>
            <a:spLocks/>
          </p:cNvSpPr>
          <p:nvPr/>
        </p:nvSpPr>
        <p:spPr bwMode="auto">
          <a:xfrm>
            <a:off x="-17859" y="-8930"/>
            <a:ext cx="9188648" cy="8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spcBef>
                <a:spcPts val="141"/>
              </a:spcBef>
              <a:tabLst>
                <a:tab pos="669703" algn="l"/>
              </a:tabLst>
            </a:pPr>
            <a:r>
              <a:rPr lang="en-US" sz="4500">
                <a:solidFill>
                  <a:srgbClr val="000000"/>
                </a:solidFill>
                <a:latin typeface="Arial Black" charset="0"/>
                <a:ea typeface="ＭＳ Ｐゴシック" charset="0"/>
                <a:cs typeface="Arial Black" charset="0"/>
                <a:sym typeface="Arial Black" charset="0"/>
              </a:rPr>
              <a:t>Fimbriae</a:t>
            </a:r>
          </a:p>
        </p:txBody>
      </p:sp>
      <p:pic>
        <p:nvPicPr>
          <p:cNvPr id="778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45336" y="4237137"/>
            <a:ext cx="3598664" cy="26175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7830" name="Rectangle 6"/>
          <p:cNvSpPr>
            <a:spLocks/>
          </p:cNvSpPr>
          <p:nvPr/>
        </p:nvSpPr>
        <p:spPr bwMode="auto">
          <a:xfrm>
            <a:off x="3429000" y="5331023"/>
            <a:ext cx="2277070" cy="1268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400" i="1">
                <a:solidFill>
                  <a:srgbClr val="2D00FA"/>
                </a:solidFill>
                <a:latin typeface="Arial" charset="0"/>
                <a:ea typeface="ＭＳ Ｐゴシック" charset="0"/>
                <a:cs typeface="Arial" charset="0"/>
                <a:sym typeface="Arial" charset="0"/>
              </a:rPr>
              <a:t>Escherichia coli</a:t>
            </a:r>
            <a:br>
              <a:rPr lang="en-US" sz="1400" i="1">
                <a:solidFill>
                  <a:srgbClr val="2D00FA"/>
                </a:solidFill>
                <a:latin typeface="Arial" charset="0"/>
                <a:ea typeface="ＭＳ Ｐゴシック" charset="0"/>
                <a:cs typeface="Arial" charset="0"/>
                <a:sym typeface="Arial" charset="0"/>
              </a:rPr>
            </a:br>
            <a:r>
              <a:rPr lang="en-US" sz="1400">
                <a:solidFill>
                  <a:srgbClr val="2D00FA"/>
                </a:solidFill>
                <a:latin typeface="Arial" charset="0"/>
                <a:ea typeface="ＭＳ Ｐゴシック" charset="0"/>
                <a:cs typeface="Arial" charset="0"/>
                <a:sym typeface="Arial" charset="0"/>
              </a:rPr>
              <a:t>bacterium  (right) with a fringe of fimbriae (false color SEM). In this case, the fimbriae aid attachment to the intestinal wall.</a:t>
            </a:r>
          </a:p>
        </p:txBody>
      </p:sp>
      <p:sp>
        <p:nvSpPr>
          <p:cNvPr id="77831" name="Line 7"/>
          <p:cNvSpPr>
            <a:spLocks noChangeShapeType="1"/>
          </p:cNvSpPr>
          <p:nvPr/>
        </p:nvSpPr>
        <p:spPr bwMode="auto">
          <a:xfrm rot="10800000" flipH="1">
            <a:off x="2797225" y="6000750"/>
            <a:ext cx="417463" cy="121667"/>
          </a:xfrm>
          <a:prstGeom prst="line">
            <a:avLst/>
          </a:prstGeom>
          <a:noFill/>
          <a:ln w="762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906368038"/>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782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782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782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782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7782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5" grpId="0" build="p" bldLvl="5"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960009" y="3806838"/>
            <a:ext cx="2331764" cy="31008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8850" name="Rectangle 2"/>
          <p:cNvSpPr>
            <a:spLocks noChangeArrowheads="1"/>
          </p:cNvSpPr>
          <p:nvPr>
            <p:ph type="body" idx="1"/>
          </p:nvPr>
        </p:nvSpPr>
        <p:spPr>
          <a:xfrm>
            <a:off x="3482578" y="857250"/>
            <a:ext cx="5170289" cy="3545086"/>
          </a:xfrm>
          <a:ln/>
        </p:spPr>
        <p:txBody>
          <a:bodyPr/>
          <a:lstStyle/>
          <a:p>
            <a:pPr>
              <a:lnSpc>
                <a:spcPts val="2250"/>
              </a:lnSpc>
              <a:spcBef>
                <a:spcPct val="0"/>
              </a:spcBef>
              <a:spcAft>
                <a:spcPts val="1055"/>
              </a:spcAft>
              <a:buSzPct val="130000"/>
              <a:buBlip>
                <a:blip r:embed="rId4"/>
              </a:buBlip>
              <a:tabLst>
                <a:tab pos="721047" algn="l"/>
                <a:tab pos="721047" algn="l"/>
                <a:tab pos="721047" algn="l"/>
                <a:tab pos="721047" algn="l"/>
              </a:tabLst>
            </a:pPr>
            <a:r>
              <a:rPr lang="en-US"/>
              <a:t>Bacterial DNA is organized in a single circular strand. This makes them </a:t>
            </a:r>
            <a:r>
              <a:rPr lang="en-US" b="1">
                <a:solidFill>
                  <a:srgbClr val="2D00FA"/>
                </a:solidFill>
              </a:rPr>
              <a:t>haploid</a:t>
            </a:r>
            <a:r>
              <a:rPr lang="en-US"/>
              <a:t> for most genes.</a:t>
            </a:r>
          </a:p>
          <a:p>
            <a:pPr>
              <a:lnSpc>
                <a:spcPts val="2250"/>
              </a:lnSpc>
              <a:spcBef>
                <a:spcPct val="0"/>
              </a:spcBef>
              <a:spcAft>
                <a:spcPts val="1055"/>
              </a:spcAft>
              <a:buSzPct val="130000"/>
              <a:buBlip>
                <a:blip r:embed="rId4"/>
              </a:buBlip>
              <a:tabLst>
                <a:tab pos="721047" algn="l"/>
                <a:tab pos="721047" algn="l"/>
                <a:tab pos="721047" algn="l"/>
                <a:tab pos="721047" algn="l"/>
              </a:tabLst>
            </a:pPr>
            <a:r>
              <a:rPr lang="en-US"/>
              <a:t>Bacteria cells </a:t>
            </a:r>
            <a:r>
              <a:rPr lang="en-US" b="1">
                <a:solidFill>
                  <a:srgbClr val="2D00FA"/>
                </a:solidFill>
              </a:rPr>
              <a:t>lack a nuclear membrane</a:t>
            </a:r>
            <a:r>
              <a:rPr lang="en-US"/>
              <a:t> so their DNA is located within the cytoplasm in an area called the </a:t>
            </a:r>
            <a:r>
              <a:rPr lang="en-US" b="1">
                <a:solidFill>
                  <a:srgbClr val="2D00FA"/>
                </a:solidFill>
              </a:rPr>
              <a:t>nucleoid</a:t>
            </a:r>
            <a:r>
              <a:rPr lang="en-US"/>
              <a:t>.</a:t>
            </a:r>
          </a:p>
          <a:p>
            <a:pPr>
              <a:lnSpc>
                <a:spcPts val="2250"/>
              </a:lnSpc>
              <a:spcBef>
                <a:spcPct val="0"/>
              </a:spcBef>
              <a:spcAft>
                <a:spcPts val="1055"/>
              </a:spcAft>
              <a:buSzPct val="130000"/>
              <a:buBlip>
                <a:blip r:embed="rId4"/>
              </a:buBlip>
              <a:tabLst>
                <a:tab pos="721047" algn="l"/>
                <a:tab pos="721047" algn="l"/>
                <a:tab pos="721047" algn="l"/>
                <a:tab pos="721047" algn="l"/>
              </a:tabLst>
            </a:pPr>
            <a:r>
              <a:rPr lang="en-US"/>
              <a:t>Some genes are found on both </a:t>
            </a:r>
            <a:r>
              <a:rPr lang="en-US" b="1">
                <a:solidFill>
                  <a:srgbClr val="2D00FA"/>
                </a:solidFill>
              </a:rPr>
              <a:t>plasmids</a:t>
            </a:r>
            <a:r>
              <a:rPr lang="en-US"/>
              <a:t/>
            </a:r>
            <a:br>
              <a:rPr lang="en-US"/>
            </a:br>
            <a:r>
              <a:rPr lang="en-US"/>
              <a:t>and on the chromosome. </a:t>
            </a:r>
          </a:p>
          <a:p>
            <a:pPr>
              <a:lnSpc>
                <a:spcPts val="2250"/>
              </a:lnSpc>
              <a:spcBef>
                <a:spcPct val="0"/>
              </a:spcBef>
              <a:spcAft>
                <a:spcPts val="1055"/>
              </a:spcAft>
              <a:buSzPct val="130000"/>
              <a:buBlip>
                <a:blip r:embed="rId4"/>
              </a:buBlip>
              <a:tabLst>
                <a:tab pos="721047" algn="l"/>
                <a:tab pos="721047" algn="l"/>
                <a:tab pos="721047" algn="l"/>
                <a:tab pos="721047" algn="l"/>
              </a:tabLst>
            </a:pPr>
            <a:r>
              <a:rPr lang="en-US"/>
              <a:t>It is possible for free ribosomes to attach to mRNA while the mRNA is still in the process of being transcribed from the DNA.</a:t>
            </a:r>
            <a:endParaRPr lang="en-US" sz="1400"/>
          </a:p>
        </p:txBody>
      </p:sp>
      <p:sp>
        <p:nvSpPr>
          <p:cNvPr id="78851" name="Rectangle 3"/>
          <p:cNvSpPr>
            <a:spLocks/>
          </p:cNvSpPr>
          <p:nvPr/>
        </p:nvSpPr>
        <p:spPr bwMode="auto">
          <a:xfrm>
            <a:off x="-8930" y="-8930"/>
            <a:ext cx="9152930" cy="8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spcBef>
                <a:spcPts val="141"/>
              </a:spcBef>
              <a:tabLst>
                <a:tab pos="669703" algn="l"/>
              </a:tabLst>
            </a:pPr>
            <a:r>
              <a:rPr lang="en-US" sz="4500">
                <a:solidFill>
                  <a:srgbClr val="000000"/>
                </a:solidFill>
                <a:latin typeface="Arial Black" charset="0"/>
                <a:ea typeface="ＭＳ Ｐゴシック" charset="0"/>
                <a:cs typeface="Arial Black" charset="0"/>
                <a:sym typeface="Arial Black" charset="0"/>
              </a:rPr>
              <a:t>Chromosomes</a:t>
            </a:r>
          </a:p>
        </p:txBody>
      </p:sp>
      <p:pic>
        <p:nvPicPr>
          <p:cNvPr id="788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6415650">
            <a:off x="-1250714" y="1851236"/>
            <a:ext cx="5981774" cy="28396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nvGrpSpPr>
          <p:cNvPr id="78853" name="Group 5"/>
          <p:cNvGrpSpPr>
            <a:grpSpLocks/>
          </p:cNvGrpSpPr>
          <p:nvPr/>
        </p:nvGrpSpPr>
        <p:grpSpPr bwMode="auto">
          <a:xfrm>
            <a:off x="2186657" y="1023566"/>
            <a:ext cx="1178719" cy="3119809"/>
            <a:chOff x="0" y="0"/>
            <a:chExt cx="1056" cy="2794"/>
          </a:xfrm>
        </p:grpSpPr>
        <p:sp>
          <p:nvSpPr>
            <p:cNvPr id="78854" name="Line 6"/>
            <p:cNvSpPr>
              <a:spLocks noChangeShapeType="1"/>
            </p:cNvSpPr>
            <p:nvPr/>
          </p:nvSpPr>
          <p:spPr bwMode="auto">
            <a:xfrm>
              <a:off x="36" y="2573"/>
              <a:ext cx="1012" cy="0"/>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8855" name="Line 7"/>
            <p:cNvSpPr>
              <a:spLocks noChangeShapeType="1"/>
            </p:cNvSpPr>
            <p:nvPr/>
          </p:nvSpPr>
          <p:spPr bwMode="auto">
            <a:xfrm>
              <a:off x="1056" y="0"/>
              <a:ext cx="0" cy="2794"/>
            </a:xfrm>
            <a:prstGeom prst="line">
              <a:avLst/>
            </a:prstGeom>
            <a:noFill/>
            <a:ln w="38100">
              <a:solidFill>
                <a:srgbClr val="FF001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grpSp>
      <p:sp>
        <p:nvSpPr>
          <p:cNvPr id="78856" name="Rectangle 8"/>
          <p:cNvSpPr>
            <a:spLocks/>
          </p:cNvSpPr>
          <p:nvPr/>
        </p:nvSpPr>
        <p:spPr bwMode="auto">
          <a:xfrm>
            <a:off x="3384351" y="5161359"/>
            <a:ext cx="1812727" cy="1268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In this TEM of bacterial cells, the nuclear region appears as a lighter central zone called the nucleoid.</a:t>
            </a:r>
          </a:p>
        </p:txBody>
      </p:sp>
      <p:sp>
        <p:nvSpPr>
          <p:cNvPr id="78857" name="Line 9"/>
          <p:cNvSpPr>
            <a:spLocks noChangeShapeType="1"/>
          </p:cNvSpPr>
          <p:nvPr/>
        </p:nvSpPr>
        <p:spPr bwMode="auto">
          <a:xfrm flipH="1">
            <a:off x="5054203" y="5788670"/>
            <a:ext cx="1502420" cy="0"/>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2070725557"/>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885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7885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8850">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8850">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885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uild="p" bldLvl="5"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ChangeArrowheads="1"/>
          </p:cNvSpPr>
          <p:nvPr>
            <p:ph type="body" idx="1"/>
          </p:nvPr>
        </p:nvSpPr>
        <p:spPr>
          <a:xfrm>
            <a:off x="3161109" y="910828"/>
            <a:ext cx="5509617" cy="5572125"/>
          </a:xfrm>
          <a:ln/>
        </p:spPr>
        <p:txBody>
          <a:bodyPr/>
          <a:lstStyle/>
          <a:p>
            <a:pPr>
              <a:lnSpc>
                <a:spcPts val="2250"/>
              </a:lnSpc>
              <a:spcBef>
                <a:spcPct val="0"/>
              </a:spcBef>
              <a:spcAft>
                <a:spcPts val="1406"/>
              </a:spcAft>
              <a:buSzPct val="130000"/>
              <a:buBlip>
                <a:blip r:embed="rId3"/>
              </a:buBlip>
              <a:tabLst>
                <a:tab pos="721047" algn="l"/>
                <a:tab pos="721047" algn="l"/>
                <a:tab pos="721047" algn="l"/>
                <a:tab pos="1045853" algn="l"/>
                <a:tab pos="721047" algn="l"/>
              </a:tabLst>
            </a:pPr>
            <a:r>
              <a:rPr lang="en-US"/>
              <a:t>Bacterial plasmids are small, </a:t>
            </a:r>
            <a:r>
              <a:rPr lang="en-US" b="1">
                <a:solidFill>
                  <a:srgbClr val="2D00FA"/>
                </a:solidFill>
              </a:rPr>
              <a:t>circular DNA molecules</a:t>
            </a:r>
            <a:r>
              <a:rPr lang="en-US"/>
              <a:t> (accessory chromosomes) which can reproduce independently of the main chromosome.</a:t>
            </a:r>
          </a:p>
          <a:p>
            <a:pPr>
              <a:lnSpc>
                <a:spcPts val="2250"/>
              </a:lnSpc>
              <a:spcBef>
                <a:spcPct val="0"/>
              </a:spcBef>
              <a:spcAft>
                <a:spcPts val="1406"/>
              </a:spcAft>
              <a:buSzPct val="130000"/>
              <a:buBlip>
                <a:blip r:embed="rId3"/>
              </a:buBlip>
              <a:tabLst>
                <a:tab pos="721047" algn="l"/>
                <a:tab pos="721047" algn="l"/>
                <a:tab pos="721047" algn="l"/>
                <a:tab pos="1045853" algn="l"/>
                <a:tab pos="721047" algn="l"/>
              </a:tabLst>
            </a:pPr>
            <a:r>
              <a:rPr lang="en-US"/>
              <a:t>There may be more than one per cell; a group of plasmids may contain several copies of a gene.</a:t>
            </a:r>
          </a:p>
          <a:p>
            <a:pPr>
              <a:lnSpc>
                <a:spcPts val="2250"/>
              </a:lnSpc>
              <a:spcBef>
                <a:spcPct val="0"/>
              </a:spcBef>
              <a:spcAft>
                <a:spcPts val="703"/>
              </a:spcAft>
              <a:buSzPct val="130000"/>
              <a:buBlip>
                <a:blip r:embed="rId3"/>
              </a:buBlip>
              <a:tabLst>
                <a:tab pos="721047" algn="l"/>
                <a:tab pos="721047" algn="l"/>
                <a:tab pos="721047" algn="l"/>
                <a:tab pos="1045853" algn="l"/>
                <a:tab pos="721047" algn="l"/>
              </a:tabLst>
            </a:pPr>
            <a:r>
              <a:rPr lang="en-US"/>
              <a:t>Plasmids can move between cells, and even between species, by </a:t>
            </a:r>
            <a:r>
              <a:rPr lang="en-US" b="1">
                <a:solidFill>
                  <a:srgbClr val="2D00FA"/>
                </a:solidFill>
              </a:rPr>
              <a:t>conjugation</a:t>
            </a:r>
            <a:r>
              <a:rPr lang="en-US"/>
              <a:t>. </a:t>
            </a:r>
          </a:p>
          <a:p>
            <a:pPr marL="703188" lvl="1" indent="-310296">
              <a:lnSpc>
                <a:spcPts val="1969"/>
              </a:lnSpc>
              <a:spcBef>
                <a:spcPct val="0"/>
              </a:spcBef>
              <a:spcAft>
                <a:spcPts val="1406"/>
              </a:spcAft>
              <a:buSzPct val="120000"/>
              <a:buBlip>
                <a:blip r:embed="rId4"/>
              </a:buBlip>
              <a:tabLst>
                <a:tab pos="721047" algn="l"/>
                <a:tab pos="721047" algn="l"/>
                <a:tab pos="721047" algn="l"/>
                <a:tab pos="1045853" algn="l"/>
                <a:tab pos="721047" algn="l"/>
              </a:tabLst>
            </a:pPr>
            <a:r>
              <a:rPr lang="en-US"/>
              <a:t>This property accounts</a:t>
            </a:r>
            <a:br>
              <a:rPr lang="en-US"/>
            </a:br>
            <a:r>
              <a:rPr lang="en-US"/>
              <a:t>for the transmission of</a:t>
            </a:r>
            <a:br>
              <a:rPr lang="en-US"/>
            </a:br>
            <a:r>
              <a:rPr lang="en-US" b="1">
                <a:solidFill>
                  <a:srgbClr val="2D00FA"/>
                </a:solidFill>
              </a:rPr>
              <a:t>antibiotic resistance</a:t>
            </a:r>
            <a:r>
              <a:rPr lang="en-US"/>
              <a:t/>
            </a:r>
            <a:br>
              <a:rPr lang="en-US"/>
            </a:br>
            <a:r>
              <a:rPr lang="en-US"/>
              <a:t>between bacteria. </a:t>
            </a:r>
          </a:p>
          <a:p>
            <a:pPr>
              <a:lnSpc>
                <a:spcPts val="2250"/>
              </a:lnSpc>
              <a:spcBef>
                <a:spcPct val="0"/>
              </a:spcBef>
              <a:spcAft>
                <a:spcPts val="1406"/>
              </a:spcAft>
              <a:buSzPct val="130000"/>
              <a:buBlip>
                <a:blip r:embed="rId3"/>
              </a:buBlip>
              <a:tabLst>
                <a:tab pos="721047" algn="l"/>
                <a:tab pos="721047" algn="l"/>
                <a:tab pos="721047" algn="l"/>
                <a:tab pos="1045853" algn="l"/>
                <a:tab pos="721047" algn="l"/>
              </a:tabLst>
            </a:pPr>
            <a:r>
              <a:rPr lang="en-US"/>
              <a:t>Plasmids are also used as</a:t>
            </a:r>
            <a:br>
              <a:rPr lang="en-US"/>
            </a:br>
            <a:r>
              <a:rPr lang="en-US" b="1">
                <a:solidFill>
                  <a:srgbClr val="2D00FA"/>
                </a:solidFill>
              </a:rPr>
              <a:t>vectors</a:t>
            </a:r>
            <a:r>
              <a:rPr lang="en-US"/>
              <a:t> to carrying specific</a:t>
            </a:r>
            <a:br>
              <a:rPr lang="en-US"/>
            </a:br>
            <a:r>
              <a:rPr lang="en-US"/>
              <a:t>DNA sequences in</a:t>
            </a:r>
            <a:br>
              <a:rPr lang="en-US"/>
            </a:br>
            <a:r>
              <a:rPr lang="en-US"/>
              <a:t>recombinant DNA technology.</a:t>
            </a:r>
          </a:p>
        </p:txBody>
      </p:sp>
      <p:pic>
        <p:nvPicPr>
          <p:cNvPr id="798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6415650">
            <a:off x="-1087747" y="1981833"/>
            <a:ext cx="5548685" cy="26342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79875" name="Rectangle 3"/>
          <p:cNvSpPr>
            <a:spLocks/>
          </p:cNvSpPr>
          <p:nvPr/>
        </p:nvSpPr>
        <p:spPr bwMode="auto">
          <a:xfrm>
            <a:off x="-8930" y="-8930"/>
            <a:ext cx="9152930" cy="8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spcBef>
                <a:spcPts val="141"/>
              </a:spcBef>
              <a:tabLst>
                <a:tab pos="669703" algn="l"/>
              </a:tabLst>
            </a:pPr>
            <a:r>
              <a:rPr lang="en-US" sz="4500">
                <a:solidFill>
                  <a:srgbClr val="000000"/>
                </a:solidFill>
                <a:latin typeface="Arial Black" charset="0"/>
                <a:ea typeface="ＭＳ Ｐゴシック" charset="0"/>
                <a:cs typeface="Arial Black" charset="0"/>
                <a:sym typeface="Arial Black" charset="0"/>
              </a:rPr>
              <a:t>Plasmids</a:t>
            </a:r>
          </a:p>
        </p:txBody>
      </p:sp>
      <p:pic>
        <p:nvPicPr>
          <p:cNvPr id="798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8627" y="3402211"/>
            <a:ext cx="2197819" cy="3152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nvGrpSpPr>
          <p:cNvPr id="79877" name="Group 5"/>
          <p:cNvGrpSpPr>
            <a:grpSpLocks/>
          </p:cNvGrpSpPr>
          <p:nvPr/>
        </p:nvGrpSpPr>
        <p:grpSpPr bwMode="auto">
          <a:xfrm>
            <a:off x="1630785" y="1086074"/>
            <a:ext cx="1448842" cy="3119809"/>
            <a:chOff x="0" y="0"/>
            <a:chExt cx="1298" cy="2794"/>
          </a:xfrm>
        </p:grpSpPr>
        <p:sp>
          <p:nvSpPr>
            <p:cNvPr id="79878" name="Line 6"/>
            <p:cNvSpPr>
              <a:spLocks noChangeShapeType="1"/>
            </p:cNvSpPr>
            <p:nvPr/>
          </p:nvSpPr>
          <p:spPr bwMode="auto">
            <a:xfrm>
              <a:off x="36" y="1813"/>
              <a:ext cx="1255" cy="0"/>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9879" name="Line 7"/>
            <p:cNvSpPr>
              <a:spLocks noChangeShapeType="1"/>
            </p:cNvSpPr>
            <p:nvPr/>
          </p:nvSpPr>
          <p:spPr bwMode="auto">
            <a:xfrm>
              <a:off x="1298" y="0"/>
              <a:ext cx="0" cy="2794"/>
            </a:xfrm>
            <a:prstGeom prst="line">
              <a:avLst/>
            </a:prstGeom>
            <a:noFill/>
            <a:ln w="38100">
              <a:solidFill>
                <a:srgbClr val="FF001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grpSp>
    </p:spTree>
    <p:extLst>
      <p:ext uri="{BB962C8B-B14F-4D97-AF65-F5344CB8AC3E}">
        <p14:creationId xmlns:p14="http://schemas.microsoft.com/office/powerpoint/2010/main" val="1381734904"/>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987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7987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9873">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9873">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9873">
                                            <p:txEl>
                                              <p:pRg st="3" end="3"/>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987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3" grpId="0" build="p" bldLvl="5"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328" y="3554016"/>
            <a:ext cx="2696766" cy="26789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808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5766" y="3554016"/>
            <a:ext cx="2645420" cy="26789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808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0773" y="3554016"/>
            <a:ext cx="2544961" cy="26789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80900" name="Rectangle 4"/>
          <p:cNvSpPr>
            <a:spLocks noChangeArrowheads="1"/>
          </p:cNvSpPr>
          <p:nvPr>
            <p:ph type="title"/>
          </p:nvPr>
        </p:nvSpPr>
        <p:spPr>
          <a:xfrm>
            <a:off x="-8930" y="-8930"/>
            <a:ext cx="9161859" cy="910828"/>
          </a:xfrm>
          <a:ln/>
        </p:spPr>
        <p:txBody>
          <a:bodyPr anchor="b"/>
          <a:lstStyle/>
          <a:p>
            <a:pPr>
              <a:tabLst>
                <a:tab pos="669703" algn="l"/>
              </a:tabLst>
            </a:pPr>
            <a:r>
              <a:rPr lang="en-US"/>
              <a:t>Bacterial Cell Shapes</a:t>
            </a:r>
          </a:p>
        </p:txBody>
      </p:sp>
      <p:sp>
        <p:nvSpPr>
          <p:cNvPr id="80901" name="Rectangle 5"/>
          <p:cNvSpPr>
            <a:spLocks noChangeArrowheads="1"/>
          </p:cNvSpPr>
          <p:nvPr>
            <p:ph type="body" idx="1"/>
          </p:nvPr>
        </p:nvSpPr>
        <p:spPr>
          <a:xfrm>
            <a:off x="446484" y="1017984"/>
            <a:ext cx="8233172" cy="2321719"/>
          </a:xfrm>
          <a:ln/>
        </p:spPr>
        <p:txBody>
          <a:bodyPr/>
          <a:lstStyle/>
          <a:p>
            <a:pPr>
              <a:lnSpc>
                <a:spcPts val="2250"/>
              </a:lnSpc>
              <a:spcBef>
                <a:spcPct val="0"/>
              </a:spcBef>
              <a:spcAft>
                <a:spcPts val="1406"/>
              </a:spcAft>
              <a:buSzPct val="130000"/>
              <a:buBlip>
                <a:blip r:embed="rId6"/>
              </a:buBlip>
              <a:tabLst>
                <a:tab pos="721047" algn="l"/>
                <a:tab pos="721047" algn="l"/>
                <a:tab pos="1045853" algn="l"/>
                <a:tab pos="1045853" algn="l"/>
                <a:tab pos="1045853" algn="l"/>
                <a:tab pos="1045853" algn="l"/>
              </a:tabLst>
            </a:pPr>
            <a:r>
              <a:rPr lang="en-US"/>
              <a:t>Most bacterial cells range between 0.20-2.0 µm in diameter and 2-10 µm length. </a:t>
            </a:r>
          </a:p>
          <a:p>
            <a:pPr>
              <a:lnSpc>
                <a:spcPts val="2250"/>
              </a:lnSpc>
              <a:spcBef>
                <a:spcPct val="0"/>
              </a:spcBef>
              <a:spcAft>
                <a:spcPts val="703"/>
              </a:spcAft>
              <a:buSzPct val="130000"/>
              <a:buBlip>
                <a:blip r:embed="rId6"/>
              </a:buBlip>
              <a:tabLst>
                <a:tab pos="721047" algn="l"/>
                <a:tab pos="721047" algn="l"/>
                <a:tab pos="1045853" algn="l"/>
                <a:tab pos="1045853" algn="l"/>
                <a:tab pos="1045853" algn="l"/>
                <a:tab pos="1045853" algn="l"/>
              </a:tabLst>
            </a:pPr>
            <a:r>
              <a:rPr lang="en-US"/>
              <a:t>In terms of gross </a:t>
            </a:r>
            <a:r>
              <a:rPr lang="en-US" b="1">
                <a:solidFill>
                  <a:srgbClr val="2D00FA"/>
                </a:solidFill>
              </a:rPr>
              <a:t>morphology</a:t>
            </a:r>
            <a:r>
              <a:rPr lang="en-US"/>
              <a:t> (appearance), there are several basic shapes:</a:t>
            </a:r>
            <a:endParaRPr lang="en-US" sz="1400"/>
          </a:p>
          <a:p>
            <a:pPr lvl="1">
              <a:lnSpc>
                <a:spcPts val="1969"/>
              </a:lnSpc>
              <a:spcBef>
                <a:spcPct val="0"/>
              </a:spcBef>
              <a:spcAft>
                <a:spcPts val="1406"/>
              </a:spcAft>
              <a:buSzPct val="120000"/>
              <a:buBlip>
                <a:blip r:embed="rId7"/>
              </a:buBlip>
              <a:tabLst>
                <a:tab pos="721047" algn="l"/>
                <a:tab pos="721047" algn="l"/>
                <a:tab pos="1045853" algn="l"/>
                <a:tab pos="1045853" algn="l"/>
                <a:tab pos="1045853" algn="l"/>
                <a:tab pos="1045853" algn="l"/>
              </a:tabLst>
            </a:pPr>
            <a:r>
              <a:rPr lang="en-US" b="1">
                <a:solidFill>
                  <a:srgbClr val="2D00FA"/>
                </a:solidFill>
              </a:rPr>
              <a:t>Bacilli</a:t>
            </a:r>
            <a:r>
              <a:rPr lang="en-US"/>
              <a:t>: rod shaped</a:t>
            </a:r>
          </a:p>
          <a:p>
            <a:pPr lvl="1">
              <a:lnSpc>
                <a:spcPts val="1969"/>
              </a:lnSpc>
              <a:spcBef>
                <a:spcPct val="0"/>
              </a:spcBef>
              <a:spcAft>
                <a:spcPts val="1406"/>
              </a:spcAft>
              <a:buSzPct val="120000"/>
              <a:buBlip>
                <a:blip r:embed="rId7"/>
              </a:buBlip>
              <a:tabLst>
                <a:tab pos="721047" algn="l"/>
                <a:tab pos="721047" algn="l"/>
                <a:tab pos="1045853" algn="l"/>
                <a:tab pos="1045853" algn="l"/>
                <a:tab pos="1045853" algn="l"/>
                <a:tab pos="1045853" algn="l"/>
              </a:tabLst>
            </a:pPr>
            <a:r>
              <a:rPr lang="en-US" b="1">
                <a:solidFill>
                  <a:srgbClr val="2D00FA"/>
                </a:solidFill>
              </a:rPr>
              <a:t>Cocci</a:t>
            </a:r>
            <a:r>
              <a:rPr lang="en-US"/>
              <a:t>: spherical</a:t>
            </a:r>
          </a:p>
          <a:p>
            <a:pPr lvl="1">
              <a:lnSpc>
                <a:spcPts val="1969"/>
              </a:lnSpc>
              <a:spcBef>
                <a:spcPct val="0"/>
              </a:spcBef>
              <a:spcAft>
                <a:spcPts val="1406"/>
              </a:spcAft>
              <a:buSzPct val="120000"/>
              <a:buBlip>
                <a:blip r:embed="rId7"/>
              </a:buBlip>
              <a:tabLst>
                <a:tab pos="721047" algn="l"/>
                <a:tab pos="721047" algn="l"/>
                <a:tab pos="1045853" algn="l"/>
                <a:tab pos="1045853" algn="l"/>
                <a:tab pos="1045853" algn="l"/>
                <a:tab pos="1045853" algn="l"/>
              </a:tabLst>
            </a:pPr>
            <a:r>
              <a:rPr lang="en-US" b="1">
                <a:solidFill>
                  <a:srgbClr val="2D00FA"/>
                </a:solidFill>
              </a:rPr>
              <a:t>Spirilla</a:t>
            </a:r>
            <a:r>
              <a:rPr lang="en-US"/>
              <a:t>: spiral or corkscrew shaped</a:t>
            </a:r>
          </a:p>
          <a:p>
            <a:pPr lvl="1">
              <a:lnSpc>
                <a:spcPts val="1969"/>
              </a:lnSpc>
              <a:spcBef>
                <a:spcPct val="0"/>
              </a:spcBef>
              <a:spcAft>
                <a:spcPts val="1406"/>
              </a:spcAft>
              <a:buSzPct val="120000"/>
              <a:buBlip>
                <a:blip r:embed="rId7"/>
              </a:buBlip>
              <a:tabLst>
                <a:tab pos="721047" algn="l"/>
                <a:tab pos="721047" algn="l"/>
                <a:tab pos="1045853" algn="l"/>
                <a:tab pos="1045853" algn="l"/>
                <a:tab pos="1045853" algn="l"/>
                <a:tab pos="1045853" algn="l"/>
              </a:tabLst>
            </a:pPr>
            <a:r>
              <a:rPr lang="en-US" b="1">
                <a:solidFill>
                  <a:srgbClr val="2D00FA"/>
                </a:solidFill>
              </a:rPr>
              <a:t>Vibrio</a:t>
            </a:r>
            <a:r>
              <a:rPr lang="en-US"/>
              <a:t>: comma shaped curved rods</a:t>
            </a:r>
            <a:endParaRPr lang="en-US" sz="1400"/>
          </a:p>
        </p:txBody>
      </p:sp>
      <p:sp>
        <p:nvSpPr>
          <p:cNvPr id="80902" name="Rectangle 6"/>
          <p:cNvSpPr>
            <a:spLocks/>
          </p:cNvSpPr>
          <p:nvPr/>
        </p:nvSpPr>
        <p:spPr bwMode="auto">
          <a:xfrm>
            <a:off x="3644463" y="6331148"/>
            <a:ext cx="1849494" cy="197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0000"/>
              </a:lnSpc>
              <a:tabLst>
                <a:tab pos="366104" algn="l"/>
              </a:tabLst>
            </a:pPr>
            <a:r>
              <a:rPr lang="en-US" sz="1400" b="1" i="1">
                <a:solidFill>
                  <a:srgbClr val="2D00FA"/>
                </a:solidFill>
                <a:latin typeface="Arial" charset="0"/>
                <a:ea typeface="ＭＳ Ｐゴシック" charset="0"/>
                <a:cs typeface="Arial" charset="0"/>
                <a:sym typeface="Arial" charset="0"/>
              </a:rPr>
              <a:t>Staphyloccus aureus</a:t>
            </a:r>
          </a:p>
        </p:txBody>
      </p:sp>
      <p:sp>
        <p:nvSpPr>
          <p:cNvPr id="80903" name="Rectangle 7"/>
          <p:cNvSpPr>
            <a:spLocks/>
          </p:cNvSpPr>
          <p:nvPr/>
        </p:nvSpPr>
        <p:spPr bwMode="auto">
          <a:xfrm>
            <a:off x="979039" y="6331148"/>
            <a:ext cx="1410647" cy="197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0000"/>
              </a:lnSpc>
              <a:tabLst>
                <a:tab pos="366104" algn="l"/>
              </a:tabLst>
            </a:pPr>
            <a:r>
              <a:rPr lang="en-US" sz="1400" b="1" i="1">
                <a:solidFill>
                  <a:srgbClr val="2D00FA"/>
                </a:solidFill>
                <a:latin typeface="Arial" charset="0"/>
                <a:ea typeface="ＭＳ Ｐゴシック" charset="0"/>
                <a:cs typeface="Arial" charset="0"/>
                <a:sym typeface="Arial" charset="0"/>
              </a:rPr>
              <a:t>Escherichia coli</a:t>
            </a:r>
          </a:p>
        </p:txBody>
      </p:sp>
      <p:sp>
        <p:nvSpPr>
          <p:cNvPr id="80904" name="Rectangle 8"/>
          <p:cNvSpPr>
            <a:spLocks/>
          </p:cNvSpPr>
          <p:nvPr/>
        </p:nvSpPr>
        <p:spPr bwMode="auto">
          <a:xfrm rot="-5400000">
            <a:off x="49113" y="5978426"/>
            <a:ext cx="410766" cy="125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83000"/>
              </a:lnSpc>
              <a:tabLst>
                <a:tab pos="366104" algn="l"/>
              </a:tabLst>
            </a:pPr>
            <a:r>
              <a:rPr lang="en-US" sz="800">
                <a:solidFill>
                  <a:srgbClr val="000000"/>
                </a:solidFill>
                <a:latin typeface="Arial" charset="0"/>
                <a:ea typeface="ＭＳ Ｐゴシック" charset="0"/>
                <a:cs typeface="Arial" charset="0"/>
                <a:sym typeface="Arial" charset="0"/>
              </a:rPr>
              <a:t>USDA</a:t>
            </a:r>
          </a:p>
        </p:txBody>
      </p:sp>
      <p:sp>
        <p:nvSpPr>
          <p:cNvPr id="80905" name="Rectangle 9"/>
          <p:cNvSpPr>
            <a:spLocks/>
          </p:cNvSpPr>
          <p:nvPr/>
        </p:nvSpPr>
        <p:spPr bwMode="auto">
          <a:xfrm>
            <a:off x="6574875" y="6331148"/>
            <a:ext cx="1739388" cy="197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0000"/>
              </a:lnSpc>
              <a:tabLst>
                <a:tab pos="366104" algn="l"/>
              </a:tabLst>
            </a:pPr>
            <a:r>
              <a:rPr lang="en-US" sz="1400" b="1" i="1">
                <a:solidFill>
                  <a:srgbClr val="2D00FA"/>
                </a:solidFill>
                <a:latin typeface="Arial" charset="0"/>
                <a:ea typeface="ＭＳ Ｐゴシック" charset="0"/>
                <a:cs typeface="Arial" charset="0"/>
                <a:sym typeface="Arial" charset="0"/>
              </a:rPr>
              <a:t>Borrelia burgdorferi</a:t>
            </a:r>
          </a:p>
        </p:txBody>
      </p:sp>
    </p:spTree>
    <p:extLst>
      <p:ext uri="{BB962C8B-B14F-4D97-AF65-F5344CB8AC3E}">
        <p14:creationId xmlns:p14="http://schemas.microsoft.com/office/powerpoint/2010/main" val="1924547127"/>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90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090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090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090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090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8090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build="p" bldLvl="5"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9617" y="3839765"/>
            <a:ext cx="3027164" cy="2268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45058" name="Rectangle 2"/>
          <p:cNvSpPr>
            <a:spLocks noChangeArrowheads="1"/>
          </p:cNvSpPr>
          <p:nvPr>
            <p:ph type="title"/>
          </p:nvPr>
        </p:nvSpPr>
        <p:spPr>
          <a:ln/>
        </p:spPr>
        <p:txBody>
          <a:bodyPr anchor="b"/>
          <a:lstStyle/>
          <a:p>
            <a:pPr>
              <a:tabLst>
                <a:tab pos="669703" algn="l"/>
              </a:tabLst>
            </a:pPr>
            <a:r>
              <a:rPr lang="en-US"/>
              <a:t>Plasma Membrane</a:t>
            </a:r>
          </a:p>
        </p:txBody>
      </p:sp>
      <p:sp>
        <p:nvSpPr>
          <p:cNvPr id="45059" name="Rectangle 3"/>
          <p:cNvSpPr>
            <a:spLocks noChangeArrowheads="1"/>
          </p:cNvSpPr>
          <p:nvPr>
            <p:ph type="body" idx="1"/>
          </p:nvPr>
        </p:nvSpPr>
        <p:spPr>
          <a:xfrm>
            <a:off x="535781" y="1205508"/>
            <a:ext cx="4411266" cy="5277445"/>
          </a:xfrm>
          <a:ln/>
        </p:spPr>
        <p:txBody>
          <a:bodyPr>
            <a:normAutofit fontScale="77500" lnSpcReduction="20000"/>
          </a:bodyPr>
          <a:lstStyle/>
          <a:p>
            <a:pPr marL="492232" indent="-367221">
              <a:lnSpc>
                <a:spcPts val="2250"/>
              </a:lnSpc>
              <a:spcBef>
                <a:spcPct val="0"/>
              </a:spcBef>
              <a:spcAft>
                <a:spcPts val="1406"/>
              </a:spcAft>
              <a:buSzPct val="130000"/>
              <a:buBlip>
                <a:blip r:embed="rId4"/>
              </a:buBlip>
              <a:tabLst>
                <a:tab pos="1045853" algn="l"/>
                <a:tab pos="1045853" algn="l"/>
                <a:tab pos="1045853" algn="l"/>
                <a:tab pos="1045853" algn="l"/>
                <a:tab pos="1045853" algn="l"/>
                <a:tab pos="1045853" algn="l"/>
              </a:tabLst>
            </a:pPr>
            <a:r>
              <a:rPr lang="en-US" b="1"/>
              <a:t>Located</a:t>
            </a:r>
            <a:r>
              <a:rPr lang="en-US"/>
              <a:t>:</a:t>
            </a:r>
            <a:br>
              <a:rPr lang="en-US"/>
            </a:br>
            <a:r>
              <a:rPr lang="en-US"/>
              <a:t>Surrounds the cell forming a</a:t>
            </a:r>
            <a:br>
              <a:rPr lang="en-US"/>
            </a:br>
            <a:r>
              <a:rPr lang="en-US"/>
              <a:t>boundary between the cell contents</a:t>
            </a:r>
            <a:br>
              <a:rPr lang="en-US"/>
            </a:br>
            <a:r>
              <a:rPr lang="en-US"/>
              <a:t>and the extracellular environment.</a:t>
            </a:r>
          </a:p>
          <a:p>
            <a:pPr marL="492232" indent="-367221">
              <a:lnSpc>
                <a:spcPts val="2250"/>
              </a:lnSpc>
              <a:spcBef>
                <a:spcPct val="0"/>
              </a:spcBef>
              <a:spcAft>
                <a:spcPts val="1406"/>
              </a:spcAft>
              <a:buSzPct val="130000"/>
              <a:buBlip>
                <a:blip r:embed="rId4"/>
              </a:buBlip>
              <a:tabLst>
                <a:tab pos="1045853" algn="l"/>
                <a:tab pos="1045853" algn="l"/>
                <a:tab pos="1045853" algn="l"/>
                <a:tab pos="1045853" algn="l"/>
                <a:tab pos="1045853" algn="l"/>
                <a:tab pos="1045853" algn="l"/>
              </a:tabLst>
            </a:pPr>
            <a:r>
              <a:rPr lang="en-US" b="1"/>
              <a:t>Structure</a:t>
            </a:r>
            <a:r>
              <a:rPr lang="en-US"/>
              <a:t>:</a:t>
            </a:r>
            <a:br>
              <a:rPr lang="en-US"/>
            </a:br>
            <a:r>
              <a:rPr lang="en-US"/>
              <a:t>Semi-fluid phospholipid bilayer in which proteins are embedded. Some of the proteins fully span the membrane.</a:t>
            </a:r>
          </a:p>
          <a:p>
            <a:pPr marL="492232" indent="-367221">
              <a:lnSpc>
                <a:spcPts val="2250"/>
              </a:lnSpc>
              <a:spcBef>
                <a:spcPct val="0"/>
              </a:spcBef>
              <a:spcAft>
                <a:spcPts val="703"/>
              </a:spcAft>
              <a:buSzPct val="130000"/>
              <a:buBlip>
                <a:blip r:embed="rId4"/>
              </a:buBlip>
              <a:tabLst>
                <a:tab pos="1045853" algn="l"/>
                <a:tab pos="1045853" algn="l"/>
                <a:tab pos="1045853" algn="l"/>
                <a:tab pos="1045853" algn="l"/>
                <a:tab pos="1045853" algn="l"/>
                <a:tab pos="1045853" algn="l"/>
              </a:tabLst>
            </a:pPr>
            <a:r>
              <a:rPr lang="en-US" b="1"/>
              <a:t>Function</a:t>
            </a:r>
            <a:r>
              <a:rPr lang="en-US"/>
              <a:t>:</a:t>
            </a:r>
          </a:p>
          <a:p>
            <a:pPr marL="849407" lvl="1">
              <a:lnSpc>
                <a:spcPts val="1969"/>
              </a:lnSpc>
              <a:spcBef>
                <a:spcPct val="0"/>
              </a:spcBef>
              <a:spcAft>
                <a:spcPts val="1406"/>
              </a:spcAft>
              <a:buSzPct val="120000"/>
              <a:buBlip>
                <a:blip r:embed="rId5"/>
              </a:buBlip>
              <a:tabLst>
                <a:tab pos="1045853" algn="l"/>
                <a:tab pos="1045853" algn="l"/>
                <a:tab pos="1045853" algn="l"/>
                <a:tab pos="1045853" algn="l"/>
                <a:tab pos="1045853" algn="l"/>
                <a:tab pos="1045853" algn="l"/>
              </a:tabLst>
            </a:pPr>
            <a:r>
              <a:rPr lang="en-US"/>
              <a:t>Forms the boundary between the cell and the extracellular environment.</a:t>
            </a:r>
          </a:p>
          <a:p>
            <a:pPr marL="849407" lvl="1">
              <a:lnSpc>
                <a:spcPts val="1969"/>
              </a:lnSpc>
              <a:spcBef>
                <a:spcPct val="0"/>
              </a:spcBef>
              <a:spcAft>
                <a:spcPts val="1406"/>
              </a:spcAft>
              <a:buSzPct val="120000"/>
              <a:buBlip>
                <a:blip r:embed="rId5"/>
              </a:buBlip>
              <a:tabLst>
                <a:tab pos="1045853" algn="l"/>
                <a:tab pos="1045853" algn="l"/>
                <a:tab pos="1045853" algn="l"/>
                <a:tab pos="1045853" algn="l"/>
                <a:tab pos="1045853" algn="l"/>
                <a:tab pos="1045853" algn="l"/>
              </a:tabLst>
            </a:pPr>
            <a:r>
              <a:rPr lang="en-US"/>
              <a:t>Regulates movement of substances in and out of the cell.</a:t>
            </a:r>
          </a:p>
          <a:p>
            <a:pPr marL="492232" indent="-367221">
              <a:lnSpc>
                <a:spcPts val="2250"/>
              </a:lnSpc>
              <a:spcBef>
                <a:spcPct val="0"/>
              </a:spcBef>
              <a:spcAft>
                <a:spcPts val="1406"/>
              </a:spcAft>
              <a:buSzPct val="130000"/>
              <a:buBlip>
                <a:blip r:embed="rId4"/>
              </a:buBlip>
              <a:tabLst>
                <a:tab pos="1045853" algn="l"/>
                <a:tab pos="1045853" algn="l"/>
                <a:tab pos="1045853" algn="l"/>
                <a:tab pos="1045853" algn="l"/>
                <a:tab pos="1045853" algn="l"/>
                <a:tab pos="1045853" algn="l"/>
              </a:tabLst>
            </a:pPr>
            <a:r>
              <a:rPr lang="en-US" b="1"/>
              <a:t>Size</a:t>
            </a:r>
            <a:r>
              <a:rPr lang="en-US"/>
              <a:t>: 3–10 nm thick.</a:t>
            </a:r>
          </a:p>
        </p:txBody>
      </p:sp>
      <p:pic>
        <p:nvPicPr>
          <p:cNvPr id="4506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7016" y="821532"/>
            <a:ext cx="4455914" cy="2315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45061" name="Rectangle 5"/>
          <p:cNvSpPr>
            <a:spLocks/>
          </p:cNvSpPr>
          <p:nvPr/>
        </p:nvSpPr>
        <p:spPr bwMode="auto">
          <a:xfrm>
            <a:off x="5357813" y="3107531"/>
            <a:ext cx="1250156" cy="3839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90000"/>
              </a:lnSpc>
              <a:tabLst>
                <a:tab pos="366104" algn="l"/>
              </a:tabLst>
            </a:pPr>
            <a:r>
              <a:rPr lang="en-US" sz="1400">
                <a:solidFill>
                  <a:srgbClr val="2D00FA"/>
                </a:solidFill>
                <a:latin typeface="Arial" charset="0"/>
                <a:ea typeface="ＭＳ Ｐゴシック" charset="0"/>
                <a:cs typeface="Arial" charset="0"/>
                <a:sym typeface="Arial" charset="0"/>
              </a:rPr>
              <a:t>Phospholipid bilayer</a:t>
            </a:r>
          </a:p>
        </p:txBody>
      </p:sp>
      <p:sp>
        <p:nvSpPr>
          <p:cNvPr id="45062" name="Line 6"/>
          <p:cNvSpPr>
            <a:spLocks noChangeShapeType="1"/>
          </p:cNvSpPr>
          <p:nvPr/>
        </p:nvSpPr>
        <p:spPr bwMode="auto">
          <a:xfrm>
            <a:off x="7377039" y="2765971"/>
            <a:ext cx="212080" cy="502295"/>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45063" name="Line 7"/>
          <p:cNvSpPr>
            <a:spLocks noChangeShapeType="1"/>
          </p:cNvSpPr>
          <p:nvPr/>
        </p:nvSpPr>
        <p:spPr bwMode="auto">
          <a:xfrm flipH="1">
            <a:off x="6036469" y="2541613"/>
            <a:ext cx="290215" cy="548059"/>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45064" name="Rectangle 8"/>
          <p:cNvSpPr>
            <a:spLocks/>
          </p:cNvSpPr>
          <p:nvPr/>
        </p:nvSpPr>
        <p:spPr bwMode="auto">
          <a:xfrm>
            <a:off x="5393531" y="6179344"/>
            <a:ext cx="3321844" cy="473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400">
                <a:solidFill>
                  <a:srgbClr val="2D00FA"/>
                </a:solidFill>
                <a:latin typeface="Arial" charset="0"/>
                <a:ea typeface="ＭＳ Ｐゴシック" charset="0"/>
                <a:cs typeface="Arial" charset="0"/>
                <a:sym typeface="Arial" charset="0"/>
              </a:rPr>
              <a:t>The plasma membranes of two adjacent cells joined with </a:t>
            </a:r>
            <a:r>
              <a:rPr lang="en-US" sz="1400" b="1">
                <a:solidFill>
                  <a:srgbClr val="2D00FA"/>
                </a:solidFill>
                <a:latin typeface="Arial" charset="0"/>
                <a:ea typeface="ＭＳ Ｐゴシック" charset="0"/>
                <a:cs typeface="Arial" charset="0"/>
                <a:sym typeface="Arial" charset="0"/>
              </a:rPr>
              <a:t>desmosomes</a:t>
            </a:r>
          </a:p>
        </p:txBody>
      </p:sp>
      <p:sp>
        <p:nvSpPr>
          <p:cNvPr id="45065" name="Rectangle 9"/>
          <p:cNvSpPr>
            <a:spLocks/>
          </p:cNvSpPr>
          <p:nvPr/>
        </p:nvSpPr>
        <p:spPr bwMode="auto">
          <a:xfrm>
            <a:off x="7206258" y="3330774"/>
            <a:ext cx="750094"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90000"/>
              </a:lnSpc>
              <a:tabLst>
                <a:tab pos="366104" algn="l"/>
              </a:tabLst>
            </a:pPr>
            <a:r>
              <a:rPr lang="en-US" sz="1400">
                <a:solidFill>
                  <a:srgbClr val="2D00FA"/>
                </a:solidFill>
                <a:latin typeface="Arial" charset="0"/>
                <a:ea typeface="ＭＳ Ｐゴシック" charset="0"/>
                <a:cs typeface="Arial" charset="0"/>
                <a:sym typeface="Arial" charset="0"/>
              </a:rPr>
              <a:t>Protein</a:t>
            </a:r>
          </a:p>
        </p:txBody>
      </p:sp>
      <p:sp>
        <p:nvSpPr>
          <p:cNvPr id="45066" name="Line 10"/>
          <p:cNvSpPr>
            <a:spLocks noChangeShapeType="1"/>
          </p:cNvSpPr>
          <p:nvPr/>
        </p:nvSpPr>
        <p:spPr bwMode="auto">
          <a:xfrm>
            <a:off x="7514333" y="4647903"/>
            <a:ext cx="319236" cy="292447"/>
          </a:xfrm>
          <a:prstGeom prst="line">
            <a:avLst/>
          </a:prstGeom>
          <a:noFill/>
          <a:ln w="508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362947220"/>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505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505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505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505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505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505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bldLvl="5"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ChangeArrowheads="1"/>
          </p:cNvSpPr>
          <p:nvPr>
            <p:ph type="title"/>
          </p:nvPr>
        </p:nvSpPr>
        <p:spPr>
          <a:xfrm>
            <a:off x="-17859" y="-17859"/>
            <a:ext cx="9188648" cy="1446609"/>
          </a:xfrm>
          <a:ln/>
        </p:spPr>
        <p:txBody>
          <a:bodyPr anchor="b"/>
          <a:lstStyle/>
          <a:p>
            <a:pPr>
              <a:lnSpc>
                <a:spcPct val="89000"/>
              </a:lnSpc>
              <a:tabLst>
                <a:tab pos="669703" algn="l"/>
                <a:tab pos="669703" algn="l"/>
              </a:tabLst>
            </a:pPr>
            <a:r>
              <a:rPr lang="en-US"/>
              <a:t>Bacterial Morphology:</a:t>
            </a:r>
            <a:br>
              <a:rPr lang="en-US"/>
            </a:br>
            <a:r>
              <a:rPr lang="en-US"/>
              <a:t>Bacilli</a:t>
            </a:r>
          </a:p>
        </p:txBody>
      </p:sp>
      <p:sp>
        <p:nvSpPr>
          <p:cNvPr id="81922" name="Rectangle 2"/>
          <p:cNvSpPr>
            <a:spLocks noChangeArrowheads="1"/>
          </p:cNvSpPr>
          <p:nvPr>
            <p:ph type="body" idx="1"/>
          </p:nvPr>
        </p:nvSpPr>
        <p:spPr>
          <a:xfrm>
            <a:off x="5357812" y="3607594"/>
            <a:ext cx="3411141" cy="3250406"/>
          </a:xfrm>
          <a:ln/>
        </p:spPr>
        <p:txBody>
          <a:bodyPr/>
          <a:lstStyle/>
          <a:p>
            <a:pPr>
              <a:lnSpc>
                <a:spcPts val="2250"/>
              </a:lnSpc>
              <a:spcBef>
                <a:spcPct val="0"/>
              </a:spcBef>
              <a:spcAft>
                <a:spcPts val="1406"/>
              </a:spcAft>
              <a:buSzPct val="130000"/>
              <a:buBlip>
                <a:blip r:embed="rId3"/>
              </a:buBlip>
              <a:tabLst>
                <a:tab pos="721047" algn="l"/>
                <a:tab pos="721047" algn="l"/>
                <a:tab pos="721047" algn="l"/>
              </a:tabLst>
            </a:pPr>
            <a:r>
              <a:rPr lang="en-US" b="1">
                <a:solidFill>
                  <a:srgbClr val="2D00FA"/>
                </a:solidFill>
              </a:rPr>
              <a:t>Rod-shaped</a:t>
            </a:r>
            <a:r>
              <a:rPr lang="en-US"/>
              <a:t> bacteria that divide only across their short axis.</a:t>
            </a:r>
          </a:p>
          <a:p>
            <a:pPr>
              <a:lnSpc>
                <a:spcPts val="2250"/>
              </a:lnSpc>
              <a:spcBef>
                <a:spcPct val="0"/>
              </a:spcBef>
              <a:spcAft>
                <a:spcPts val="1406"/>
              </a:spcAft>
              <a:buSzPct val="130000"/>
              <a:buBlip>
                <a:blip r:embed="rId3"/>
              </a:buBlip>
              <a:tabLst>
                <a:tab pos="721047" algn="l"/>
                <a:tab pos="721047" algn="l"/>
                <a:tab pos="721047" algn="l"/>
              </a:tabLst>
            </a:pPr>
            <a:r>
              <a:rPr lang="en-US"/>
              <a:t>Most occur as single rods, although pairs and chains are also found. </a:t>
            </a:r>
          </a:p>
          <a:p>
            <a:pPr>
              <a:lnSpc>
                <a:spcPts val="2250"/>
              </a:lnSpc>
              <a:spcBef>
                <a:spcPct val="0"/>
              </a:spcBef>
              <a:spcAft>
                <a:spcPts val="1406"/>
              </a:spcAft>
              <a:buSzPct val="130000"/>
              <a:buBlip>
                <a:blip r:embed="rId3"/>
              </a:buBlip>
              <a:tabLst>
                <a:tab pos="721047" algn="l"/>
                <a:tab pos="721047" algn="l"/>
                <a:tab pos="721047" algn="l"/>
              </a:tabLst>
            </a:pPr>
            <a:r>
              <a:rPr lang="en-US"/>
              <a:t>The term </a:t>
            </a:r>
            <a:r>
              <a:rPr lang="en-US" b="1">
                <a:solidFill>
                  <a:srgbClr val="2D00FA"/>
                </a:solidFill>
              </a:rPr>
              <a:t>bacillus</a:t>
            </a:r>
            <a:r>
              <a:rPr lang="en-US"/>
              <a:t> can refer to the shape, but it may also denote a genus. </a:t>
            </a:r>
          </a:p>
        </p:txBody>
      </p:sp>
      <p:pic>
        <p:nvPicPr>
          <p:cNvPr id="819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927933">
            <a:off x="3651126" y="1534790"/>
            <a:ext cx="2544961" cy="2000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81924" name="Rectangle 4"/>
          <p:cNvSpPr>
            <a:spLocks/>
          </p:cNvSpPr>
          <p:nvPr/>
        </p:nvSpPr>
        <p:spPr bwMode="auto">
          <a:xfrm>
            <a:off x="5072063" y="1723430"/>
            <a:ext cx="1589484" cy="6518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91000"/>
              </a:lnSpc>
              <a:tabLst>
                <a:tab pos="366104" algn="l"/>
              </a:tabLst>
            </a:pPr>
            <a:r>
              <a:rPr lang="en-US" sz="1500">
                <a:solidFill>
                  <a:srgbClr val="2D00FA"/>
                </a:solidFill>
                <a:latin typeface="Arial" charset="0"/>
                <a:ea typeface="ＭＳ Ｐゴシック" charset="0"/>
                <a:cs typeface="Arial" charset="0"/>
                <a:sym typeface="Arial" charset="0"/>
              </a:rPr>
              <a:t>Graphical representation of bacilli bacteria.</a:t>
            </a:r>
          </a:p>
        </p:txBody>
      </p:sp>
      <p:sp>
        <p:nvSpPr>
          <p:cNvPr id="81925" name="Rectangle 5"/>
          <p:cNvSpPr>
            <a:spLocks/>
          </p:cNvSpPr>
          <p:nvPr/>
        </p:nvSpPr>
        <p:spPr bwMode="auto">
          <a:xfrm>
            <a:off x="276820" y="5527477"/>
            <a:ext cx="3402211" cy="10804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91000"/>
              </a:lnSpc>
              <a:tabLst>
                <a:tab pos="366104" algn="l"/>
              </a:tabLst>
            </a:pPr>
            <a:r>
              <a:rPr lang="en-US" sz="1500" i="1">
                <a:solidFill>
                  <a:srgbClr val="2D00FA"/>
                </a:solidFill>
                <a:latin typeface="Arial" charset="0"/>
                <a:ea typeface="ＭＳ Ｐゴシック" charset="0"/>
                <a:cs typeface="Arial" charset="0"/>
                <a:sym typeface="Arial" charset="0"/>
              </a:rPr>
              <a:t>Escherichia</a:t>
            </a:r>
            <a:r>
              <a:rPr lang="en-US" sz="1500">
                <a:solidFill>
                  <a:srgbClr val="2D00FA"/>
                </a:solidFill>
                <a:latin typeface="Arial" charset="0"/>
                <a:ea typeface="ＭＳ Ｐゴシック" charset="0"/>
                <a:cs typeface="Arial" charset="0"/>
                <a:sym typeface="Arial" charset="0"/>
              </a:rPr>
              <a:t> </a:t>
            </a:r>
            <a:r>
              <a:rPr lang="en-US" sz="1500" i="1">
                <a:solidFill>
                  <a:srgbClr val="2D00FA"/>
                </a:solidFill>
                <a:latin typeface="Arial" charset="0"/>
                <a:ea typeface="ＭＳ Ｐゴシック" charset="0"/>
                <a:cs typeface="Arial" charset="0"/>
                <a:sym typeface="Arial" charset="0"/>
              </a:rPr>
              <a:t>coli</a:t>
            </a:r>
            <a:r>
              <a:rPr lang="en-US" sz="1500">
                <a:solidFill>
                  <a:srgbClr val="2D00FA"/>
                </a:solidFill>
                <a:latin typeface="Arial" charset="0"/>
                <a:ea typeface="ＭＳ Ｐゴシック" charset="0"/>
                <a:cs typeface="Arial" charset="0"/>
                <a:sym typeface="Arial" charset="0"/>
              </a:rPr>
              <a:t> (above) is an example of a bacillus bacterium commonly found in the human gut. Certain strains can cause illness such as pneumonia, mastitis or meningitis.</a:t>
            </a:r>
          </a:p>
        </p:txBody>
      </p:sp>
      <p:pic>
        <p:nvPicPr>
          <p:cNvPr id="8192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933362">
            <a:off x="329283" y="1374056"/>
            <a:ext cx="5144616" cy="3742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Tree>
    <p:extLst>
      <p:ext uri="{BB962C8B-B14F-4D97-AF65-F5344CB8AC3E}">
        <p14:creationId xmlns:p14="http://schemas.microsoft.com/office/powerpoint/2010/main" val="4208556338"/>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92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192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192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build="p" bldLvl="5"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ChangeArrowheads="1"/>
          </p:cNvSpPr>
          <p:nvPr>
            <p:ph type="title"/>
          </p:nvPr>
        </p:nvSpPr>
        <p:spPr>
          <a:xfrm>
            <a:off x="-8930" y="-8930"/>
            <a:ext cx="9179719" cy="1526977"/>
          </a:xfrm>
          <a:ln/>
        </p:spPr>
        <p:txBody>
          <a:bodyPr anchor="b"/>
          <a:lstStyle/>
          <a:p>
            <a:pPr>
              <a:lnSpc>
                <a:spcPct val="99000"/>
              </a:lnSpc>
              <a:tabLst>
                <a:tab pos="669703" algn="l"/>
                <a:tab pos="669703" algn="l"/>
              </a:tabLst>
            </a:pPr>
            <a:r>
              <a:rPr lang="en-US"/>
              <a:t>Bacterial Morphology:</a:t>
            </a:r>
            <a:br>
              <a:rPr lang="en-US"/>
            </a:br>
            <a:r>
              <a:rPr lang="en-US"/>
              <a:t>Cocci</a:t>
            </a:r>
          </a:p>
        </p:txBody>
      </p:sp>
      <p:sp>
        <p:nvSpPr>
          <p:cNvPr id="82946" name="Rectangle 2"/>
          <p:cNvSpPr>
            <a:spLocks noChangeArrowheads="1"/>
          </p:cNvSpPr>
          <p:nvPr>
            <p:ph type="body" idx="1"/>
          </p:nvPr>
        </p:nvSpPr>
        <p:spPr>
          <a:xfrm>
            <a:off x="276820" y="1562695"/>
            <a:ext cx="4527352" cy="2991445"/>
          </a:xfrm>
          <a:ln/>
        </p:spPr>
        <p:txBody>
          <a:bodyPr/>
          <a:lstStyle/>
          <a:p>
            <a:pPr>
              <a:lnSpc>
                <a:spcPts val="2250"/>
              </a:lnSpc>
              <a:spcBef>
                <a:spcPct val="0"/>
              </a:spcBef>
              <a:spcAft>
                <a:spcPts val="1406"/>
              </a:spcAft>
              <a:buSzPct val="130000"/>
              <a:buBlip>
                <a:blip r:embed="rId3"/>
              </a:buBlip>
              <a:tabLst>
                <a:tab pos="721047" algn="l"/>
                <a:tab pos="721047" algn="l"/>
                <a:tab pos="721047" algn="l"/>
                <a:tab pos="721047" algn="l"/>
              </a:tabLst>
            </a:pPr>
            <a:r>
              <a:rPr lang="en-US" b="1">
                <a:solidFill>
                  <a:srgbClr val="2D00FA"/>
                </a:solidFill>
              </a:rPr>
              <a:t>Cocci</a:t>
            </a:r>
            <a:r>
              <a:rPr lang="en-US"/>
              <a:t> are usually </a:t>
            </a:r>
            <a:r>
              <a:rPr lang="en-US" b="1">
                <a:solidFill>
                  <a:srgbClr val="2D00FA"/>
                </a:solidFill>
              </a:rPr>
              <a:t>round</a:t>
            </a:r>
            <a:r>
              <a:rPr lang="en-US"/>
              <a:t>, but may also be somewhat oval or elongated. </a:t>
            </a:r>
          </a:p>
          <a:p>
            <a:pPr>
              <a:lnSpc>
                <a:spcPts val="2250"/>
              </a:lnSpc>
              <a:spcBef>
                <a:spcPct val="0"/>
              </a:spcBef>
              <a:spcAft>
                <a:spcPts val="703"/>
              </a:spcAft>
              <a:buSzPct val="130000"/>
              <a:buBlip>
                <a:blip r:embed="rId3"/>
              </a:buBlip>
              <a:tabLst>
                <a:tab pos="721047" algn="l"/>
                <a:tab pos="721047" algn="l"/>
                <a:tab pos="721047" algn="l"/>
                <a:tab pos="721047" algn="l"/>
              </a:tabLst>
            </a:pPr>
            <a:r>
              <a:rPr lang="en-US"/>
              <a:t>When they divide, the cells stay attached to each other and remain in </a:t>
            </a:r>
            <a:r>
              <a:rPr lang="en-US" b="1">
                <a:solidFill>
                  <a:srgbClr val="2D00FA"/>
                </a:solidFill>
              </a:rPr>
              <a:t>aggregates</a:t>
            </a:r>
            <a:r>
              <a:rPr lang="en-US"/>
              <a:t> that are usually a feature of the genus.</a:t>
            </a:r>
          </a:p>
          <a:p>
            <a:pPr marL="792482" lvl="1" indent="-310296">
              <a:lnSpc>
                <a:spcPts val="1969"/>
              </a:lnSpc>
              <a:spcBef>
                <a:spcPct val="0"/>
              </a:spcBef>
              <a:spcAft>
                <a:spcPts val="1406"/>
              </a:spcAft>
              <a:buSzPct val="120000"/>
              <a:buBlip>
                <a:blip r:embed="rId4"/>
              </a:buBlip>
              <a:tabLst>
                <a:tab pos="721047" algn="l"/>
                <a:tab pos="721047" algn="l"/>
                <a:tab pos="721047" algn="l"/>
                <a:tab pos="721047" algn="l"/>
              </a:tabLst>
            </a:pPr>
            <a:r>
              <a:rPr lang="en-US"/>
              <a:t> Pairs are called </a:t>
            </a:r>
            <a:r>
              <a:rPr lang="en-US" b="1">
                <a:solidFill>
                  <a:srgbClr val="2D00FA"/>
                </a:solidFill>
              </a:rPr>
              <a:t>diplococci.</a:t>
            </a:r>
            <a:endParaRPr lang="en-US"/>
          </a:p>
          <a:p>
            <a:pPr marL="792482" lvl="1" indent="-310296">
              <a:lnSpc>
                <a:spcPts val="1969"/>
              </a:lnSpc>
              <a:spcBef>
                <a:spcPct val="0"/>
              </a:spcBef>
              <a:spcAft>
                <a:spcPts val="1406"/>
              </a:spcAft>
              <a:buSzPct val="120000"/>
              <a:buBlip>
                <a:blip r:embed="rId4"/>
              </a:buBlip>
              <a:tabLst>
                <a:tab pos="721047" algn="l"/>
                <a:tab pos="721047" algn="l"/>
                <a:tab pos="721047" algn="l"/>
                <a:tab pos="721047" algn="l"/>
              </a:tabLst>
            </a:pPr>
            <a:r>
              <a:rPr lang="en-US"/>
              <a:t> Clusters are called </a:t>
            </a:r>
            <a:r>
              <a:rPr lang="en-US" b="1">
                <a:solidFill>
                  <a:srgbClr val="2D00FA"/>
                </a:solidFill>
              </a:rPr>
              <a:t>staphylococci</a:t>
            </a:r>
            <a:r>
              <a:rPr lang="en-US"/>
              <a:t>.</a:t>
            </a:r>
          </a:p>
        </p:txBody>
      </p:sp>
      <p:grpSp>
        <p:nvGrpSpPr>
          <p:cNvPr id="82947" name="Group 3"/>
          <p:cNvGrpSpPr>
            <a:grpSpLocks/>
          </p:cNvGrpSpPr>
          <p:nvPr/>
        </p:nvGrpSpPr>
        <p:grpSpPr bwMode="auto">
          <a:xfrm>
            <a:off x="209848" y="4536281"/>
            <a:ext cx="4192488" cy="2169914"/>
            <a:chOff x="0" y="0"/>
            <a:chExt cx="3755" cy="1944"/>
          </a:xfrm>
        </p:grpSpPr>
        <p:pic>
          <p:nvPicPr>
            <p:cNvPr id="829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515" cy="1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82949" name="Rectangle 5"/>
            <p:cNvSpPr>
              <a:spLocks/>
            </p:cNvSpPr>
            <p:nvPr/>
          </p:nvSpPr>
          <p:spPr bwMode="auto">
            <a:xfrm>
              <a:off x="1699" y="72"/>
              <a:ext cx="2056"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Graphical representation of diplococci bacteria (left). </a:t>
              </a:r>
            </a:p>
          </p:txBody>
        </p:sp>
      </p:grpSp>
      <p:grpSp>
        <p:nvGrpSpPr>
          <p:cNvPr id="82950" name="Group 6"/>
          <p:cNvGrpSpPr>
            <a:grpSpLocks/>
          </p:cNvGrpSpPr>
          <p:nvPr/>
        </p:nvGrpSpPr>
        <p:grpSpPr bwMode="auto">
          <a:xfrm>
            <a:off x="5000625" y="1669852"/>
            <a:ext cx="3987105" cy="4446984"/>
            <a:chOff x="0" y="0"/>
            <a:chExt cx="3572" cy="3984"/>
          </a:xfrm>
        </p:grpSpPr>
        <p:sp>
          <p:nvSpPr>
            <p:cNvPr id="82951" name="Rectangle 7"/>
            <p:cNvSpPr>
              <a:spLocks/>
            </p:cNvSpPr>
            <p:nvPr/>
          </p:nvSpPr>
          <p:spPr bwMode="auto">
            <a:xfrm>
              <a:off x="432" y="3616"/>
              <a:ext cx="3024"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5000"/>
                </a:lnSpc>
                <a:tabLst>
                  <a:tab pos="366104" algn="l"/>
                </a:tabLst>
              </a:pPr>
              <a:r>
                <a:rPr lang="en-US" sz="1400" i="1">
                  <a:solidFill>
                    <a:srgbClr val="2D00FA"/>
                  </a:solidFill>
                  <a:latin typeface="Arial" charset="0"/>
                  <a:ea typeface="ＭＳ Ｐゴシック" charset="0"/>
                  <a:cs typeface="Arial" charset="0"/>
                  <a:sym typeface="Arial" charset="0"/>
                </a:rPr>
                <a:t>Staphylococcus aureus</a:t>
              </a:r>
              <a:r>
                <a:rPr lang="en-US" sz="1400">
                  <a:solidFill>
                    <a:srgbClr val="2D00FA"/>
                  </a:solidFill>
                  <a:latin typeface="Arial" charset="0"/>
                  <a:ea typeface="ＭＳ Ｐゴシック" charset="0"/>
                  <a:cs typeface="Arial" charset="0"/>
                  <a:sym typeface="Arial" charset="0"/>
                </a:rPr>
                <a:t> (X 50,000).</a:t>
              </a:r>
              <a:br>
                <a:rPr lang="en-US" sz="1400">
                  <a:solidFill>
                    <a:srgbClr val="2D00FA"/>
                  </a:solidFill>
                  <a:latin typeface="Arial" charset="0"/>
                  <a:ea typeface="ＭＳ Ｐゴシック" charset="0"/>
                  <a:cs typeface="Arial" charset="0"/>
                  <a:sym typeface="Arial" charset="0"/>
                </a:rPr>
              </a:br>
              <a:r>
                <a:rPr lang="en-US" sz="1400">
                  <a:solidFill>
                    <a:srgbClr val="2D00FA"/>
                  </a:solidFill>
                  <a:latin typeface="Arial" charset="0"/>
                  <a:ea typeface="ＭＳ Ｐゴシック" charset="0"/>
                  <a:cs typeface="Arial" charset="0"/>
                  <a:sym typeface="Arial" charset="0"/>
                </a:rPr>
                <a:t>Note their spherical shape.</a:t>
              </a:r>
            </a:p>
          </p:txBody>
        </p:sp>
        <p:pic>
          <p:nvPicPr>
            <p:cNvPr id="8295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400" cy="3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82953" name="Rectangle 9"/>
            <p:cNvSpPr>
              <a:spLocks/>
            </p:cNvSpPr>
            <p:nvPr/>
          </p:nvSpPr>
          <p:spPr bwMode="auto">
            <a:xfrm rot="-5400000">
              <a:off x="3332" y="3196"/>
              <a:ext cx="368" cy="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83000"/>
                </a:lnSpc>
                <a:tabLst>
                  <a:tab pos="366104" algn="l"/>
                </a:tabLst>
              </a:pPr>
              <a:r>
                <a:rPr lang="en-US" sz="800">
                  <a:solidFill>
                    <a:srgbClr val="000000"/>
                  </a:solidFill>
                  <a:latin typeface="Arial" charset="0"/>
                  <a:ea typeface="ＭＳ Ｐゴシック" charset="0"/>
                  <a:cs typeface="Arial" charset="0"/>
                  <a:sym typeface="Arial" charset="0"/>
                </a:rPr>
                <a:t>USDA</a:t>
              </a:r>
            </a:p>
          </p:txBody>
        </p:sp>
      </p:grpSp>
    </p:spTree>
    <p:extLst>
      <p:ext uri="{BB962C8B-B14F-4D97-AF65-F5344CB8AC3E}">
        <p14:creationId xmlns:p14="http://schemas.microsoft.com/office/powerpoint/2010/main" val="3722319916"/>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94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294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294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8294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82946">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499"/>
                                          </p:stCondLst>
                                        </p:cTn>
                                        <p:tgtEl>
                                          <p:spTgt spid="829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build="p" bldLvl="5"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1"/>
          <p:cNvSpPr>
            <a:spLocks noChangeArrowheads="1"/>
          </p:cNvSpPr>
          <p:nvPr>
            <p:ph type="title"/>
          </p:nvPr>
        </p:nvSpPr>
        <p:spPr>
          <a:xfrm>
            <a:off x="-8929" y="-8930"/>
            <a:ext cx="9188648" cy="1571625"/>
          </a:xfrm>
          <a:ln/>
        </p:spPr>
        <p:txBody>
          <a:bodyPr anchor="b"/>
          <a:lstStyle/>
          <a:p>
            <a:pPr>
              <a:lnSpc>
                <a:spcPct val="89000"/>
              </a:lnSpc>
              <a:tabLst>
                <a:tab pos="669703" algn="l"/>
                <a:tab pos="669703" algn="l"/>
              </a:tabLst>
            </a:pPr>
            <a:r>
              <a:rPr lang="en-US"/>
              <a:t>Bacterial Morphology:</a:t>
            </a:r>
            <a:br>
              <a:rPr lang="en-US"/>
            </a:br>
            <a:r>
              <a:rPr lang="en-US"/>
              <a:t>Spirilla &amp; Vibrio</a:t>
            </a:r>
          </a:p>
        </p:txBody>
      </p:sp>
      <p:sp>
        <p:nvSpPr>
          <p:cNvPr id="83970" name="Rectangle 2"/>
          <p:cNvSpPr>
            <a:spLocks noChangeArrowheads="1"/>
          </p:cNvSpPr>
          <p:nvPr>
            <p:ph type="body" idx="1"/>
          </p:nvPr>
        </p:nvSpPr>
        <p:spPr>
          <a:xfrm>
            <a:off x="446484" y="1991320"/>
            <a:ext cx="3982641" cy="2830711"/>
          </a:xfrm>
          <a:ln/>
        </p:spPr>
        <p:txBody>
          <a:bodyPr/>
          <a:lstStyle/>
          <a:p>
            <a:pPr>
              <a:lnSpc>
                <a:spcPts val="2250"/>
              </a:lnSpc>
              <a:spcBef>
                <a:spcPct val="0"/>
              </a:spcBef>
              <a:spcAft>
                <a:spcPts val="1406"/>
              </a:spcAft>
              <a:buSzPct val="130000"/>
              <a:buBlip>
                <a:blip r:embed="rId3"/>
              </a:buBlip>
              <a:tabLst>
                <a:tab pos="721047" algn="l"/>
                <a:tab pos="721047" algn="l"/>
                <a:tab pos="721047" algn="l"/>
              </a:tabLst>
            </a:pPr>
            <a:r>
              <a:rPr lang="en-US"/>
              <a:t>These are bacteria with one or more </a:t>
            </a:r>
            <a:r>
              <a:rPr lang="en-US" b="1">
                <a:solidFill>
                  <a:srgbClr val="2D00FA"/>
                </a:solidFill>
              </a:rPr>
              <a:t>twists</a:t>
            </a:r>
            <a:r>
              <a:rPr lang="en-US"/>
              <a:t>. </a:t>
            </a:r>
          </a:p>
          <a:p>
            <a:pPr>
              <a:lnSpc>
                <a:spcPts val="2250"/>
              </a:lnSpc>
              <a:spcBef>
                <a:spcPct val="0"/>
              </a:spcBef>
              <a:spcAft>
                <a:spcPts val="1406"/>
              </a:spcAft>
              <a:buSzPct val="130000"/>
              <a:buBlip>
                <a:blip r:embed="rId3"/>
              </a:buBlip>
              <a:tabLst>
                <a:tab pos="721047" algn="l"/>
                <a:tab pos="721047" algn="l"/>
                <a:tab pos="721047" algn="l"/>
              </a:tabLst>
            </a:pPr>
            <a:r>
              <a:rPr lang="en-US" b="1">
                <a:solidFill>
                  <a:srgbClr val="2D00FA"/>
                </a:solidFill>
              </a:rPr>
              <a:t>Spirilla</a:t>
            </a:r>
            <a:r>
              <a:rPr lang="en-US"/>
              <a:t> bacteria have a helical (</a:t>
            </a:r>
            <a:r>
              <a:rPr lang="en-US" b="1">
                <a:solidFill>
                  <a:srgbClr val="2D00FA"/>
                </a:solidFill>
              </a:rPr>
              <a:t>corkscrew</a:t>
            </a:r>
            <a:r>
              <a:rPr lang="en-US"/>
              <a:t>) shape which may be rigid or flexible (as in spirochetes). </a:t>
            </a:r>
          </a:p>
          <a:p>
            <a:pPr>
              <a:lnSpc>
                <a:spcPts val="2250"/>
              </a:lnSpc>
              <a:spcBef>
                <a:spcPct val="0"/>
              </a:spcBef>
              <a:spcAft>
                <a:spcPts val="1406"/>
              </a:spcAft>
              <a:buSzPct val="130000"/>
              <a:buBlip>
                <a:blip r:embed="rId3"/>
              </a:buBlip>
              <a:tabLst>
                <a:tab pos="721047" algn="l"/>
                <a:tab pos="721047" algn="l"/>
                <a:tab pos="721047" algn="l"/>
              </a:tabLst>
            </a:pPr>
            <a:r>
              <a:rPr lang="en-US" b="1">
                <a:solidFill>
                  <a:srgbClr val="2D00FA"/>
                </a:solidFill>
              </a:rPr>
              <a:t>Vibrio</a:t>
            </a:r>
            <a:r>
              <a:rPr lang="en-US"/>
              <a:t> bacteria look like curved rods (</a:t>
            </a:r>
            <a:r>
              <a:rPr lang="en-US" b="1">
                <a:solidFill>
                  <a:srgbClr val="2D00FA"/>
                </a:solidFill>
              </a:rPr>
              <a:t>comma shaped</a:t>
            </a:r>
            <a:r>
              <a:rPr lang="en-US"/>
              <a:t>).</a:t>
            </a:r>
          </a:p>
        </p:txBody>
      </p:sp>
      <p:grpSp>
        <p:nvGrpSpPr>
          <p:cNvPr id="83971" name="Group 3"/>
          <p:cNvGrpSpPr>
            <a:grpSpLocks/>
          </p:cNvGrpSpPr>
          <p:nvPr/>
        </p:nvGrpSpPr>
        <p:grpSpPr bwMode="auto">
          <a:xfrm>
            <a:off x="4398988" y="1526976"/>
            <a:ext cx="4012778" cy="2437805"/>
            <a:chOff x="0" y="0"/>
            <a:chExt cx="3594" cy="2184"/>
          </a:xfrm>
        </p:grpSpPr>
        <p:pic>
          <p:nvPicPr>
            <p:cNvPr id="839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94" cy="21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83973" name="Rectangle 5"/>
            <p:cNvSpPr>
              <a:spLocks/>
            </p:cNvSpPr>
            <p:nvPr/>
          </p:nvSpPr>
          <p:spPr bwMode="auto">
            <a:xfrm>
              <a:off x="1970" y="136"/>
              <a:ext cx="1576" cy="5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Graphical representation of a </a:t>
              </a:r>
              <a:r>
                <a:rPr lang="en-US" sz="1400" b="1">
                  <a:solidFill>
                    <a:srgbClr val="2D00FA"/>
                  </a:solidFill>
                  <a:latin typeface="Arial" charset="0"/>
                  <a:ea typeface="ＭＳ Ｐゴシック" charset="0"/>
                  <a:cs typeface="Arial" charset="0"/>
                  <a:sym typeface="Arial" charset="0"/>
                </a:rPr>
                <a:t>spirillum</a:t>
              </a:r>
              <a:r>
                <a:rPr lang="en-US" sz="1400">
                  <a:solidFill>
                    <a:srgbClr val="2D00FA"/>
                  </a:solidFill>
                  <a:latin typeface="Arial" charset="0"/>
                  <a:ea typeface="ＭＳ Ｐゴシック" charset="0"/>
                  <a:cs typeface="Arial" charset="0"/>
                  <a:sym typeface="Arial" charset="0"/>
                </a:rPr>
                <a:t> bacterium.</a:t>
              </a:r>
            </a:p>
          </p:txBody>
        </p:sp>
      </p:grpSp>
      <p:grpSp>
        <p:nvGrpSpPr>
          <p:cNvPr id="83974" name="Group 6"/>
          <p:cNvGrpSpPr>
            <a:grpSpLocks/>
          </p:cNvGrpSpPr>
          <p:nvPr/>
        </p:nvGrpSpPr>
        <p:grpSpPr bwMode="auto">
          <a:xfrm>
            <a:off x="2411016" y="4036219"/>
            <a:ext cx="6407051" cy="2299395"/>
            <a:chOff x="0" y="0"/>
            <a:chExt cx="5740" cy="2060"/>
          </a:xfrm>
        </p:grpSpPr>
        <p:sp>
          <p:nvSpPr>
            <p:cNvPr id="83975" name="Rectangle 7"/>
            <p:cNvSpPr>
              <a:spLocks/>
            </p:cNvSpPr>
            <p:nvPr/>
          </p:nvSpPr>
          <p:spPr bwMode="auto">
            <a:xfrm>
              <a:off x="0" y="1040"/>
              <a:ext cx="2032" cy="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400" i="1">
                  <a:solidFill>
                    <a:srgbClr val="2D00FA"/>
                  </a:solidFill>
                  <a:latin typeface="Arial" charset="0"/>
                  <a:ea typeface="ＭＳ Ｐゴシック" charset="0"/>
                  <a:cs typeface="Arial" charset="0"/>
                  <a:sym typeface="Arial" charset="0"/>
                </a:rPr>
                <a:t>Vibrio vulnificus</a:t>
              </a:r>
              <a:r>
                <a:rPr lang="en-US" sz="1400">
                  <a:solidFill>
                    <a:srgbClr val="2D00FA"/>
                  </a:solidFill>
                  <a:latin typeface="Arial" charset="0"/>
                  <a:ea typeface="ＭＳ Ｐゴシック" charset="0"/>
                  <a:cs typeface="Arial" charset="0"/>
                  <a:sym typeface="Arial" charset="0"/>
                </a:rPr>
                <a:t> cells exhibit the classic comma shaped morphology of </a:t>
              </a:r>
              <a:r>
                <a:rPr lang="en-US" sz="1400" b="1">
                  <a:solidFill>
                    <a:srgbClr val="2D00FA"/>
                  </a:solidFill>
                  <a:latin typeface="Arial" charset="0"/>
                  <a:ea typeface="ＭＳ Ｐゴシック" charset="0"/>
                  <a:cs typeface="Arial" charset="0"/>
                  <a:sym typeface="Arial" charset="0"/>
                </a:rPr>
                <a:t>vibrio</a:t>
              </a:r>
              <a:r>
                <a:rPr lang="en-US" sz="1400">
                  <a:solidFill>
                    <a:srgbClr val="2D00FA"/>
                  </a:solidFill>
                  <a:latin typeface="Arial" charset="0"/>
                  <a:ea typeface="ＭＳ Ｐゴシック" charset="0"/>
                  <a:cs typeface="Arial" charset="0"/>
                  <a:sym typeface="Arial" charset="0"/>
                </a:rPr>
                <a:t> bacteria.</a:t>
              </a:r>
            </a:p>
            <a:p>
              <a:pPr marL="80364">
                <a:lnSpc>
                  <a:spcPct val="105000"/>
                </a:lnSpc>
                <a:tabLst>
                  <a:tab pos="366104" algn="l"/>
                </a:tabLst>
              </a:pPr>
              <a:r>
                <a:rPr lang="en-US" sz="1400">
                  <a:solidFill>
                    <a:srgbClr val="2D00FA"/>
                  </a:solidFill>
                  <a:latin typeface="Arial" charset="0"/>
                  <a:ea typeface="ＭＳ Ｐゴシック" charset="0"/>
                  <a:cs typeface="Arial" charset="0"/>
                  <a:sym typeface="Arial" charset="0"/>
                </a:rPr>
                <a:t>False color SEM X13,184</a:t>
              </a:r>
            </a:p>
          </p:txBody>
        </p:sp>
        <p:sp>
          <p:nvSpPr>
            <p:cNvPr id="83976" name="Rectangle 8"/>
            <p:cNvSpPr>
              <a:spLocks/>
            </p:cNvSpPr>
            <p:nvPr/>
          </p:nvSpPr>
          <p:spPr bwMode="auto">
            <a:xfrm rot="-5400000">
              <a:off x="5504" y="1824"/>
              <a:ext cx="344" cy="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86000"/>
                </a:lnSpc>
                <a:tabLst>
                  <a:tab pos="366104" algn="l"/>
                </a:tabLst>
              </a:pPr>
              <a:r>
                <a:rPr lang="en-US" sz="1000">
                  <a:solidFill>
                    <a:srgbClr val="000000"/>
                  </a:solidFill>
                  <a:latin typeface="Arial" charset="0"/>
                  <a:ea typeface="ＭＳ Ｐゴシック" charset="0"/>
                  <a:cs typeface="Arial" charset="0"/>
                  <a:sym typeface="Arial" charset="0"/>
                </a:rPr>
                <a:t>CDC</a:t>
              </a:r>
            </a:p>
          </p:txBody>
        </p:sp>
        <p:pic>
          <p:nvPicPr>
            <p:cNvPr id="8397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4" y="0"/>
              <a:ext cx="3400" cy="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spTree>
    <p:extLst>
      <p:ext uri="{BB962C8B-B14F-4D97-AF65-F5344CB8AC3E}">
        <p14:creationId xmlns:p14="http://schemas.microsoft.com/office/powerpoint/2010/main" val="2205614913"/>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397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397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83971"/>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8397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839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build="p" bldLvl="5"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4812" y="1151929"/>
            <a:ext cx="4464844" cy="3527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84993" name="Rectangle 1"/>
          <p:cNvSpPr>
            <a:spLocks noChangeArrowheads="1"/>
          </p:cNvSpPr>
          <p:nvPr>
            <p:ph type="title"/>
          </p:nvPr>
        </p:nvSpPr>
        <p:spPr>
          <a:xfrm>
            <a:off x="-8930" y="-8930"/>
            <a:ext cx="9161859" cy="919758"/>
          </a:xfrm>
          <a:ln/>
        </p:spPr>
        <p:txBody>
          <a:bodyPr anchor="b"/>
          <a:lstStyle/>
          <a:p>
            <a:pPr>
              <a:tabLst>
                <a:tab pos="669703" algn="l"/>
              </a:tabLst>
            </a:pPr>
            <a:r>
              <a:rPr lang="en-US"/>
              <a:t>Bacterial Conjugation</a:t>
            </a:r>
          </a:p>
        </p:txBody>
      </p:sp>
      <p:sp>
        <p:nvSpPr>
          <p:cNvPr id="84994" name="Rectangle 2"/>
          <p:cNvSpPr>
            <a:spLocks noChangeArrowheads="1"/>
          </p:cNvSpPr>
          <p:nvPr>
            <p:ph type="body" idx="1"/>
          </p:nvPr>
        </p:nvSpPr>
        <p:spPr>
          <a:xfrm>
            <a:off x="669727" y="1276945"/>
            <a:ext cx="3303984" cy="4857750"/>
          </a:xfrm>
          <a:ln/>
        </p:spPr>
        <p:txBody>
          <a:bodyPr/>
          <a:lstStyle/>
          <a:p>
            <a:pPr>
              <a:lnSpc>
                <a:spcPts val="2250"/>
              </a:lnSpc>
              <a:spcBef>
                <a:spcPct val="0"/>
              </a:spcBef>
              <a:spcAft>
                <a:spcPts val="1406"/>
              </a:spcAft>
              <a:buSzPct val="130000"/>
              <a:buBlip>
                <a:blip r:embed="rId4"/>
              </a:buBlip>
              <a:tabLst>
                <a:tab pos="721047" algn="l"/>
                <a:tab pos="721047" algn="l"/>
                <a:tab pos="721047" algn="l"/>
                <a:tab pos="721047" algn="l"/>
              </a:tabLst>
            </a:pPr>
            <a:r>
              <a:rPr lang="en-US" b="1">
                <a:solidFill>
                  <a:srgbClr val="2D00FA"/>
                </a:solidFill>
              </a:rPr>
              <a:t>Conjugation</a:t>
            </a:r>
            <a:r>
              <a:rPr lang="en-US"/>
              <a:t> describes the transfer of genetic material between bacterial cells.</a:t>
            </a:r>
          </a:p>
          <a:p>
            <a:pPr>
              <a:lnSpc>
                <a:spcPts val="2250"/>
              </a:lnSpc>
              <a:spcBef>
                <a:spcPct val="0"/>
              </a:spcBef>
              <a:spcAft>
                <a:spcPts val="1406"/>
              </a:spcAft>
              <a:buSzPct val="130000"/>
              <a:buBlip>
                <a:blip r:embed="rId4"/>
              </a:buBlip>
              <a:tabLst>
                <a:tab pos="721047" algn="l"/>
                <a:tab pos="721047" algn="l"/>
                <a:tab pos="721047" algn="l"/>
                <a:tab pos="721047" algn="l"/>
              </a:tabLst>
            </a:pPr>
            <a:r>
              <a:rPr lang="en-US"/>
              <a:t>It is '</a:t>
            </a:r>
            <a:r>
              <a:rPr lang="en-US" b="1">
                <a:solidFill>
                  <a:srgbClr val="2D00FA"/>
                </a:solidFill>
              </a:rPr>
              <a:t>pseudo sex</a:t>
            </a:r>
            <a:r>
              <a:rPr lang="en-US"/>
              <a:t>', in which there is a one-way exchange of genetic information from two temporarily joined cells.</a:t>
            </a:r>
          </a:p>
          <a:p>
            <a:pPr>
              <a:lnSpc>
                <a:spcPts val="2250"/>
              </a:lnSpc>
              <a:spcBef>
                <a:spcPct val="0"/>
              </a:spcBef>
              <a:spcAft>
                <a:spcPts val="1406"/>
              </a:spcAft>
              <a:buSzPct val="130000"/>
              <a:buBlip>
                <a:blip r:embed="rId4"/>
              </a:buBlip>
              <a:tabLst>
                <a:tab pos="721047" algn="l"/>
                <a:tab pos="721047" algn="l"/>
                <a:tab pos="721047" algn="l"/>
                <a:tab pos="721047" algn="l"/>
              </a:tabLst>
            </a:pPr>
            <a:r>
              <a:rPr lang="en-US"/>
              <a:t>The genetic material is transferred as a </a:t>
            </a:r>
            <a:r>
              <a:rPr lang="en-US" b="1">
                <a:solidFill>
                  <a:srgbClr val="2D00FA"/>
                </a:solidFill>
              </a:rPr>
              <a:t>plasmid</a:t>
            </a:r>
            <a:r>
              <a:rPr lang="en-US"/>
              <a:t> (a small circular DNA molecule that is separate from the bacterial chromosome).</a:t>
            </a:r>
          </a:p>
          <a:p>
            <a:pPr>
              <a:lnSpc>
                <a:spcPts val="2250"/>
              </a:lnSpc>
              <a:spcBef>
                <a:spcPct val="0"/>
              </a:spcBef>
              <a:spcAft>
                <a:spcPts val="1406"/>
              </a:spcAft>
              <a:buSzPct val="130000"/>
              <a:buBlip>
                <a:blip r:embed="rId4"/>
              </a:buBlip>
              <a:tabLst>
                <a:tab pos="721047" algn="l"/>
                <a:tab pos="721047" algn="l"/>
                <a:tab pos="721047" algn="l"/>
                <a:tab pos="721047" algn="l"/>
              </a:tabLst>
            </a:pPr>
            <a:r>
              <a:rPr lang="en-US"/>
              <a:t>The conjugative plasmid passes through a tube called a </a:t>
            </a:r>
            <a:r>
              <a:rPr lang="en-US" b="1">
                <a:solidFill>
                  <a:srgbClr val="2D00FA"/>
                </a:solidFill>
              </a:rPr>
              <a:t>sex pilus</a:t>
            </a:r>
            <a:r>
              <a:rPr lang="en-US"/>
              <a:t> to the other cell.</a:t>
            </a:r>
          </a:p>
        </p:txBody>
      </p:sp>
      <p:sp>
        <p:nvSpPr>
          <p:cNvPr id="84995" name="Rectangle 3"/>
          <p:cNvSpPr>
            <a:spLocks/>
          </p:cNvSpPr>
          <p:nvPr/>
        </p:nvSpPr>
        <p:spPr bwMode="auto">
          <a:xfrm>
            <a:off x="4884539" y="4902398"/>
            <a:ext cx="3125391" cy="464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5000"/>
              </a:lnSpc>
              <a:tabLst>
                <a:tab pos="366104" algn="l"/>
              </a:tabLst>
            </a:pPr>
            <a:r>
              <a:rPr lang="en-US" sz="1500">
                <a:solidFill>
                  <a:srgbClr val="2D00FA"/>
                </a:solidFill>
                <a:latin typeface="Arial" charset="0"/>
                <a:ea typeface="ＭＳ Ｐゴシック" charset="0"/>
                <a:cs typeface="Arial" charset="0"/>
                <a:sym typeface="Arial" charset="0"/>
              </a:rPr>
              <a:t>Two</a:t>
            </a:r>
            <a:r>
              <a:rPr lang="en-US" sz="1500" i="1">
                <a:solidFill>
                  <a:srgbClr val="2D00FA"/>
                </a:solidFill>
                <a:latin typeface="Arial" charset="0"/>
                <a:ea typeface="ＭＳ Ｐゴシック" charset="0"/>
                <a:cs typeface="Arial" charset="0"/>
                <a:sym typeface="Arial" charset="0"/>
              </a:rPr>
              <a:t> E.coli</a:t>
            </a:r>
            <a:r>
              <a:rPr lang="en-US" sz="1500">
                <a:solidFill>
                  <a:srgbClr val="2D00FA"/>
                </a:solidFill>
                <a:latin typeface="Arial" charset="0"/>
                <a:ea typeface="ＭＳ Ｐゴシック" charset="0"/>
                <a:cs typeface="Arial" charset="0"/>
                <a:sym typeface="Arial" charset="0"/>
              </a:rPr>
              <a:t> bacteria undergoing </a:t>
            </a:r>
            <a:r>
              <a:rPr lang="en-US" sz="1500" b="1">
                <a:solidFill>
                  <a:srgbClr val="2D00FA"/>
                </a:solidFill>
                <a:latin typeface="Arial" charset="0"/>
                <a:ea typeface="ＭＳ Ｐゴシック" charset="0"/>
                <a:cs typeface="Arial" charset="0"/>
                <a:sym typeface="Arial" charset="0"/>
              </a:rPr>
              <a:t>conjugation</a:t>
            </a:r>
            <a:r>
              <a:rPr lang="en-US" sz="1500">
                <a:solidFill>
                  <a:srgbClr val="2D00FA"/>
                </a:solidFill>
                <a:latin typeface="Arial" charset="0"/>
                <a:ea typeface="ＭＳ Ｐゴシック" charset="0"/>
                <a:cs typeface="Arial" charset="0"/>
                <a:sym typeface="Arial" charset="0"/>
              </a:rPr>
              <a:t>. TEM  X5000.</a:t>
            </a:r>
          </a:p>
        </p:txBody>
      </p:sp>
      <p:sp>
        <p:nvSpPr>
          <p:cNvPr id="84996" name="Rectangle 4"/>
          <p:cNvSpPr>
            <a:spLocks/>
          </p:cNvSpPr>
          <p:nvPr/>
        </p:nvSpPr>
        <p:spPr bwMode="auto">
          <a:xfrm>
            <a:off x="7045524" y="2848570"/>
            <a:ext cx="562570" cy="437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91000"/>
              </a:lnSpc>
              <a:tabLst>
                <a:tab pos="366104" algn="l"/>
              </a:tabLst>
            </a:pPr>
            <a:r>
              <a:rPr lang="en-US" sz="1500" b="1">
                <a:solidFill>
                  <a:srgbClr val="5EFFFD"/>
                </a:solidFill>
                <a:latin typeface="Arial" charset="0"/>
                <a:ea typeface="ＭＳ Ｐゴシック" charset="0"/>
                <a:cs typeface="Arial" charset="0"/>
                <a:sym typeface="Arial" charset="0"/>
              </a:rPr>
              <a:t>Sex pilus</a:t>
            </a:r>
          </a:p>
        </p:txBody>
      </p:sp>
      <p:sp>
        <p:nvSpPr>
          <p:cNvPr id="84997" name="Line 5"/>
          <p:cNvSpPr>
            <a:spLocks noChangeShapeType="1"/>
          </p:cNvSpPr>
          <p:nvPr/>
        </p:nvSpPr>
        <p:spPr bwMode="auto">
          <a:xfrm>
            <a:off x="6893719" y="2589609"/>
            <a:ext cx="235521" cy="299145"/>
          </a:xfrm>
          <a:prstGeom prst="line">
            <a:avLst/>
          </a:prstGeom>
          <a:noFill/>
          <a:ln w="50800">
            <a:solidFill>
              <a:srgbClr val="FFFFFF"/>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2029361666"/>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499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499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499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499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build="p" bldLvl="5"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13999">
            <a:off x="2097361" y="892969"/>
            <a:ext cx="4911328" cy="5832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86018" name="Rectangle 2"/>
          <p:cNvSpPr>
            <a:spLocks noChangeArrowheads="1"/>
          </p:cNvSpPr>
          <p:nvPr>
            <p:ph type="title"/>
          </p:nvPr>
        </p:nvSpPr>
        <p:spPr>
          <a:xfrm>
            <a:off x="-8930" y="-35719"/>
            <a:ext cx="9161859" cy="991195"/>
          </a:xfrm>
          <a:ln/>
        </p:spPr>
        <p:txBody>
          <a:bodyPr anchor="b"/>
          <a:lstStyle/>
          <a:p>
            <a:pPr>
              <a:tabLst>
                <a:tab pos="669703" algn="l"/>
              </a:tabLst>
            </a:pPr>
            <a:r>
              <a:rPr lang="en-US"/>
              <a:t>Bacterial Conjugation</a:t>
            </a:r>
          </a:p>
        </p:txBody>
      </p:sp>
      <p:sp>
        <p:nvSpPr>
          <p:cNvPr id="86019" name="Rectangle 3"/>
          <p:cNvSpPr>
            <a:spLocks/>
          </p:cNvSpPr>
          <p:nvPr/>
        </p:nvSpPr>
        <p:spPr bwMode="auto">
          <a:xfrm>
            <a:off x="6563320" y="1410891"/>
            <a:ext cx="1089422" cy="517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lnSpc>
                <a:spcPct val="92000"/>
              </a:lnSpc>
              <a:spcBef>
                <a:spcPts val="1406"/>
              </a:spcBef>
              <a:tabLst>
                <a:tab pos="721047" algn="l"/>
              </a:tabLst>
            </a:pPr>
            <a:r>
              <a:rPr lang="en-US" sz="1500" b="1">
                <a:solidFill>
                  <a:srgbClr val="FF0017"/>
                </a:solidFill>
                <a:latin typeface="Arial" charset="0"/>
                <a:ea typeface="ＭＳ Ｐゴシック" charset="0"/>
                <a:cs typeface="Arial" charset="0"/>
                <a:sym typeface="Arial" charset="0"/>
              </a:rPr>
              <a:t>Recipient bacterium</a:t>
            </a:r>
          </a:p>
        </p:txBody>
      </p:sp>
      <p:sp>
        <p:nvSpPr>
          <p:cNvPr id="86020" name="Rectangle 4"/>
          <p:cNvSpPr>
            <a:spLocks/>
          </p:cNvSpPr>
          <p:nvPr/>
        </p:nvSpPr>
        <p:spPr bwMode="auto">
          <a:xfrm>
            <a:off x="1446609" y="5652492"/>
            <a:ext cx="1053703" cy="482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lnSpc>
                <a:spcPct val="92000"/>
              </a:lnSpc>
              <a:spcBef>
                <a:spcPts val="1406"/>
              </a:spcBef>
              <a:tabLst>
                <a:tab pos="721047" algn="l"/>
              </a:tabLst>
            </a:pPr>
            <a:r>
              <a:rPr lang="en-US" sz="1500" b="1">
                <a:solidFill>
                  <a:srgbClr val="FF0017"/>
                </a:solidFill>
                <a:latin typeface="Arial" charset="0"/>
                <a:ea typeface="ＭＳ Ｐゴシック" charset="0"/>
                <a:cs typeface="Arial" charset="0"/>
                <a:sym typeface="Arial" charset="0"/>
              </a:rPr>
              <a:t>Donor bacterium</a:t>
            </a:r>
          </a:p>
        </p:txBody>
      </p:sp>
      <p:sp>
        <p:nvSpPr>
          <p:cNvPr id="86021" name="AutoShape 5"/>
          <p:cNvSpPr>
            <a:spLocks/>
          </p:cNvSpPr>
          <p:nvPr/>
        </p:nvSpPr>
        <p:spPr bwMode="auto">
          <a:xfrm>
            <a:off x="3661172" y="4116586"/>
            <a:ext cx="357188" cy="380628"/>
          </a:xfrm>
          <a:custGeom>
            <a:avLst/>
            <a:gdLst/>
            <a:ahLst/>
            <a:cxnLst/>
            <a:rect l="0" t="0" r="r" b="b"/>
            <a:pathLst>
              <a:path w="21600" h="21600">
                <a:moveTo>
                  <a:pt x="0" y="21600"/>
                </a:moveTo>
                <a:cubicBezTo>
                  <a:pt x="12600" y="12994"/>
                  <a:pt x="15480" y="6919"/>
                  <a:pt x="21600" y="0"/>
                </a:cubicBezTo>
              </a:path>
            </a:pathLst>
          </a:custGeom>
          <a:solidFill>
            <a:schemeClr val="accent1">
              <a:alpha val="14902"/>
            </a:schemeClr>
          </a:solidFill>
          <a:ln w="50800">
            <a:solidFill>
              <a:srgbClr val="FF0017"/>
            </a:solidFill>
            <a:miter lim="800000"/>
            <a:headEnd/>
            <a:tailEnd type="stealth"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86022" name="AutoShape 6"/>
          <p:cNvSpPr>
            <a:spLocks/>
          </p:cNvSpPr>
          <p:nvPr/>
        </p:nvSpPr>
        <p:spPr bwMode="auto">
          <a:xfrm>
            <a:off x="4297413" y="3333006"/>
            <a:ext cx="369466" cy="369466"/>
          </a:xfrm>
          <a:custGeom>
            <a:avLst/>
            <a:gdLst/>
            <a:ahLst/>
            <a:cxnLst/>
            <a:rect l="0" t="0" r="r" b="b"/>
            <a:pathLst>
              <a:path w="21600" h="21600">
                <a:moveTo>
                  <a:pt x="0" y="21600"/>
                </a:moveTo>
                <a:cubicBezTo>
                  <a:pt x="2206" y="19626"/>
                  <a:pt x="19277" y="1394"/>
                  <a:pt x="21600" y="0"/>
                </a:cubicBezTo>
              </a:path>
            </a:pathLst>
          </a:custGeom>
          <a:solidFill>
            <a:schemeClr val="accent1">
              <a:alpha val="14902"/>
            </a:schemeClr>
          </a:solidFill>
          <a:ln w="50800">
            <a:solidFill>
              <a:srgbClr val="FF0017"/>
            </a:solidFill>
            <a:miter lim="800000"/>
            <a:headEnd/>
            <a:tailEnd type="stealth"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86023" name="AutoShape 7"/>
          <p:cNvSpPr>
            <a:spLocks/>
          </p:cNvSpPr>
          <p:nvPr/>
        </p:nvSpPr>
        <p:spPr bwMode="auto">
          <a:xfrm>
            <a:off x="4952628" y="2893219"/>
            <a:ext cx="476622" cy="225475"/>
          </a:xfrm>
          <a:custGeom>
            <a:avLst/>
            <a:gdLst/>
            <a:ahLst/>
            <a:cxnLst/>
            <a:rect l="0" t="0" r="r" b="b"/>
            <a:pathLst>
              <a:path w="21600" h="21600">
                <a:moveTo>
                  <a:pt x="0" y="21600"/>
                </a:moveTo>
                <a:cubicBezTo>
                  <a:pt x="4860" y="13642"/>
                  <a:pt x="14580" y="3411"/>
                  <a:pt x="21600" y="0"/>
                </a:cubicBezTo>
              </a:path>
            </a:pathLst>
          </a:custGeom>
          <a:solidFill>
            <a:schemeClr val="accent1">
              <a:alpha val="14902"/>
            </a:schemeClr>
          </a:solidFill>
          <a:ln w="50800">
            <a:solidFill>
              <a:srgbClr val="FF0017"/>
            </a:solidFill>
            <a:miter lim="800000"/>
            <a:headEnd/>
            <a:tailEnd type="stealth"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grpSp>
        <p:nvGrpSpPr>
          <p:cNvPr id="86024" name="Group 8"/>
          <p:cNvGrpSpPr>
            <a:grpSpLocks/>
          </p:cNvGrpSpPr>
          <p:nvPr/>
        </p:nvGrpSpPr>
        <p:grpSpPr bwMode="auto">
          <a:xfrm>
            <a:off x="642938" y="2625328"/>
            <a:ext cx="5706070" cy="3634383"/>
            <a:chOff x="0" y="0"/>
            <a:chExt cx="5112" cy="3256"/>
          </a:xfrm>
        </p:grpSpPr>
        <p:grpSp>
          <p:nvGrpSpPr>
            <p:cNvPr id="86025" name="Group 9"/>
            <p:cNvGrpSpPr>
              <a:grpSpLocks/>
            </p:cNvGrpSpPr>
            <p:nvPr/>
          </p:nvGrpSpPr>
          <p:grpSpPr bwMode="auto">
            <a:xfrm>
              <a:off x="0" y="1040"/>
              <a:ext cx="1538" cy="488"/>
              <a:chOff x="0" y="0"/>
              <a:chExt cx="1538" cy="488"/>
            </a:xfrm>
          </p:grpSpPr>
          <p:sp>
            <p:nvSpPr>
              <p:cNvPr id="86026" name="Rectangle 10"/>
              <p:cNvSpPr>
                <a:spLocks/>
              </p:cNvSpPr>
              <p:nvPr/>
            </p:nvSpPr>
            <p:spPr bwMode="auto">
              <a:xfrm>
                <a:off x="0" y="0"/>
                <a:ext cx="984" cy="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lnSpc>
                    <a:spcPct val="104000"/>
                  </a:lnSpc>
                  <a:spcBef>
                    <a:spcPts val="1406"/>
                  </a:spcBef>
                  <a:tabLst>
                    <a:tab pos="721047" algn="l"/>
                  </a:tabLst>
                </a:pPr>
                <a:r>
                  <a:rPr lang="en-US" sz="1500">
                    <a:solidFill>
                      <a:srgbClr val="000000"/>
                    </a:solidFill>
                    <a:latin typeface="Arial" charset="0"/>
                    <a:ea typeface="ＭＳ Ｐゴシック" charset="0"/>
                    <a:cs typeface="Arial" charset="0"/>
                    <a:sym typeface="Arial" charset="0"/>
                  </a:rPr>
                  <a:t>Conjugative plasmid</a:t>
                </a:r>
              </a:p>
            </p:txBody>
          </p:sp>
          <p:sp>
            <p:nvSpPr>
              <p:cNvPr id="86027" name="Line 11"/>
              <p:cNvSpPr>
                <a:spLocks noChangeShapeType="1"/>
              </p:cNvSpPr>
              <p:nvPr/>
            </p:nvSpPr>
            <p:spPr bwMode="auto">
              <a:xfrm flipH="1">
                <a:off x="842" y="248"/>
                <a:ext cx="660" cy="8"/>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grpSp>
          <p:nvGrpSpPr>
            <p:cNvPr id="86028" name="Group 12"/>
            <p:cNvGrpSpPr>
              <a:grpSpLocks/>
            </p:cNvGrpSpPr>
            <p:nvPr/>
          </p:nvGrpSpPr>
          <p:grpSpPr bwMode="auto">
            <a:xfrm>
              <a:off x="1296" y="0"/>
              <a:ext cx="1352" cy="1098"/>
              <a:chOff x="0" y="0"/>
              <a:chExt cx="1352" cy="1098"/>
            </a:xfrm>
          </p:grpSpPr>
          <p:sp>
            <p:nvSpPr>
              <p:cNvPr id="86029" name="Rectangle 13"/>
              <p:cNvSpPr>
                <a:spLocks/>
              </p:cNvSpPr>
              <p:nvPr/>
            </p:nvSpPr>
            <p:spPr bwMode="auto">
              <a:xfrm>
                <a:off x="0" y="0"/>
                <a:ext cx="1352" cy="4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lnSpc>
                    <a:spcPct val="104000"/>
                  </a:lnSpc>
                  <a:spcBef>
                    <a:spcPts val="1406"/>
                  </a:spcBef>
                  <a:tabLst>
                    <a:tab pos="721047" algn="l"/>
                  </a:tabLst>
                </a:pPr>
                <a:r>
                  <a:rPr lang="en-US" sz="1500">
                    <a:solidFill>
                      <a:srgbClr val="000000"/>
                    </a:solidFill>
                    <a:latin typeface="Arial" charset="0"/>
                    <a:ea typeface="ＭＳ Ｐゴシック" charset="0"/>
                    <a:cs typeface="Arial" charset="0"/>
                    <a:sym typeface="Arial" charset="0"/>
                  </a:rPr>
                  <a:t>Non-conjugative plasmid.</a:t>
                </a:r>
              </a:p>
            </p:txBody>
          </p:sp>
          <p:sp>
            <p:nvSpPr>
              <p:cNvPr id="86030" name="Line 14"/>
              <p:cNvSpPr>
                <a:spLocks noChangeShapeType="1"/>
              </p:cNvSpPr>
              <p:nvPr/>
            </p:nvSpPr>
            <p:spPr bwMode="auto">
              <a:xfrm rot="10800000" flipH="1">
                <a:off x="680" y="431"/>
                <a:ext cx="0" cy="631"/>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grpSp>
          <p:nvGrpSpPr>
            <p:cNvPr id="86031" name="Group 15"/>
            <p:cNvGrpSpPr>
              <a:grpSpLocks/>
            </p:cNvGrpSpPr>
            <p:nvPr/>
          </p:nvGrpSpPr>
          <p:grpSpPr bwMode="auto">
            <a:xfrm>
              <a:off x="2528" y="2512"/>
              <a:ext cx="2584" cy="744"/>
              <a:chOff x="0" y="0"/>
              <a:chExt cx="2584" cy="744"/>
            </a:xfrm>
          </p:grpSpPr>
          <p:sp>
            <p:nvSpPr>
              <p:cNvPr id="86032" name="Rectangle 16"/>
              <p:cNvSpPr>
                <a:spLocks/>
              </p:cNvSpPr>
              <p:nvPr/>
            </p:nvSpPr>
            <p:spPr bwMode="auto">
              <a:xfrm>
                <a:off x="816" y="88"/>
                <a:ext cx="1768" cy="6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04000"/>
                  </a:lnSpc>
                  <a:spcBef>
                    <a:spcPts val="1406"/>
                  </a:spcBef>
                  <a:tabLst>
                    <a:tab pos="721047" algn="l"/>
                  </a:tabLst>
                </a:pPr>
                <a:r>
                  <a:rPr lang="en-US" sz="1500" b="1">
                    <a:solidFill>
                      <a:srgbClr val="2D00FA"/>
                    </a:solidFill>
                    <a:latin typeface="Arial" charset="0"/>
                    <a:ea typeface="ＭＳ Ｐゴシック" charset="0"/>
                    <a:cs typeface="Arial" charset="0"/>
                    <a:sym typeface="Arial" charset="0"/>
                  </a:rPr>
                  <a:t>Plasmid</a:t>
                </a:r>
                <a:r>
                  <a:rPr lang="en-US" sz="1500">
                    <a:solidFill>
                      <a:srgbClr val="000000"/>
                    </a:solidFill>
                    <a:latin typeface="Arial" charset="0"/>
                    <a:ea typeface="ＭＳ Ｐゴシック" charset="0"/>
                    <a:cs typeface="Arial" charset="0"/>
                    <a:sym typeface="Arial" charset="0"/>
                  </a:rPr>
                  <a:t> about to pass one strand of the DNA into the sex pillis.</a:t>
                </a:r>
              </a:p>
            </p:txBody>
          </p:sp>
          <p:sp>
            <p:nvSpPr>
              <p:cNvPr id="86033" name="Line 17"/>
              <p:cNvSpPr>
                <a:spLocks noChangeShapeType="1"/>
              </p:cNvSpPr>
              <p:nvPr/>
            </p:nvSpPr>
            <p:spPr bwMode="auto">
              <a:xfrm>
                <a:off x="0" y="0"/>
                <a:ext cx="714" cy="266"/>
              </a:xfrm>
              <a:prstGeom prst="line">
                <a:avLst/>
              </a:prstGeom>
              <a:noFill/>
              <a:ln w="381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grpSp>
      <p:grpSp>
        <p:nvGrpSpPr>
          <p:cNvPr id="86034" name="Group 18"/>
          <p:cNvGrpSpPr>
            <a:grpSpLocks/>
          </p:cNvGrpSpPr>
          <p:nvPr/>
        </p:nvGrpSpPr>
        <p:grpSpPr bwMode="auto">
          <a:xfrm>
            <a:off x="3261568" y="3670102"/>
            <a:ext cx="5113363" cy="1482328"/>
            <a:chOff x="0" y="0"/>
            <a:chExt cx="4581" cy="1328"/>
          </a:xfrm>
        </p:grpSpPr>
        <p:sp>
          <p:nvSpPr>
            <p:cNvPr id="86035" name="Rectangle 19"/>
            <p:cNvSpPr>
              <a:spLocks/>
            </p:cNvSpPr>
            <p:nvPr/>
          </p:nvSpPr>
          <p:spPr bwMode="auto">
            <a:xfrm>
              <a:off x="1901" y="0"/>
              <a:ext cx="2680" cy="1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04000"/>
                </a:lnSpc>
                <a:tabLst>
                  <a:tab pos="721047" algn="l"/>
                </a:tabLst>
              </a:pPr>
              <a:r>
                <a:rPr lang="en-US" sz="1500" b="1">
                  <a:solidFill>
                    <a:srgbClr val="2D00FA"/>
                  </a:solidFill>
                  <a:latin typeface="Arial" charset="0"/>
                  <a:ea typeface="ＭＳ Ｐゴシック" charset="0"/>
                  <a:cs typeface="Arial" charset="0"/>
                  <a:sym typeface="Arial" charset="0"/>
                </a:rPr>
                <a:t>Sex pilus</a:t>
              </a:r>
              <a:r>
                <a:rPr lang="en-US" sz="1500">
                  <a:solidFill>
                    <a:srgbClr val="000000"/>
                  </a:solidFill>
                  <a:latin typeface="Arial" charset="0"/>
                  <a:ea typeface="ＭＳ Ｐゴシック" charset="0"/>
                  <a:cs typeface="Arial" charset="0"/>
                  <a:sym typeface="Arial" charset="0"/>
                </a:rPr>
                <a:t> (pl. pili)</a:t>
              </a:r>
            </a:p>
            <a:p>
              <a:pPr>
                <a:lnSpc>
                  <a:spcPct val="104000"/>
                </a:lnSpc>
                <a:tabLst>
                  <a:tab pos="721047" algn="l"/>
                </a:tabLst>
              </a:pPr>
              <a:r>
                <a:rPr lang="en-US" sz="1500">
                  <a:solidFill>
                    <a:srgbClr val="000000"/>
                  </a:solidFill>
                  <a:latin typeface="Arial" charset="0"/>
                  <a:ea typeface="ＭＳ Ｐゴシック" charset="0"/>
                  <a:cs typeface="Arial" charset="0"/>
                  <a:sym typeface="Arial" charset="0"/>
                </a:rPr>
                <a:t>There are only one or two pilli per cell. They are similar to fimbriae but longer and less numerous. As well as their role in conugation, they can act as phage receptors.</a:t>
              </a:r>
            </a:p>
          </p:txBody>
        </p:sp>
        <p:sp>
          <p:nvSpPr>
            <p:cNvPr id="86036" name="AutoShape 20"/>
            <p:cNvSpPr>
              <a:spLocks/>
            </p:cNvSpPr>
            <p:nvPr/>
          </p:nvSpPr>
          <p:spPr bwMode="auto">
            <a:xfrm>
              <a:off x="0" y="1021"/>
              <a:ext cx="138" cy="85"/>
            </a:xfrm>
            <a:custGeom>
              <a:avLst/>
              <a:gdLst/>
              <a:ahLst/>
              <a:cxnLst/>
              <a:rect l="0" t="0" r="r" b="b"/>
              <a:pathLst>
                <a:path w="21600" h="21600">
                  <a:moveTo>
                    <a:pt x="0" y="21600"/>
                  </a:moveTo>
                  <a:lnTo>
                    <a:pt x="21600" y="0"/>
                  </a:lnTo>
                </a:path>
              </a:pathLst>
            </a:custGeom>
            <a:solidFill>
              <a:schemeClr val="accent1">
                <a:alpha val="14902"/>
              </a:schemeClr>
            </a:solidFill>
            <a:ln w="50800">
              <a:solidFill>
                <a:srgbClr val="FF0017"/>
              </a:solidFill>
              <a:miter lim="800000"/>
              <a:headEnd/>
              <a:tailEnd type="stealth"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86037" name="Line 21"/>
            <p:cNvSpPr>
              <a:spLocks noChangeShapeType="1"/>
            </p:cNvSpPr>
            <p:nvPr/>
          </p:nvSpPr>
          <p:spPr bwMode="auto">
            <a:xfrm>
              <a:off x="929" y="256"/>
              <a:ext cx="881" cy="0"/>
            </a:xfrm>
            <a:prstGeom prst="line">
              <a:avLst/>
            </a:prstGeom>
            <a:noFill/>
            <a:ln w="381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6040" name="Rectangle 24"/>
          <p:cNvSpPr>
            <a:spLocks noChangeArrowheads="1"/>
          </p:cNvSpPr>
          <p:nvPr>
            <p:ph type="body" idx="1"/>
          </p:nvPr>
        </p:nvSpPr>
        <p:spPr>
          <a:xfrm>
            <a:off x="589360" y="1178719"/>
            <a:ext cx="3303984" cy="1446609"/>
          </a:xfrm>
          <a:ln/>
        </p:spPr>
        <p:txBody>
          <a:bodyPr/>
          <a:lstStyle/>
          <a:p>
            <a:pPr>
              <a:lnSpc>
                <a:spcPts val="2250"/>
              </a:lnSpc>
              <a:spcBef>
                <a:spcPct val="0"/>
              </a:spcBef>
              <a:spcAft>
                <a:spcPts val="1406"/>
              </a:spcAft>
              <a:buSzPct val="130000"/>
              <a:buBlip>
                <a:blip r:embed="rId4"/>
              </a:buBlip>
              <a:tabLst>
                <a:tab pos="721047" algn="l"/>
                <a:tab pos="721047" algn="l"/>
                <a:tab pos="721047" algn="l"/>
                <a:tab pos="721047" algn="l"/>
              </a:tabLst>
            </a:pPr>
            <a:r>
              <a:rPr lang="en-US">
                <a:cs typeface="Arial" charset="0"/>
              </a:rPr>
              <a:t>Pili, which are longer than fimbriae, join bacterial cells together to conduct DNA between them.</a:t>
            </a:r>
            <a:endParaRPr lang="en-US"/>
          </a:p>
          <a:p>
            <a:pPr>
              <a:lnSpc>
                <a:spcPts val="2250"/>
              </a:lnSpc>
              <a:spcBef>
                <a:spcPct val="0"/>
              </a:spcBef>
              <a:spcAft>
                <a:spcPts val="1406"/>
              </a:spcAft>
              <a:buSzPct val="130000"/>
              <a:buBlip>
                <a:blip r:embed="rId4"/>
              </a:buBlip>
              <a:tabLst>
                <a:tab pos="721047" algn="l"/>
                <a:tab pos="721047" algn="l"/>
                <a:tab pos="721047" algn="l"/>
                <a:tab pos="721047" algn="l"/>
              </a:tabLst>
            </a:pPr>
            <a:endParaRPr lang="en-US"/>
          </a:p>
        </p:txBody>
      </p:sp>
    </p:spTree>
    <p:extLst>
      <p:ext uri="{BB962C8B-B14F-4D97-AF65-F5344CB8AC3E}">
        <p14:creationId xmlns:p14="http://schemas.microsoft.com/office/powerpoint/2010/main" val="3449178109"/>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604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8602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86034"/>
                                        </p:tgtEl>
                                        <p:attrNameLst>
                                          <p:attrName>style.visibility</p:attrName>
                                        </p:attrNameLst>
                                      </p:cBhvr>
                                      <p:to>
                                        <p:strVal val="visible"/>
                                      </p:to>
                                    </p:set>
                                  </p:childTnLst>
                                </p:cTn>
                              </p:par>
                            </p:childTnLst>
                          </p:cTn>
                        </p:par>
                        <p:par>
                          <p:cTn id="15" fill="hold" nodeType="afterGroup">
                            <p:stCondLst>
                              <p:cond delay="500"/>
                            </p:stCondLst>
                            <p:childTnLst>
                              <p:par>
                                <p:cTn id="16" presetID="1" presetClass="entr" presetSubtype="0" fill="hold" grpId="0" nodeType="afterEffect">
                                  <p:stCondLst>
                                    <p:cond delay="500"/>
                                  </p:stCondLst>
                                  <p:childTnLst>
                                    <p:set>
                                      <p:cBhvr>
                                        <p:cTn id="17" dur="1" fill="hold">
                                          <p:stCondLst>
                                            <p:cond delay="499"/>
                                          </p:stCondLst>
                                        </p:cTn>
                                        <p:tgtEl>
                                          <p:spTgt spid="86021"/>
                                        </p:tgtEl>
                                        <p:attrNameLst>
                                          <p:attrName>style.visibility</p:attrName>
                                        </p:attrNameLst>
                                      </p:cBhvr>
                                      <p:to>
                                        <p:strVal val="visible"/>
                                      </p:to>
                                    </p:set>
                                  </p:childTnLst>
                                </p:cTn>
                              </p:par>
                            </p:childTnLst>
                          </p:cTn>
                        </p:par>
                        <p:par>
                          <p:cTn id="18" fill="hold" nodeType="afterGroup">
                            <p:stCondLst>
                              <p:cond delay="1500"/>
                            </p:stCondLst>
                            <p:childTnLst>
                              <p:par>
                                <p:cTn id="19" presetID="1" presetClass="entr" presetSubtype="0" fill="hold" grpId="0" nodeType="afterEffect">
                                  <p:stCondLst>
                                    <p:cond delay="500"/>
                                  </p:stCondLst>
                                  <p:childTnLst>
                                    <p:set>
                                      <p:cBhvr>
                                        <p:cTn id="20" dur="1" fill="hold">
                                          <p:stCondLst>
                                            <p:cond delay="499"/>
                                          </p:stCondLst>
                                        </p:cTn>
                                        <p:tgtEl>
                                          <p:spTgt spid="86022"/>
                                        </p:tgtEl>
                                        <p:attrNameLst>
                                          <p:attrName>style.visibility</p:attrName>
                                        </p:attrNameLst>
                                      </p:cBhvr>
                                      <p:to>
                                        <p:strVal val="visible"/>
                                      </p:to>
                                    </p:set>
                                  </p:childTnLst>
                                </p:cTn>
                              </p:par>
                            </p:childTnLst>
                          </p:cTn>
                        </p:par>
                        <p:par>
                          <p:cTn id="21" fill="hold" nodeType="afterGroup">
                            <p:stCondLst>
                              <p:cond delay="2500"/>
                            </p:stCondLst>
                            <p:childTnLst>
                              <p:par>
                                <p:cTn id="22" presetID="1" presetClass="entr" presetSubtype="0" fill="hold" grpId="0" nodeType="afterEffect">
                                  <p:stCondLst>
                                    <p:cond delay="500"/>
                                  </p:stCondLst>
                                  <p:childTnLst>
                                    <p:set>
                                      <p:cBhvr>
                                        <p:cTn id="23" dur="1" fill="hold">
                                          <p:stCondLst>
                                            <p:cond delay="499"/>
                                          </p:stCondLst>
                                        </p:cTn>
                                        <p:tgtEl>
                                          <p:spTgt spid="860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animBg="1"/>
      <p:bldP spid="86022" grpId="0" animBg="1"/>
      <p:bldP spid="86023" grpId="0" animBg="1"/>
      <p:bldP spid="86040" grpId="0" build="p" bldLvl="5"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ChangeArrowheads="1"/>
          </p:cNvSpPr>
          <p:nvPr>
            <p:ph type="title"/>
          </p:nvPr>
        </p:nvSpPr>
        <p:spPr>
          <a:xfrm>
            <a:off x="-35719" y="-17859"/>
            <a:ext cx="9206508" cy="884039"/>
          </a:xfrm>
          <a:ln/>
        </p:spPr>
        <p:txBody>
          <a:bodyPr anchor="b"/>
          <a:lstStyle/>
          <a:p>
            <a:pPr>
              <a:tabLst>
                <a:tab pos="669703" algn="l"/>
              </a:tabLst>
            </a:pPr>
            <a:r>
              <a:rPr lang="en-US"/>
              <a:t>Gram Staining</a:t>
            </a:r>
          </a:p>
        </p:txBody>
      </p:sp>
      <p:sp>
        <p:nvSpPr>
          <p:cNvPr id="87042" name="Rectangle 2"/>
          <p:cNvSpPr>
            <a:spLocks noChangeArrowheads="1"/>
          </p:cNvSpPr>
          <p:nvPr>
            <p:ph type="body" idx="1"/>
          </p:nvPr>
        </p:nvSpPr>
        <p:spPr>
          <a:xfrm>
            <a:off x="482203" y="955477"/>
            <a:ext cx="8402836" cy="2482453"/>
          </a:xfrm>
          <a:ln/>
        </p:spPr>
        <p:txBody>
          <a:bodyPr/>
          <a:lstStyle/>
          <a:p>
            <a:pPr>
              <a:lnSpc>
                <a:spcPts val="2250"/>
              </a:lnSpc>
              <a:spcBef>
                <a:spcPct val="0"/>
              </a:spcBef>
              <a:spcAft>
                <a:spcPts val="1406"/>
              </a:spcAft>
              <a:buSzPct val="130000"/>
              <a:buBlip>
                <a:blip r:embed="rId3"/>
              </a:buBlip>
              <a:tabLst>
                <a:tab pos="721047" algn="l"/>
                <a:tab pos="721047" algn="l"/>
                <a:tab pos="1045853" algn="l"/>
                <a:tab pos="1045853" algn="l"/>
                <a:tab pos="721047" algn="l"/>
              </a:tabLst>
            </a:pPr>
            <a:r>
              <a:rPr lang="en-US"/>
              <a:t>The</a:t>
            </a:r>
            <a:r>
              <a:rPr lang="en-US" b="1">
                <a:solidFill>
                  <a:srgbClr val="2D00FA"/>
                </a:solidFill>
              </a:rPr>
              <a:t> Gram stain</a:t>
            </a:r>
            <a:r>
              <a:rPr lang="en-US"/>
              <a:t> is an important microbiological identification tool. </a:t>
            </a:r>
          </a:p>
          <a:p>
            <a:pPr>
              <a:lnSpc>
                <a:spcPts val="2250"/>
              </a:lnSpc>
              <a:spcBef>
                <a:spcPct val="0"/>
              </a:spcBef>
              <a:spcAft>
                <a:spcPts val="703"/>
              </a:spcAft>
              <a:buSzPct val="130000"/>
              <a:buBlip>
                <a:blip r:embed="rId3"/>
              </a:buBlip>
              <a:tabLst>
                <a:tab pos="721047" algn="l"/>
                <a:tab pos="721047" algn="l"/>
                <a:tab pos="1045853" algn="l"/>
                <a:tab pos="1045853" algn="l"/>
                <a:tab pos="721047" algn="l"/>
              </a:tabLst>
            </a:pPr>
            <a:r>
              <a:rPr lang="en-US"/>
              <a:t>The gram stain differentiates bacteria into two major categories: </a:t>
            </a:r>
          </a:p>
          <a:p>
            <a:pPr lvl="1">
              <a:lnSpc>
                <a:spcPts val="1969"/>
              </a:lnSpc>
              <a:spcBef>
                <a:spcPct val="0"/>
              </a:spcBef>
              <a:spcAft>
                <a:spcPts val="1406"/>
              </a:spcAft>
              <a:buSzPct val="120000"/>
              <a:buBlip>
                <a:blip r:embed="rId4"/>
              </a:buBlip>
              <a:tabLst>
                <a:tab pos="721047" algn="l"/>
                <a:tab pos="721047" algn="l"/>
                <a:tab pos="1045853" algn="l"/>
                <a:tab pos="1045853" algn="l"/>
                <a:tab pos="721047" algn="l"/>
              </a:tabLst>
            </a:pPr>
            <a:r>
              <a:rPr lang="en-US" b="1">
                <a:solidFill>
                  <a:srgbClr val="2D00FA"/>
                </a:solidFill>
              </a:rPr>
              <a:t>Gram positive cells</a:t>
            </a:r>
            <a:endParaRPr lang="en-US" b="1">
              <a:solidFill>
                <a:srgbClr val="2D00FA"/>
              </a:solidFill>
              <a:ea typeface="ヒラギノ角ゴ Pro W6" charset="0"/>
              <a:cs typeface="ヒラギノ角ゴ Pro W6" charset="0"/>
            </a:endParaRPr>
          </a:p>
          <a:p>
            <a:pPr lvl="1">
              <a:lnSpc>
                <a:spcPts val="1969"/>
              </a:lnSpc>
              <a:spcBef>
                <a:spcPct val="0"/>
              </a:spcBef>
              <a:spcAft>
                <a:spcPts val="1406"/>
              </a:spcAft>
              <a:buSzPct val="120000"/>
              <a:buBlip>
                <a:blip r:embed="rId4"/>
              </a:buBlip>
              <a:tabLst>
                <a:tab pos="721047" algn="l"/>
                <a:tab pos="721047" algn="l"/>
                <a:tab pos="1045853" algn="l"/>
                <a:tab pos="1045853" algn="l"/>
                <a:tab pos="721047" algn="l"/>
              </a:tabLst>
            </a:pPr>
            <a:r>
              <a:rPr lang="en-US" b="1">
                <a:solidFill>
                  <a:srgbClr val="2D00FA"/>
                </a:solidFill>
              </a:rPr>
              <a:t>Gram negative cells</a:t>
            </a:r>
            <a:endParaRPr lang="en-US" b="1">
              <a:solidFill>
                <a:srgbClr val="2D00FA"/>
              </a:solidFill>
              <a:ea typeface="ヒラギノ角ゴ Pro W6" charset="0"/>
              <a:cs typeface="ヒラギノ角ゴ Pro W6" charset="0"/>
            </a:endParaRPr>
          </a:p>
          <a:p>
            <a:pPr>
              <a:lnSpc>
                <a:spcPts val="2250"/>
              </a:lnSpc>
              <a:spcBef>
                <a:spcPct val="0"/>
              </a:spcBef>
              <a:spcAft>
                <a:spcPts val="1406"/>
              </a:spcAft>
              <a:buSzPct val="130000"/>
              <a:buBlip>
                <a:blip r:embed="rId3"/>
              </a:buBlip>
              <a:tabLst>
                <a:tab pos="721047" algn="l"/>
                <a:tab pos="721047" algn="l"/>
                <a:tab pos="1045853" algn="l"/>
                <a:tab pos="1045853" algn="l"/>
                <a:tab pos="721047" algn="l"/>
              </a:tabLst>
            </a:pPr>
            <a:r>
              <a:rPr lang="en-US"/>
              <a:t>The chemical and physical properties of a bacterial cell wall determine the staining response.</a:t>
            </a:r>
          </a:p>
        </p:txBody>
      </p:sp>
      <p:pic>
        <p:nvPicPr>
          <p:cNvPr id="870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6618" y="3554016"/>
            <a:ext cx="3864322" cy="25896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8704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6180" y="3554016"/>
            <a:ext cx="3048372" cy="25896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87045" name="Rectangle 5"/>
          <p:cNvSpPr>
            <a:spLocks/>
          </p:cNvSpPr>
          <p:nvPr/>
        </p:nvSpPr>
        <p:spPr bwMode="auto">
          <a:xfrm>
            <a:off x="830461" y="6223992"/>
            <a:ext cx="3125391"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6000"/>
              </a:lnSpc>
              <a:tabLst>
                <a:tab pos="366104" algn="l"/>
              </a:tabLst>
            </a:pPr>
            <a:r>
              <a:rPr lang="en-US" sz="1300">
                <a:solidFill>
                  <a:srgbClr val="2D00FA"/>
                </a:solidFill>
                <a:latin typeface="Arial" charset="0"/>
                <a:ea typeface="ＭＳ Ｐゴシック" charset="0"/>
                <a:cs typeface="Arial" charset="0"/>
                <a:sym typeface="Arial" charset="0"/>
              </a:rPr>
              <a:t>Here, crystal violet stain is applied to the specimen in the first step of gram staining.</a:t>
            </a:r>
          </a:p>
        </p:txBody>
      </p:sp>
      <p:sp>
        <p:nvSpPr>
          <p:cNvPr id="87046" name="Rectangle 6"/>
          <p:cNvSpPr>
            <a:spLocks/>
          </p:cNvSpPr>
          <p:nvPr/>
        </p:nvSpPr>
        <p:spPr bwMode="auto">
          <a:xfrm>
            <a:off x="4616648" y="6223992"/>
            <a:ext cx="3375422"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6000"/>
              </a:lnSpc>
              <a:tabLst>
                <a:tab pos="366104" algn="l"/>
              </a:tabLst>
            </a:pPr>
            <a:r>
              <a:rPr lang="en-US" sz="1300">
                <a:solidFill>
                  <a:srgbClr val="2D00FA"/>
                </a:solidFill>
                <a:latin typeface="Arial" charset="0"/>
                <a:ea typeface="ＭＳ Ｐゴシック" charset="0"/>
                <a:cs typeface="Arial" charset="0"/>
                <a:sym typeface="Arial" charset="0"/>
              </a:rPr>
              <a:t>The cell walls of gram positive bacteria, such as </a:t>
            </a:r>
            <a:r>
              <a:rPr lang="en-US" sz="1300" i="1">
                <a:solidFill>
                  <a:srgbClr val="2D00FA"/>
                </a:solidFill>
                <a:latin typeface="Arial" charset="0"/>
                <a:ea typeface="ＭＳ Ｐゴシック" charset="0"/>
                <a:cs typeface="Arial" charset="0"/>
                <a:sym typeface="Arial" charset="0"/>
              </a:rPr>
              <a:t>Bacillus anthracis</a:t>
            </a:r>
            <a:r>
              <a:rPr lang="en-US" sz="1300">
                <a:solidFill>
                  <a:srgbClr val="2D00FA"/>
                </a:solidFill>
                <a:latin typeface="Arial" charset="0"/>
                <a:ea typeface="ＭＳ Ｐゴシック" charset="0"/>
                <a:cs typeface="Arial" charset="0"/>
                <a:sym typeface="Arial" charset="0"/>
              </a:rPr>
              <a:t> (above) retain the stain</a:t>
            </a:r>
          </a:p>
        </p:txBody>
      </p:sp>
      <p:sp>
        <p:nvSpPr>
          <p:cNvPr id="87047" name="Rectangle 7"/>
          <p:cNvSpPr>
            <a:spLocks/>
          </p:cNvSpPr>
          <p:nvPr/>
        </p:nvSpPr>
        <p:spPr bwMode="auto">
          <a:xfrm rot="-5400000">
            <a:off x="8242101" y="5857875"/>
            <a:ext cx="321469"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lnSpc>
                <a:spcPct val="108000"/>
              </a:lnSpc>
              <a:spcBef>
                <a:spcPts val="1406"/>
              </a:spcBef>
              <a:tabLst>
                <a:tab pos="721047" algn="l"/>
              </a:tabLst>
            </a:pPr>
            <a:r>
              <a:rPr lang="en-US" sz="800">
                <a:solidFill>
                  <a:srgbClr val="000000"/>
                </a:solidFill>
                <a:latin typeface="Arial" charset="0"/>
                <a:ea typeface="ＭＳ Ｐゴシック" charset="0"/>
                <a:cs typeface="Arial" charset="0"/>
                <a:sym typeface="Arial" charset="0"/>
              </a:rPr>
              <a:t>CDC</a:t>
            </a:r>
          </a:p>
        </p:txBody>
      </p:sp>
      <p:sp>
        <p:nvSpPr>
          <p:cNvPr id="87048" name="Rectangle 8"/>
          <p:cNvSpPr>
            <a:spLocks/>
          </p:cNvSpPr>
          <p:nvPr/>
        </p:nvSpPr>
        <p:spPr bwMode="auto">
          <a:xfrm rot="-5400000">
            <a:off x="3893344" y="5857875"/>
            <a:ext cx="321469"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lnSpc>
                <a:spcPct val="108000"/>
              </a:lnSpc>
              <a:spcBef>
                <a:spcPts val="1406"/>
              </a:spcBef>
              <a:tabLst>
                <a:tab pos="721047" algn="l"/>
              </a:tabLst>
            </a:pPr>
            <a:r>
              <a:rPr lang="en-US" sz="800">
                <a:solidFill>
                  <a:srgbClr val="000000"/>
                </a:solidFill>
                <a:latin typeface="Arial" charset="0"/>
                <a:ea typeface="ＭＳ Ｐゴシック" charset="0"/>
                <a:cs typeface="Arial" charset="0"/>
                <a:sym typeface="Arial" charset="0"/>
              </a:rPr>
              <a:t>CDC</a:t>
            </a:r>
          </a:p>
        </p:txBody>
      </p:sp>
    </p:spTree>
    <p:extLst>
      <p:ext uri="{BB962C8B-B14F-4D97-AF65-F5344CB8AC3E}">
        <p14:creationId xmlns:p14="http://schemas.microsoft.com/office/powerpoint/2010/main" val="4236375226"/>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704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704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704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704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704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build="p" bldLvl="5"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8065" name="Rectangle 1"/>
          <p:cNvSpPr>
            <a:spLocks noChangeArrowheads="1"/>
          </p:cNvSpPr>
          <p:nvPr>
            <p:ph type="title"/>
          </p:nvPr>
        </p:nvSpPr>
        <p:spPr>
          <a:xfrm>
            <a:off x="-26789" y="-8930"/>
            <a:ext cx="9188648" cy="884039"/>
          </a:xfrm>
          <a:ln/>
        </p:spPr>
        <p:txBody>
          <a:bodyPr anchor="b"/>
          <a:lstStyle/>
          <a:p>
            <a:pPr>
              <a:tabLst>
                <a:tab pos="669703" algn="l"/>
              </a:tabLst>
            </a:pPr>
            <a:r>
              <a:rPr lang="en-US"/>
              <a:t>The Gram Staining Method</a:t>
            </a:r>
          </a:p>
        </p:txBody>
      </p:sp>
      <p:sp>
        <p:nvSpPr>
          <p:cNvPr id="88066" name="Rectangle 2"/>
          <p:cNvSpPr>
            <a:spLocks noChangeArrowheads="1"/>
          </p:cNvSpPr>
          <p:nvPr>
            <p:ph type="body" idx="1"/>
          </p:nvPr>
        </p:nvSpPr>
        <p:spPr>
          <a:xfrm>
            <a:off x="1303735" y="5875735"/>
            <a:ext cx="6536531" cy="821531"/>
          </a:xfrm>
          <a:ln/>
        </p:spPr>
        <p:txBody>
          <a:bodyPr/>
          <a:lstStyle/>
          <a:p>
            <a:pPr marL="125011" indent="0" algn="ctr">
              <a:lnSpc>
                <a:spcPct val="104000"/>
              </a:lnSpc>
              <a:buNone/>
              <a:tabLst>
                <a:tab pos="721047" algn="l"/>
              </a:tabLst>
            </a:pPr>
            <a:r>
              <a:rPr lang="en-US">
                <a:solidFill>
                  <a:srgbClr val="2D00FA"/>
                </a:solidFill>
              </a:rPr>
              <a:t>The major steps of the gram staining technique are outlined above. At each staining step, the reactions of gram positive and gram negative bacteria are given.</a:t>
            </a:r>
          </a:p>
        </p:txBody>
      </p:sp>
      <p:graphicFrame>
        <p:nvGraphicFramePr>
          <p:cNvPr id="88067" name="Group 3"/>
          <p:cNvGraphicFramePr>
            <a:graphicFrameLocks noGrp="1"/>
          </p:cNvGraphicFramePr>
          <p:nvPr/>
        </p:nvGraphicFramePr>
        <p:xfrm>
          <a:off x="1455540" y="1098352"/>
          <a:ext cx="6222876" cy="4579814"/>
        </p:xfrm>
        <a:graphic>
          <a:graphicData uri="http://schemas.openxmlformats.org/drawingml/2006/table">
            <a:tbl>
              <a:tblPr/>
              <a:tblGrid>
                <a:gridCol w="2182193"/>
                <a:gridCol w="2020342"/>
                <a:gridCol w="2020342"/>
              </a:tblGrid>
              <a:tr h="762372">
                <a:tc>
                  <a:txBody>
                    <a:bodyPr/>
                    <a:lstStyle/>
                    <a:p>
                      <a:pPr marL="0" marR="0" lvl="0" indent="0" algn="ctr" defTabSz="914400" rtl="0" eaLnBrk="1" fontAlgn="base" latinLnBrk="0" hangingPunct="1">
                        <a:lnSpc>
                          <a:spcPct val="104000"/>
                        </a:lnSpc>
                        <a:spcBef>
                          <a:spcPct val="0"/>
                        </a:spcBef>
                        <a:spcAft>
                          <a:spcPct val="0"/>
                        </a:spcAft>
                        <a:buClrTx/>
                        <a:buSzPct val="186000"/>
                        <a:buFontTx/>
                        <a:buNone/>
                        <a:tabLst>
                          <a:tab pos="520700" algn="l"/>
                        </a:tabLst>
                      </a:pP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Staining</a:t>
                      </a:r>
                      <a:b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b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step</a:t>
                      </a:r>
                    </a:p>
                  </a:txBody>
                  <a:tcPr marL="0" marR="0" marT="0" marB="0" anchor="ctr" horzOverflow="overflow">
                    <a:lnL w="63500" cap="flat" cmpd="sng" algn="ctr">
                      <a:solidFill>
                        <a:srgbClr val="6E3620"/>
                      </a:solidFill>
                      <a:prstDash val="solid"/>
                      <a:round/>
                      <a:headEnd type="none" w="med" len="med"/>
                      <a:tailEnd type="none" w="med" len="med"/>
                    </a:lnL>
                    <a:lnR w="50800" cap="flat" cmpd="sng" algn="ctr">
                      <a:solidFill>
                        <a:srgbClr val="6E3620"/>
                      </a:solidFill>
                      <a:prstDash val="solid"/>
                      <a:round/>
                      <a:headEnd type="none" w="med" len="med"/>
                      <a:tailEnd type="none" w="med" len="med"/>
                    </a:lnR>
                    <a:lnT w="63500" cap="flat" cmpd="sng" algn="ctr">
                      <a:solidFill>
                        <a:srgbClr val="6E3620"/>
                      </a:solidFill>
                      <a:prstDash val="solid"/>
                      <a:round/>
                      <a:headEnd type="none" w="med" len="med"/>
                      <a:tailEnd type="none" w="med" len="med"/>
                    </a:lnT>
                    <a:lnB w="50800" cap="flat" cmpd="sng" algn="ctr">
                      <a:solidFill>
                        <a:srgbClr val="6E3620"/>
                      </a:solidFill>
                      <a:prstDash val="solid"/>
                      <a:round/>
                      <a:headEnd type="none" w="med" len="med"/>
                      <a:tailEnd type="none" w="med" len="med"/>
                    </a:lnB>
                    <a:lnTlToBr>
                      <a:noFill/>
                    </a:lnTlToBr>
                    <a:lnBlToTr>
                      <a:noFill/>
                    </a:lnBlToTr>
                    <a:solidFill>
                      <a:srgbClr val="FDCD6B">
                        <a:alpha val="31764"/>
                      </a:srgbClr>
                    </a:solidFill>
                  </a:tcPr>
                </a:tc>
                <a:tc>
                  <a:txBody>
                    <a:bodyPr/>
                    <a:lstStyle/>
                    <a:p>
                      <a:pPr marL="0" marR="0" lvl="0" indent="0" algn="ctr" defTabSz="914400" rtl="0" eaLnBrk="1" fontAlgn="base" latinLnBrk="0" hangingPunct="1">
                        <a:lnSpc>
                          <a:spcPct val="104000"/>
                        </a:lnSpc>
                        <a:spcBef>
                          <a:spcPct val="0"/>
                        </a:spcBef>
                        <a:spcAft>
                          <a:spcPct val="0"/>
                        </a:spcAft>
                        <a:buClrTx/>
                        <a:buSzPct val="186000"/>
                        <a:buFontTx/>
                        <a:buNone/>
                        <a:tabLst>
                          <a:tab pos="520700" algn="l"/>
                        </a:tabLst>
                      </a:pP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Gram positive bacteria</a:t>
                      </a:r>
                    </a:p>
                  </a:txBody>
                  <a:tcPr marL="0" marR="0" marT="0" marB="0" anchor="ctr" horzOverflow="overflow">
                    <a:lnL w="50800" cap="flat" cmpd="sng" algn="ctr">
                      <a:solidFill>
                        <a:srgbClr val="6E3620"/>
                      </a:solidFill>
                      <a:prstDash val="solid"/>
                      <a:round/>
                      <a:headEnd type="none" w="med" len="med"/>
                      <a:tailEnd type="none" w="med" len="med"/>
                    </a:lnL>
                    <a:lnR w="12700" cap="flat" cmpd="sng" algn="ctr">
                      <a:solidFill>
                        <a:srgbClr val="6E3620"/>
                      </a:solidFill>
                      <a:prstDash val="solid"/>
                      <a:round/>
                      <a:headEnd type="none" w="med" len="med"/>
                      <a:tailEnd type="none" w="med" len="med"/>
                    </a:lnR>
                    <a:lnT w="63500" cap="flat" cmpd="sng" algn="ctr">
                      <a:solidFill>
                        <a:srgbClr val="6E3620"/>
                      </a:solidFill>
                      <a:prstDash val="solid"/>
                      <a:round/>
                      <a:headEnd type="none" w="med" len="med"/>
                      <a:tailEnd type="none" w="med" len="med"/>
                    </a:lnT>
                    <a:lnB w="50800" cap="flat" cmpd="sng" algn="ctr">
                      <a:solidFill>
                        <a:srgbClr val="6E3620"/>
                      </a:solidFill>
                      <a:prstDash val="solid"/>
                      <a:round/>
                      <a:headEnd type="none" w="med" len="med"/>
                      <a:tailEnd type="none" w="med" len="med"/>
                    </a:lnB>
                    <a:lnTlToBr>
                      <a:noFill/>
                    </a:lnTlToBr>
                    <a:lnBlToTr>
                      <a:noFill/>
                    </a:lnBlToTr>
                    <a:solidFill>
                      <a:srgbClr val="FDCD6B">
                        <a:alpha val="31764"/>
                      </a:srgbClr>
                    </a:solidFill>
                  </a:tcPr>
                </a:tc>
                <a:tc>
                  <a:txBody>
                    <a:bodyPr/>
                    <a:lstStyle/>
                    <a:p>
                      <a:pPr marL="0" marR="0" lvl="0" indent="0" algn="ctr" defTabSz="914400" rtl="0" eaLnBrk="1" fontAlgn="base" latinLnBrk="0" hangingPunct="1">
                        <a:lnSpc>
                          <a:spcPct val="104000"/>
                        </a:lnSpc>
                        <a:spcBef>
                          <a:spcPct val="0"/>
                        </a:spcBef>
                        <a:spcAft>
                          <a:spcPct val="0"/>
                        </a:spcAft>
                        <a:buClrTx/>
                        <a:buSzPct val="186000"/>
                        <a:buFontTx/>
                        <a:buNone/>
                        <a:tabLst>
                          <a:tab pos="520700" algn="l"/>
                        </a:tabLst>
                      </a:pP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Gram negative bacteria</a:t>
                      </a:r>
                    </a:p>
                  </a:txBody>
                  <a:tcPr marL="0" marR="0" marT="0" marB="0" anchor="ctr" horzOverflow="overflow">
                    <a:lnL w="12700" cap="flat" cmpd="sng" algn="ctr">
                      <a:solidFill>
                        <a:srgbClr val="6E3620"/>
                      </a:solidFill>
                      <a:prstDash val="solid"/>
                      <a:round/>
                      <a:headEnd type="none" w="med" len="med"/>
                      <a:tailEnd type="none" w="med" len="med"/>
                    </a:lnL>
                    <a:lnR w="63500" cap="flat" cmpd="sng" algn="ctr">
                      <a:solidFill>
                        <a:srgbClr val="6E3620"/>
                      </a:solidFill>
                      <a:prstDash val="solid"/>
                      <a:round/>
                      <a:headEnd type="none" w="med" len="med"/>
                      <a:tailEnd type="none" w="med" len="med"/>
                    </a:lnR>
                    <a:lnT w="63500" cap="flat" cmpd="sng" algn="ctr">
                      <a:solidFill>
                        <a:srgbClr val="6E3620"/>
                      </a:solidFill>
                      <a:prstDash val="solid"/>
                      <a:round/>
                      <a:headEnd type="none" w="med" len="med"/>
                      <a:tailEnd type="none" w="med" len="med"/>
                    </a:lnT>
                    <a:lnB w="50800" cap="flat" cmpd="sng" algn="ctr">
                      <a:solidFill>
                        <a:srgbClr val="6E3620"/>
                      </a:solidFill>
                      <a:prstDash val="solid"/>
                      <a:round/>
                      <a:headEnd type="none" w="med" len="med"/>
                      <a:tailEnd type="none" w="med" len="med"/>
                    </a:lnB>
                    <a:lnTlToBr>
                      <a:noFill/>
                    </a:lnTlToBr>
                    <a:lnBlToTr>
                      <a:noFill/>
                    </a:lnBlToTr>
                    <a:solidFill>
                      <a:srgbClr val="FDCD6B">
                        <a:alpha val="31764"/>
                      </a:srgbClr>
                    </a:solidFill>
                  </a:tcPr>
                </a:tc>
              </a:tr>
              <a:tr h="763488">
                <a:tc>
                  <a:txBody>
                    <a:bodyPr/>
                    <a:lstStyle/>
                    <a:p>
                      <a:pPr marL="0" marR="0" lvl="0" indent="0" algn="ctr" defTabSz="914400" rtl="0" eaLnBrk="1" fontAlgn="base" latinLnBrk="0" hangingPunct="1">
                        <a:lnSpc>
                          <a:spcPct val="104000"/>
                        </a:lnSpc>
                        <a:spcBef>
                          <a:spcPct val="0"/>
                        </a:spcBef>
                        <a:spcAft>
                          <a:spcPct val="0"/>
                        </a:spcAft>
                        <a:buClrTx/>
                        <a:buSzPct val="186000"/>
                        <a:buFontTx/>
                        <a:buNone/>
                        <a:tabLst>
                          <a:tab pos="520700" algn="l"/>
                        </a:tabLst>
                      </a:pP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Specimen </a:t>
                      </a:r>
                    </a:p>
                    <a:p>
                      <a:pPr marL="0" marR="0" lvl="0" indent="0" algn="ctr" defTabSz="914400" rtl="0" eaLnBrk="1" fontAlgn="base" latinLnBrk="0" hangingPunct="1">
                        <a:lnSpc>
                          <a:spcPct val="104000"/>
                        </a:lnSpc>
                        <a:spcBef>
                          <a:spcPct val="0"/>
                        </a:spcBef>
                        <a:spcAft>
                          <a:spcPct val="0"/>
                        </a:spcAft>
                        <a:buClrTx/>
                        <a:buSzPct val="186000"/>
                        <a:buFontTx/>
                        <a:buNone/>
                        <a:tabLst>
                          <a:tab pos="520700" algn="l"/>
                        </a:tabLst>
                      </a:pP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fixation</a:t>
                      </a:r>
                    </a:p>
                  </a:txBody>
                  <a:tcPr marL="0" marR="0" marT="0" marB="0" anchor="ctr" horzOverflow="overflow">
                    <a:lnL w="63500" cap="flat" cmpd="sng" algn="ctr">
                      <a:solidFill>
                        <a:srgbClr val="6E3620"/>
                      </a:solidFill>
                      <a:prstDash val="solid"/>
                      <a:round/>
                      <a:headEnd type="none" w="med" len="med"/>
                      <a:tailEnd type="none" w="med" len="med"/>
                    </a:lnL>
                    <a:lnR w="50800" cap="flat" cmpd="sng" algn="ctr">
                      <a:solidFill>
                        <a:srgbClr val="6E3620"/>
                      </a:solidFill>
                      <a:prstDash val="solid"/>
                      <a:round/>
                      <a:headEnd type="none" w="med" len="med"/>
                      <a:tailEnd type="none" w="med" len="med"/>
                    </a:lnR>
                    <a:lnT w="508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86000"/>
                        <a:buFontTx/>
                        <a:buNone/>
                        <a:tabLst>
                          <a:tab pos="520700" algn="l"/>
                        </a:tabLst>
                      </a:pPr>
                      <a:endParaRPr kumimoji="0" lang="en-US" sz="1700" b="0" i="0" u="none" strike="noStrike" cap="none" normalizeH="0" baseline="0">
                        <a:ln>
                          <a:noFill/>
                        </a:ln>
                        <a:solidFill>
                          <a:schemeClr val="tx1"/>
                        </a:solidFill>
                        <a:effectLst/>
                        <a:latin typeface="Arial" charset="0"/>
                        <a:ea typeface="ヒラギノ角ゴ Pro W3" charset="0"/>
                        <a:cs typeface="Arial" charset="0"/>
                        <a:sym typeface="Arial" charset="0"/>
                      </a:endParaRPr>
                    </a:p>
                  </a:txBody>
                  <a:tcPr marL="26789" marR="26789" marT="26789" marB="26789" anchor="ctr" horzOverflow="overflow">
                    <a:lnL w="50800" cap="flat" cmpd="sng" algn="ctr">
                      <a:solidFill>
                        <a:srgbClr val="6E3620"/>
                      </a:solidFill>
                      <a:prstDash val="solid"/>
                      <a:round/>
                      <a:headEnd type="none" w="med" len="med"/>
                      <a:tailEnd type="none" w="med" len="med"/>
                    </a:lnL>
                    <a:lnR w="12700" cap="flat" cmpd="sng" algn="ctr">
                      <a:solidFill>
                        <a:srgbClr val="6E3620"/>
                      </a:solidFill>
                      <a:prstDash val="solid"/>
                      <a:round/>
                      <a:headEnd type="none" w="med" len="med"/>
                      <a:tailEnd type="none" w="med" len="med"/>
                    </a:lnR>
                    <a:lnT w="508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86000"/>
                        <a:buFontTx/>
                        <a:buNone/>
                        <a:tabLst>
                          <a:tab pos="520700" algn="l"/>
                        </a:tabLst>
                      </a:pPr>
                      <a:endParaRPr kumimoji="0" lang="en-US" sz="1700" b="0" i="0" u="none" strike="noStrike" cap="none" normalizeH="0" baseline="0">
                        <a:ln>
                          <a:noFill/>
                        </a:ln>
                        <a:solidFill>
                          <a:schemeClr val="tx1"/>
                        </a:solidFill>
                        <a:effectLst/>
                        <a:latin typeface="Arial" charset="0"/>
                        <a:ea typeface="ヒラギノ角ゴ Pro W3" charset="0"/>
                        <a:cs typeface="Arial" charset="0"/>
                        <a:sym typeface="Arial" charset="0"/>
                      </a:endParaRPr>
                    </a:p>
                  </a:txBody>
                  <a:tcPr marL="26789" marR="26789" marT="26789" marB="26789" anchor="ctr" horzOverflow="overflow">
                    <a:lnL w="12700" cap="flat" cmpd="sng" algn="ctr">
                      <a:solidFill>
                        <a:srgbClr val="6E3620"/>
                      </a:solidFill>
                      <a:prstDash val="solid"/>
                      <a:round/>
                      <a:headEnd type="none" w="med" len="med"/>
                      <a:tailEnd type="none" w="med" len="med"/>
                    </a:lnL>
                    <a:lnR w="63500" cap="flat" cmpd="sng" algn="ctr">
                      <a:solidFill>
                        <a:srgbClr val="6E3620"/>
                      </a:solidFill>
                      <a:prstDash val="solid"/>
                      <a:round/>
                      <a:headEnd type="none" w="med" len="med"/>
                      <a:tailEnd type="none" w="med" len="med"/>
                    </a:lnR>
                    <a:lnT w="508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r>
              <a:tr h="764605">
                <a:tc>
                  <a:txBody>
                    <a:bodyPr/>
                    <a:lstStyle/>
                    <a:p>
                      <a:pPr marL="0" marR="0" lvl="0" indent="0" algn="ctr" defTabSz="914400" rtl="0" eaLnBrk="1" fontAlgn="base" latinLnBrk="0" hangingPunct="1">
                        <a:lnSpc>
                          <a:spcPct val="104000"/>
                        </a:lnSpc>
                        <a:spcBef>
                          <a:spcPct val="0"/>
                        </a:spcBef>
                        <a:spcAft>
                          <a:spcPct val="0"/>
                        </a:spcAft>
                        <a:buClrTx/>
                        <a:buSzPct val="186000"/>
                        <a:buFontTx/>
                        <a:buNone/>
                        <a:tabLst>
                          <a:tab pos="520700" algn="l"/>
                        </a:tabLst>
                      </a:pP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Primary stain: </a:t>
                      </a:r>
                    </a:p>
                    <a:p>
                      <a:pPr marL="0" marR="0" lvl="0" indent="0" algn="ctr" defTabSz="914400" rtl="0" eaLnBrk="1" fontAlgn="base" latinLnBrk="0" hangingPunct="1">
                        <a:lnSpc>
                          <a:spcPct val="104000"/>
                        </a:lnSpc>
                        <a:spcBef>
                          <a:spcPct val="0"/>
                        </a:spcBef>
                        <a:spcAft>
                          <a:spcPct val="0"/>
                        </a:spcAft>
                        <a:buClrTx/>
                        <a:buSzPct val="186000"/>
                        <a:buFontTx/>
                        <a:buNone/>
                        <a:tabLst>
                          <a:tab pos="520700" algn="l"/>
                        </a:tabLst>
                      </a:pP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crystal violet</a:t>
                      </a:r>
                    </a:p>
                  </a:txBody>
                  <a:tcPr marL="0" marR="0" marT="0" marB="0" anchor="ctr" horzOverflow="overflow">
                    <a:lnL w="63500" cap="flat" cmpd="sng" algn="ctr">
                      <a:solidFill>
                        <a:srgbClr val="6E3620"/>
                      </a:solidFill>
                      <a:prstDash val="solid"/>
                      <a:round/>
                      <a:headEnd type="none" w="med" len="med"/>
                      <a:tailEnd type="none" w="med" len="med"/>
                    </a:lnL>
                    <a:lnR w="508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86000"/>
                        <a:buFontTx/>
                        <a:buNone/>
                        <a:tabLst>
                          <a:tab pos="520700" algn="l"/>
                        </a:tabLst>
                      </a:pPr>
                      <a:endParaRPr kumimoji="0" lang="en-US" sz="1700" b="0" i="0" u="none" strike="noStrike" cap="none" normalizeH="0" baseline="0">
                        <a:ln>
                          <a:noFill/>
                        </a:ln>
                        <a:solidFill>
                          <a:schemeClr val="tx1"/>
                        </a:solidFill>
                        <a:effectLst/>
                        <a:latin typeface="Arial" charset="0"/>
                        <a:ea typeface="ヒラギノ角ゴ Pro W3" charset="0"/>
                        <a:cs typeface="Arial" charset="0"/>
                        <a:sym typeface="Arial" charset="0"/>
                      </a:endParaRPr>
                    </a:p>
                  </a:txBody>
                  <a:tcPr marL="26789" marR="26789" marT="26789" marB="26789" anchor="ctr" horzOverflow="overflow">
                    <a:lnL w="50800" cap="flat" cmpd="sng" algn="ctr">
                      <a:solidFill>
                        <a:srgbClr val="6E3620"/>
                      </a:solidFill>
                      <a:prstDash val="solid"/>
                      <a:round/>
                      <a:headEnd type="none" w="med" len="med"/>
                      <a:tailEnd type="none" w="med" len="med"/>
                    </a:lnL>
                    <a:lnR w="127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86000"/>
                        <a:buFontTx/>
                        <a:buNone/>
                        <a:tabLst>
                          <a:tab pos="520700" algn="l"/>
                        </a:tabLst>
                      </a:pPr>
                      <a:endParaRPr kumimoji="0" lang="en-US" sz="1700" b="0" i="0" u="none" strike="noStrike" cap="none" normalizeH="0" baseline="0">
                        <a:ln>
                          <a:noFill/>
                        </a:ln>
                        <a:solidFill>
                          <a:schemeClr val="tx1"/>
                        </a:solidFill>
                        <a:effectLst/>
                        <a:latin typeface="Arial" charset="0"/>
                        <a:ea typeface="ヒラギノ角ゴ Pro W3" charset="0"/>
                        <a:cs typeface="Arial" charset="0"/>
                        <a:sym typeface="Arial" charset="0"/>
                      </a:endParaRPr>
                    </a:p>
                  </a:txBody>
                  <a:tcPr marL="26789" marR="26789" marT="26789" marB="26789" anchor="ctr" horzOverflow="overflow">
                    <a:lnL w="12700" cap="flat" cmpd="sng" algn="ctr">
                      <a:solidFill>
                        <a:srgbClr val="6E3620"/>
                      </a:solidFill>
                      <a:prstDash val="solid"/>
                      <a:round/>
                      <a:headEnd type="none" w="med" len="med"/>
                      <a:tailEnd type="none" w="med" len="med"/>
                    </a:lnL>
                    <a:lnR w="635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r>
              <a:tr h="762372">
                <a:tc>
                  <a:txBody>
                    <a:bodyPr/>
                    <a:lstStyle/>
                    <a:p>
                      <a:pPr marL="0" marR="0" lvl="0" indent="0" algn="ctr" defTabSz="914400" rtl="0" eaLnBrk="1" fontAlgn="base" latinLnBrk="0" hangingPunct="1">
                        <a:lnSpc>
                          <a:spcPct val="104000"/>
                        </a:lnSpc>
                        <a:spcBef>
                          <a:spcPct val="0"/>
                        </a:spcBef>
                        <a:spcAft>
                          <a:spcPct val="0"/>
                        </a:spcAft>
                        <a:buClrTx/>
                        <a:buSzPct val="186000"/>
                        <a:buFontTx/>
                        <a:buNone/>
                        <a:tabLst>
                          <a:tab pos="520700" algn="l"/>
                        </a:tabLst>
                      </a:pP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Mordant:</a:t>
                      </a:r>
                    </a:p>
                    <a:p>
                      <a:pPr marL="0" marR="0" lvl="0" indent="0" algn="ctr" defTabSz="914400" rtl="0" eaLnBrk="1" fontAlgn="base" latinLnBrk="0" hangingPunct="1">
                        <a:lnSpc>
                          <a:spcPct val="104000"/>
                        </a:lnSpc>
                        <a:spcBef>
                          <a:spcPct val="0"/>
                        </a:spcBef>
                        <a:spcAft>
                          <a:spcPct val="0"/>
                        </a:spcAft>
                        <a:buClrTx/>
                        <a:buSzPct val="186000"/>
                        <a:buFontTx/>
                        <a:buNone/>
                        <a:tabLst>
                          <a:tab pos="520700" algn="l"/>
                        </a:tabLst>
                      </a:pP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Iodine solution</a:t>
                      </a:r>
                    </a:p>
                  </a:txBody>
                  <a:tcPr marL="0" marR="0" marT="0" marB="0" anchor="ctr" horzOverflow="overflow">
                    <a:lnL w="63500" cap="flat" cmpd="sng" algn="ctr">
                      <a:solidFill>
                        <a:srgbClr val="6E3620"/>
                      </a:solidFill>
                      <a:prstDash val="solid"/>
                      <a:round/>
                      <a:headEnd type="none" w="med" len="med"/>
                      <a:tailEnd type="none" w="med" len="med"/>
                    </a:lnL>
                    <a:lnR w="508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86000"/>
                        <a:buFontTx/>
                        <a:buNone/>
                        <a:tabLst>
                          <a:tab pos="520700" algn="l"/>
                        </a:tabLst>
                      </a:pPr>
                      <a:endParaRPr kumimoji="0" lang="en-US" sz="1700" b="0" i="0" u="none" strike="noStrike" cap="none" normalizeH="0" baseline="0">
                        <a:ln>
                          <a:noFill/>
                        </a:ln>
                        <a:solidFill>
                          <a:schemeClr val="tx1"/>
                        </a:solidFill>
                        <a:effectLst/>
                        <a:latin typeface="Arial" charset="0"/>
                        <a:ea typeface="ヒラギノ角ゴ Pro W3" charset="0"/>
                        <a:cs typeface="Arial" charset="0"/>
                        <a:sym typeface="Arial" charset="0"/>
                      </a:endParaRPr>
                    </a:p>
                  </a:txBody>
                  <a:tcPr marL="26789" marR="26789" marT="26789" marB="26789" anchor="ctr" horzOverflow="overflow">
                    <a:lnL w="50800" cap="flat" cmpd="sng" algn="ctr">
                      <a:solidFill>
                        <a:srgbClr val="6E3620"/>
                      </a:solidFill>
                      <a:prstDash val="solid"/>
                      <a:round/>
                      <a:headEnd type="none" w="med" len="med"/>
                      <a:tailEnd type="none" w="med" len="med"/>
                    </a:lnL>
                    <a:lnR w="127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86000"/>
                        <a:buFontTx/>
                        <a:buNone/>
                        <a:tabLst>
                          <a:tab pos="520700" algn="l"/>
                        </a:tabLst>
                      </a:pPr>
                      <a:endParaRPr kumimoji="0" lang="en-US" sz="1700" b="0" i="0" u="none" strike="noStrike" cap="none" normalizeH="0" baseline="0">
                        <a:ln>
                          <a:noFill/>
                        </a:ln>
                        <a:solidFill>
                          <a:schemeClr val="tx1"/>
                        </a:solidFill>
                        <a:effectLst/>
                        <a:latin typeface="Arial" charset="0"/>
                        <a:ea typeface="ヒラギノ角ゴ Pro W3" charset="0"/>
                        <a:cs typeface="Arial" charset="0"/>
                        <a:sym typeface="Arial" charset="0"/>
                      </a:endParaRPr>
                    </a:p>
                  </a:txBody>
                  <a:tcPr marL="26789" marR="26789" marT="26789" marB="26789" anchor="ctr" horzOverflow="overflow">
                    <a:lnL w="12700" cap="flat" cmpd="sng" algn="ctr">
                      <a:solidFill>
                        <a:srgbClr val="6E3620"/>
                      </a:solidFill>
                      <a:prstDash val="solid"/>
                      <a:round/>
                      <a:headEnd type="none" w="med" len="med"/>
                      <a:tailEnd type="none" w="med" len="med"/>
                    </a:lnL>
                    <a:lnR w="635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r>
              <a:tr h="763488">
                <a:tc>
                  <a:txBody>
                    <a:bodyPr/>
                    <a:lstStyle/>
                    <a:p>
                      <a:pPr marL="0" marR="0" lvl="0" indent="0" algn="ctr" defTabSz="914400" rtl="0" eaLnBrk="1" fontAlgn="base" latinLnBrk="0" hangingPunct="1">
                        <a:lnSpc>
                          <a:spcPct val="104000"/>
                        </a:lnSpc>
                        <a:spcBef>
                          <a:spcPct val="0"/>
                        </a:spcBef>
                        <a:spcAft>
                          <a:spcPct val="0"/>
                        </a:spcAft>
                        <a:buClrTx/>
                        <a:buSzPct val="186000"/>
                        <a:buFontTx/>
                        <a:buNone/>
                        <a:tabLst>
                          <a:tab pos="520700" algn="l"/>
                        </a:tabLst>
                      </a:pP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Decolorization: ethanol</a:t>
                      </a:r>
                    </a:p>
                  </a:txBody>
                  <a:tcPr marL="0" marR="0" marT="0" marB="0" anchor="ctr" horzOverflow="overflow">
                    <a:lnL w="63500" cap="flat" cmpd="sng" algn="ctr">
                      <a:solidFill>
                        <a:srgbClr val="6E3620"/>
                      </a:solidFill>
                      <a:prstDash val="solid"/>
                      <a:round/>
                      <a:headEnd type="none" w="med" len="med"/>
                      <a:tailEnd type="none" w="med" len="med"/>
                    </a:lnL>
                    <a:lnR w="508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86000"/>
                        <a:buFontTx/>
                        <a:buNone/>
                        <a:tabLst>
                          <a:tab pos="520700" algn="l"/>
                        </a:tabLst>
                      </a:pPr>
                      <a:endParaRPr kumimoji="0" lang="en-US" sz="1700" b="0" i="0" u="none" strike="noStrike" cap="none" normalizeH="0" baseline="0">
                        <a:ln>
                          <a:noFill/>
                        </a:ln>
                        <a:solidFill>
                          <a:schemeClr val="tx1"/>
                        </a:solidFill>
                        <a:effectLst/>
                        <a:latin typeface="Arial" charset="0"/>
                        <a:ea typeface="ヒラギノ角ゴ Pro W3" charset="0"/>
                        <a:cs typeface="Arial" charset="0"/>
                        <a:sym typeface="Arial" charset="0"/>
                      </a:endParaRPr>
                    </a:p>
                  </a:txBody>
                  <a:tcPr marL="26789" marR="26789" marT="26789" marB="26789" anchor="ctr" horzOverflow="overflow">
                    <a:lnL w="50800" cap="flat" cmpd="sng" algn="ctr">
                      <a:solidFill>
                        <a:srgbClr val="6E3620"/>
                      </a:solidFill>
                      <a:prstDash val="solid"/>
                      <a:round/>
                      <a:headEnd type="none" w="med" len="med"/>
                      <a:tailEnd type="none" w="med" len="med"/>
                    </a:lnL>
                    <a:lnR w="127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86000"/>
                        <a:buFontTx/>
                        <a:buNone/>
                        <a:tabLst>
                          <a:tab pos="520700" algn="l"/>
                        </a:tabLst>
                      </a:pPr>
                      <a:endParaRPr kumimoji="0" lang="en-US" sz="1700" b="0" i="0" u="none" strike="noStrike" cap="none" normalizeH="0" baseline="0">
                        <a:ln>
                          <a:noFill/>
                        </a:ln>
                        <a:solidFill>
                          <a:schemeClr val="tx1"/>
                        </a:solidFill>
                        <a:effectLst/>
                        <a:latin typeface="Arial" charset="0"/>
                        <a:ea typeface="ヒラギノ角ゴ Pro W3" charset="0"/>
                        <a:cs typeface="Arial" charset="0"/>
                        <a:sym typeface="Arial" charset="0"/>
                      </a:endParaRPr>
                    </a:p>
                  </a:txBody>
                  <a:tcPr marL="26789" marR="26789" marT="26789" marB="26789" anchor="ctr" horzOverflow="overflow">
                    <a:lnL w="12700" cap="flat" cmpd="sng" algn="ctr">
                      <a:solidFill>
                        <a:srgbClr val="6E3620"/>
                      </a:solidFill>
                      <a:prstDash val="solid"/>
                      <a:round/>
                      <a:headEnd type="none" w="med" len="med"/>
                      <a:tailEnd type="none" w="med" len="med"/>
                    </a:lnL>
                    <a:lnR w="635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12700" cap="flat" cmpd="sng" algn="ctr">
                      <a:solidFill>
                        <a:srgbClr val="6E3620"/>
                      </a:solidFill>
                      <a:prstDash val="solid"/>
                      <a:round/>
                      <a:headEnd type="none" w="med" len="med"/>
                      <a:tailEnd type="none" w="med" len="med"/>
                    </a:lnB>
                    <a:lnTlToBr>
                      <a:noFill/>
                    </a:lnTlToBr>
                    <a:lnBlToTr>
                      <a:noFill/>
                    </a:lnBlToTr>
                    <a:noFill/>
                  </a:tcPr>
                </a:tc>
              </a:tr>
              <a:tr h="763488">
                <a:tc>
                  <a:txBody>
                    <a:bodyPr/>
                    <a:lstStyle/>
                    <a:p>
                      <a:pPr marL="0" marR="0" lvl="0" indent="0" algn="ctr" defTabSz="914400" rtl="0" eaLnBrk="1" fontAlgn="base" latinLnBrk="0" hangingPunct="1">
                        <a:lnSpc>
                          <a:spcPct val="104000"/>
                        </a:lnSpc>
                        <a:spcBef>
                          <a:spcPct val="0"/>
                        </a:spcBef>
                        <a:spcAft>
                          <a:spcPct val="0"/>
                        </a:spcAft>
                        <a:buClrTx/>
                        <a:buSzPct val="186000"/>
                        <a:buFontTx/>
                        <a:buNone/>
                        <a:tabLst>
                          <a:tab pos="520700" algn="l"/>
                        </a:tabLst>
                      </a:pPr>
                      <a:r>
                        <a:rPr kumimoji="0" lang="en-US" sz="1700" b="1" i="0" u="none" strike="noStrike" cap="none" normalizeH="0" baseline="0">
                          <a:ln>
                            <a:noFill/>
                          </a:ln>
                          <a:solidFill>
                            <a:srgbClr val="000000"/>
                          </a:solidFill>
                          <a:effectLst/>
                          <a:latin typeface="Arial" charset="0"/>
                          <a:ea typeface="ヒラギノ角ゴ Pro W3" charset="0"/>
                          <a:cs typeface="Arial" charset="0"/>
                          <a:sym typeface="Arial" charset="0"/>
                        </a:rPr>
                        <a:t>Counter stain: safranin</a:t>
                      </a:r>
                    </a:p>
                  </a:txBody>
                  <a:tcPr marL="0" marR="0" marT="0" marB="0" anchor="ctr" horzOverflow="overflow">
                    <a:lnL w="63500" cap="flat" cmpd="sng" algn="ctr">
                      <a:solidFill>
                        <a:srgbClr val="6E3620"/>
                      </a:solidFill>
                      <a:prstDash val="solid"/>
                      <a:round/>
                      <a:headEnd type="none" w="med" len="med"/>
                      <a:tailEnd type="none" w="med" len="med"/>
                    </a:lnL>
                    <a:lnR w="508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63500" cap="flat" cmpd="sng" algn="ctr">
                      <a:solidFill>
                        <a:srgbClr val="6E362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86000"/>
                        <a:buFontTx/>
                        <a:buNone/>
                        <a:tabLst>
                          <a:tab pos="520700" algn="l"/>
                        </a:tabLst>
                      </a:pPr>
                      <a:endParaRPr kumimoji="0" lang="en-US" sz="1700" b="0" i="0" u="none" strike="noStrike" cap="none" normalizeH="0" baseline="0">
                        <a:ln>
                          <a:noFill/>
                        </a:ln>
                        <a:solidFill>
                          <a:schemeClr val="tx1"/>
                        </a:solidFill>
                        <a:effectLst/>
                        <a:latin typeface="Arial" charset="0"/>
                        <a:ea typeface="ヒラギノ角ゴ Pro W3" charset="0"/>
                        <a:cs typeface="Arial" charset="0"/>
                        <a:sym typeface="Arial" charset="0"/>
                      </a:endParaRPr>
                    </a:p>
                  </a:txBody>
                  <a:tcPr marL="26789" marR="26789" marT="26789" marB="26789" anchor="ctr" horzOverflow="overflow">
                    <a:lnL w="50800" cap="flat" cmpd="sng" algn="ctr">
                      <a:solidFill>
                        <a:srgbClr val="6E3620"/>
                      </a:solidFill>
                      <a:prstDash val="solid"/>
                      <a:round/>
                      <a:headEnd type="none" w="med" len="med"/>
                      <a:tailEnd type="none" w="med" len="med"/>
                    </a:lnL>
                    <a:lnR w="127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63500" cap="flat" cmpd="sng" algn="ctr">
                      <a:solidFill>
                        <a:srgbClr val="6E362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86000"/>
                        <a:buFontTx/>
                        <a:buNone/>
                        <a:tabLst>
                          <a:tab pos="520700" algn="l"/>
                        </a:tabLst>
                      </a:pPr>
                      <a:endParaRPr kumimoji="0" lang="en-US" sz="1700" b="0" i="0" u="none" strike="noStrike" cap="none" normalizeH="0" baseline="0">
                        <a:ln>
                          <a:noFill/>
                        </a:ln>
                        <a:solidFill>
                          <a:schemeClr val="tx1"/>
                        </a:solidFill>
                        <a:effectLst/>
                        <a:latin typeface="Arial" charset="0"/>
                        <a:ea typeface="ヒラギノ角ゴ Pro W3" charset="0"/>
                        <a:cs typeface="Arial" charset="0"/>
                        <a:sym typeface="Arial" charset="0"/>
                      </a:endParaRPr>
                    </a:p>
                  </a:txBody>
                  <a:tcPr marL="26789" marR="26789" marT="26789" marB="26789" anchor="ctr" horzOverflow="overflow">
                    <a:lnL w="12700" cap="flat" cmpd="sng" algn="ctr">
                      <a:solidFill>
                        <a:srgbClr val="6E3620"/>
                      </a:solidFill>
                      <a:prstDash val="solid"/>
                      <a:round/>
                      <a:headEnd type="none" w="med" len="med"/>
                      <a:tailEnd type="none" w="med" len="med"/>
                    </a:lnL>
                    <a:lnR w="63500" cap="flat" cmpd="sng" algn="ctr">
                      <a:solidFill>
                        <a:srgbClr val="6E3620"/>
                      </a:solidFill>
                      <a:prstDash val="solid"/>
                      <a:round/>
                      <a:headEnd type="none" w="med" len="med"/>
                      <a:tailEnd type="none" w="med" len="med"/>
                    </a:lnR>
                    <a:lnT w="12700" cap="flat" cmpd="sng" algn="ctr">
                      <a:solidFill>
                        <a:srgbClr val="6E3620"/>
                      </a:solidFill>
                      <a:prstDash val="solid"/>
                      <a:round/>
                      <a:headEnd type="none" w="med" len="med"/>
                      <a:tailEnd type="none" w="med" len="med"/>
                    </a:lnT>
                    <a:lnB w="63500" cap="flat" cmpd="sng" algn="ctr">
                      <a:solidFill>
                        <a:srgbClr val="6E3620"/>
                      </a:solidFill>
                      <a:prstDash val="solid"/>
                      <a:round/>
                      <a:headEnd type="none" w="med" len="med"/>
                      <a:tailEnd type="none" w="med" len="med"/>
                    </a:lnB>
                    <a:lnTlToBr>
                      <a:noFill/>
                    </a:lnTlToBr>
                    <a:lnBlToTr>
                      <a:noFill/>
                    </a:lnBlToTr>
                    <a:noFill/>
                  </a:tcPr>
                </a:tc>
              </a:tr>
            </a:tbl>
          </a:graphicData>
        </a:graphic>
      </p:graphicFrame>
      <p:grpSp>
        <p:nvGrpSpPr>
          <p:cNvPr id="88131" name="Group 67"/>
          <p:cNvGrpSpPr>
            <a:grpSpLocks/>
          </p:cNvGrpSpPr>
          <p:nvPr/>
        </p:nvGrpSpPr>
        <p:grpSpPr bwMode="auto">
          <a:xfrm>
            <a:off x="4393406" y="3504903"/>
            <a:ext cx="2375297" cy="533549"/>
            <a:chOff x="0" y="0"/>
            <a:chExt cx="2128" cy="478"/>
          </a:xfrm>
        </p:grpSpPr>
        <p:grpSp>
          <p:nvGrpSpPr>
            <p:cNvPr id="88132" name="Group 68"/>
            <p:cNvGrpSpPr>
              <a:grpSpLocks/>
            </p:cNvGrpSpPr>
            <p:nvPr/>
          </p:nvGrpSpPr>
          <p:grpSpPr bwMode="auto">
            <a:xfrm>
              <a:off x="0" y="0"/>
              <a:ext cx="440" cy="478"/>
              <a:chOff x="0" y="0"/>
              <a:chExt cx="440" cy="478"/>
            </a:xfrm>
          </p:grpSpPr>
          <p:sp>
            <p:nvSpPr>
              <p:cNvPr id="88133" name="Oval 69"/>
              <p:cNvSpPr>
                <a:spLocks/>
              </p:cNvSpPr>
              <p:nvPr/>
            </p:nvSpPr>
            <p:spPr bwMode="auto">
              <a:xfrm>
                <a:off x="0" y="0"/>
                <a:ext cx="440" cy="478"/>
              </a:xfrm>
              <a:prstGeom prst="ellipse">
                <a:avLst/>
              </a:prstGeom>
              <a:solidFill>
                <a:srgbClr val="46007E"/>
              </a:solidFill>
              <a:ln w="25400">
                <a:solidFill>
                  <a:srgbClr val="000000"/>
                </a:solidFill>
                <a:round/>
                <a:headEnd/>
                <a:tailEnd/>
              </a:ln>
            </p:spPr>
            <p:txBody>
              <a:bodyPr/>
              <a:lstStyle/>
              <a:p>
                <a:endParaRPr lang="en-US"/>
              </a:p>
            </p:txBody>
          </p:sp>
          <p:sp>
            <p:nvSpPr>
              <p:cNvPr id="88134" name="Oval 70"/>
              <p:cNvSpPr>
                <a:spLocks/>
              </p:cNvSpPr>
              <p:nvPr/>
            </p:nvSpPr>
            <p:spPr bwMode="auto">
              <a:xfrm>
                <a:off x="64" y="69"/>
                <a:ext cx="320" cy="348"/>
              </a:xfrm>
              <a:prstGeom prst="ellipse">
                <a:avLst/>
              </a:prstGeom>
              <a:solidFill>
                <a:srgbClr val="E6E6E6"/>
              </a:solidFill>
              <a:ln w="25400">
                <a:solidFill>
                  <a:srgbClr val="000000"/>
                </a:solidFill>
                <a:round/>
                <a:headEnd/>
                <a:tailEnd/>
              </a:ln>
            </p:spPr>
            <p:txBody>
              <a:bodyPr/>
              <a:lstStyle/>
              <a:p>
                <a:endParaRPr lang="en-US"/>
              </a:p>
            </p:txBody>
          </p:sp>
        </p:grpSp>
        <p:grpSp>
          <p:nvGrpSpPr>
            <p:cNvPr id="88135" name="Group 71"/>
            <p:cNvGrpSpPr>
              <a:grpSpLocks/>
            </p:cNvGrpSpPr>
            <p:nvPr/>
          </p:nvGrpSpPr>
          <p:grpSpPr bwMode="auto">
            <a:xfrm>
              <a:off x="1688" y="0"/>
              <a:ext cx="440" cy="478"/>
              <a:chOff x="0" y="0"/>
              <a:chExt cx="440" cy="478"/>
            </a:xfrm>
          </p:grpSpPr>
          <p:sp>
            <p:nvSpPr>
              <p:cNvPr id="88136" name="Oval 72"/>
              <p:cNvSpPr>
                <a:spLocks/>
              </p:cNvSpPr>
              <p:nvPr/>
            </p:nvSpPr>
            <p:spPr bwMode="auto">
              <a:xfrm>
                <a:off x="0" y="0"/>
                <a:ext cx="440" cy="478"/>
              </a:xfrm>
              <a:prstGeom prst="ellipse">
                <a:avLst/>
              </a:prstGeom>
              <a:solidFill>
                <a:srgbClr val="46007E"/>
              </a:solidFill>
              <a:ln w="25400">
                <a:solidFill>
                  <a:srgbClr val="000000"/>
                </a:solidFill>
                <a:round/>
                <a:headEnd/>
                <a:tailEnd/>
              </a:ln>
            </p:spPr>
            <p:txBody>
              <a:bodyPr/>
              <a:lstStyle/>
              <a:p>
                <a:endParaRPr lang="en-US"/>
              </a:p>
            </p:txBody>
          </p:sp>
          <p:sp>
            <p:nvSpPr>
              <p:cNvPr id="88137" name="Oval 73"/>
              <p:cNvSpPr>
                <a:spLocks/>
              </p:cNvSpPr>
              <p:nvPr/>
            </p:nvSpPr>
            <p:spPr bwMode="auto">
              <a:xfrm>
                <a:off x="64" y="69"/>
                <a:ext cx="320" cy="348"/>
              </a:xfrm>
              <a:prstGeom prst="ellipse">
                <a:avLst/>
              </a:prstGeom>
              <a:solidFill>
                <a:srgbClr val="E6E6E6"/>
              </a:solidFill>
              <a:ln w="25400">
                <a:solidFill>
                  <a:srgbClr val="000000"/>
                </a:solidFill>
                <a:round/>
                <a:headEnd/>
                <a:tailEnd/>
              </a:ln>
            </p:spPr>
            <p:txBody>
              <a:bodyPr/>
              <a:lstStyle/>
              <a:p>
                <a:endParaRPr lang="en-US"/>
              </a:p>
            </p:txBody>
          </p:sp>
        </p:grpSp>
      </p:grpSp>
      <p:grpSp>
        <p:nvGrpSpPr>
          <p:cNvPr id="88138" name="Group 74"/>
          <p:cNvGrpSpPr>
            <a:grpSpLocks/>
          </p:cNvGrpSpPr>
          <p:nvPr/>
        </p:nvGrpSpPr>
        <p:grpSpPr bwMode="auto">
          <a:xfrm>
            <a:off x="4393406" y="1952254"/>
            <a:ext cx="2375297" cy="533549"/>
            <a:chOff x="0" y="0"/>
            <a:chExt cx="2128" cy="478"/>
          </a:xfrm>
        </p:grpSpPr>
        <p:grpSp>
          <p:nvGrpSpPr>
            <p:cNvPr id="88139" name="Group 75"/>
            <p:cNvGrpSpPr>
              <a:grpSpLocks/>
            </p:cNvGrpSpPr>
            <p:nvPr/>
          </p:nvGrpSpPr>
          <p:grpSpPr bwMode="auto">
            <a:xfrm>
              <a:off x="1688" y="0"/>
              <a:ext cx="440" cy="478"/>
              <a:chOff x="0" y="0"/>
              <a:chExt cx="440" cy="478"/>
            </a:xfrm>
          </p:grpSpPr>
          <p:sp>
            <p:nvSpPr>
              <p:cNvPr id="88140" name="Oval 76"/>
              <p:cNvSpPr>
                <a:spLocks/>
              </p:cNvSpPr>
              <p:nvPr/>
            </p:nvSpPr>
            <p:spPr bwMode="auto">
              <a:xfrm>
                <a:off x="0" y="0"/>
                <a:ext cx="440" cy="478"/>
              </a:xfrm>
              <a:prstGeom prst="ellipse">
                <a:avLst/>
              </a:prstGeom>
              <a:solidFill>
                <a:srgbClr val="FFFFFF"/>
              </a:solidFill>
              <a:ln w="25400">
                <a:solidFill>
                  <a:srgbClr val="000000"/>
                </a:solidFill>
                <a:round/>
                <a:headEnd/>
                <a:tailEnd/>
              </a:ln>
            </p:spPr>
            <p:txBody>
              <a:bodyPr/>
              <a:lstStyle/>
              <a:p>
                <a:endParaRPr lang="en-US"/>
              </a:p>
            </p:txBody>
          </p:sp>
          <p:sp>
            <p:nvSpPr>
              <p:cNvPr id="88141" name="Oval 77"/>
              <p:cNvSpPr>
                <a:spLocks/>
              </p:cNvSpPr>
              <p:nvPr/>
            </p:nvSpPr>
            <p:spPr bwMode="auto">
              <a:xfrm>
                <a:off x="64" y="69"/>
                <a:ext cx="320" cy="348"/>
              </a:xfrm>
              <a:prstGeom prst="ellipse">
                <a:avLst/>
              </a:prstGeom>
              <a:solidFill>
                <a:srgbClr val="E6E6E6"/>
              </a:solidFill>
              <a:ln w="25400">
                <a:solidFill>
                  <a:srgbClr val="000000"/>
                </a:solidFill>
                <a:round/>
                <a:headEnd/>
                <a:tailEnd/>
              </a:ln>
            </p:spPr>
            <p:txBody>
              <a:bodyPr/>
              <a:lstStyle/>
              <a:p>
                <a:endParaRPr lang="en-US"/>
              </a:p>
            </p:txBody>
          </p:sp>
        </p:grpSp>
        <p:grpSp>
          <p:nvGrpSpPr>
            <p:cNvPr id="88142" name="Group 78"/>
            <p:cNvGrpSpPr>
              <a:grpSpLocks/>
            </p:cNvGrpSpPr>
            <p:nvPr/>
          </p:nvGrpSpPr>
          <p:grpSpPr bwMode="auto">
            <a:xfrm>
              <a:off x="0" y="0"/>
              <a:ext cx="440" cy="478"/>
              <a:chOff x="0" y="0"/>
              <a:chExt cx="440" cy="478"/>
            </a:xfrm>
          </p:grpSpPr>
          <p:sp>
            <p:nvSpPr>
              <p:cNvPr id="88143" name="Oval 79"/>
              <p:cNvSpPr>
                <a:spLocks/>
              </p:cNvSpPr>
              <p:nvPr/>
            </p:nvSpPr>
            <p:spPr bwMode="auto">
              <a:xfrm>
                <a:off x="0" y="0"/>
                <a:ext cx="440" cy="478"/>
              </a:xfrm>
              <a:prstGeom prst="ellipse">
                <a:avLst/>
              </a:prstGeom>
              <a:solidFill>
                <a:srgbClr val="FFFFFF"/>
              </a:solidFill>
              <a:ln w="25400">
                <a:solidFill>
                  <a:srgbClr val="000000"/>
                </a:solidFill>
                <a:round/>
                <a:headEnd/>
                <a:tailEnd/>
              </a:ln>
            </p:spPr>
            <p:txBody>
              <a:bodyPr/>
              <a:lstStyle/>
              <a:p>
                <a:endParaRPr lang="en-US"/>
              </a:p>
            </p:txBody>
          </p:sp>
          <p:sp>
            <p:nvSpPr>
              <p:cNvPr id="88144" name="Oval 80"/>
              <p:cNvSpPr>
                <a:spLocks/>
              </p:cNvSpPr>
              <p:nvPr/>
            </p:nvSpPr>
            <p:spPr bwMode="auto">
              <a:xfrm>
                <a:off x="64" y="69"/>
                <a:ext cx="320" cy="348"/>
              </a:xfrm>
              <a:prstGeom prst="ellipse">
                <a:avLst/>
              </a:prstGeom>
              <a:solidFill>
                <a:srgbClr val="E6E6E6"/>
              </a:solidFill>
              <a:ln w="25400">
                <a:solidFill>
                  <a:srgbClr val="000000"/>
                </a:solidFill>
                <a:round/>
                <a:headEnd/>
                <a:tailEnd/>
              </a:ln>
            </p:spPr>
            <p:txBody>
              <a:bodyPr/>
              <a:lstStyle/>
              <a:p>
                <a:endParaRPr lang="en-US"/>
              </a:p>
            </p:txBody>
          </p:sp>
        </p:grpSp>
      </p:grpSp>
      <p:grpSp>
        <p:nvGrpSpPr>
          <p:cNvPr id="88145" name="Group 81"/>
          <p:cNvGrpSpPr>
            <a:grpSpLocks/>
          </p:cNvGrpSpPr>
          <p:nvPr/>
        </p:nvGrpSpPr>
        <p:grpSpPr bwMode="auto">
          <a:xfrm>
            <a:off x="4393406" y="4271740"/>
            <a:ext cx="2375297" cy="533549"/>
            <a:chOff x="0" y="0"/>
            <a:chExt cx="2128" cy="478"/>
          </a:xfrm>
        </p:grpSpPr>
        <p:grpSp>
          <p:nvGrpSpPr>
            <p:cNvPr id="88146" name="Group 82"/>
            <p:cNvGrpSpPr>
              <a:grpSpLocks/>
            </p:cNvGrpSpPr>
            <p:nvPr/>
          </p:nvGrpSpPr>
          <p:grpSpPr bwMode="auto">
            <a:xfrm>
              <a:off x="0" y="0"/>
              <a:ext cx="440" cy="478"/>
              <a:chOff x="0" y="0"/>
              <a:chExt cx="440" cy="478"/>
            </a:xfrm>
          </p:grpSpPr>
          <p:sp>
            <p:nvSpPr>
              <p:cNvPr id="88147" name="Oval 83"/>
              <p:cNvSpPr>
                <a:spLocks/>
              </p:cNvSpPr>
              <p:nvPr/>
            </p:nvSpPr>
            <p:spPr bwMode="auto">
              <a:xfrm>
                <a:off x="0" y="0"/>
                <a:ext cx="440" cy="478"/>
              </a:xfrm>
              <a:prstGeom prst="ellipse">
                <a:avLst/>
              </a:prstGeom>
              <a:solidFill>
                <a:srgbClr val="46007E"/>
              </a:solidFill>
              <a:ln w="25400">
                <a:solidFill>
                  <a:srgbClr val="000000"/>
                </a:solidFill>
                <a:round/>
                <a:headEnd/>
                <a:tailEnd/>
              </a:ln>
            </p:spPr>
            <p:txBody>
              <a:bodyPr/>
              <a:lstStyle/>
              <a:p>
                <a:endParaRPr lang="en-US"/>
              </a:p>
            </p:txBody>
          </p:sp>
          <p:sp>
            <p:nvSpPr>
              <p:cNvPr id="88148" name="Oval 84"/>
              <p:cNvSpPr>
                <a:spLocks/>
              </p:cNvSpPr>
              <p:nvPr/>
            </p:nvSpPr>
            <p:spPr bwMode="auto">
              <a:xfrm>
                <a:off x="64" y="69"/>
                <a:ext cx="320" cy="348"/>
              </a:xfrm>
              <a:prstGeom prst="ellipse">
                <a:avLst/>
              </a:prstGeom>
              <a:solidFill>
                <a:srgbClr val="E6E6E6"/>
              </a:solidFill>
              <a:ln w="25400">
                <a:solidFill>
                  <a:srgbClr val="000000"/>
                </a:solidFill>
                <a:round/>
                <a:headEnd/>
                <a:tailEnd/>
              </a:ln>
            </p:spPr>
            <p:txBody>
              <a:bodyPr/>
              <a:lstStyle/>
              <a:p>
                <a:endParaRPr lang="en-US"/>
              </a:p>
            </p:txBody>
          </p:sp>
        </p:grpSp>
        <p:grpSp>
          <p:nvGrpSpPr>
            <p:cNvPr id="88149" name="Group 85"/>
            <p:cNvGrpSpPr>
              <a:grpSpLocks/>
            </p:cNvGrpSpPr>
            <p:nvPr/>
          </p:nvGrpSpPr>
          <p:grpSpPr bwMode="auto">
            <a:xfrm>
              <a:off x="1688" y="0"/>
              <a:ext cx="440" cy="478"/>
              <a:chOff x="0" y="0"/>
              <a:chExt cx="440" cy="478"/>
            </a:xfrm>
          </p:grpSpPr>
          <p:sp>
            <p:nvSpPr>
              <p:cNvPr id="88150" name="Oval 86"/>
              <p:cNvSpPr>
                <a:spLocks/>
              </p:cNvSpPr>
              <p:nvPr/>
            </p:nvSpPr>
            <p:spPr bwMode="auto">
              <a:xfrm>
                <a:off x="0" y="0"/>
                <a:ext cx="440" cy="478"/>
              </a:xfrm>
              <a:prstGeom prst="ellipse">
                <a:avLst/>
              </a:prstGeom>
              <a:solidFill>
                <a:srgbClr val="FFFFFF"/>
              </a:solidFill>
              <a:ln w="25400">
                <a:solidFill>
                  <a:srgbClr val="000000"/>
                </a:solidFill>
                <a:round/>
                <a:headEnd/>
                <a:tailEnd/>
              </a:ln>
            </p:spPr>
            <p:txBody>
              <a:bodyPr/>
              <a:lstStyle/>
              <a:p>
                <a:endParaRPr lang="en-US"/>
              </a:p>
            </p:txBody>
          </p:sp>
          <p:sp>
            <p:nvSpPr>
              <p:cNvPr id="88151" name="Oval 87"/>
              <p:cNvSpPr>
                <a:spLocks/>
              </p:cNvSpPr>
              <p:nvPr/>
            </p:nvSpPr>
            <p:spPr bwMode="auto">
              <a:xfrm>
                <a:off x="64" y="69"/>
                <a:ext cx="320" cy="348"/>
              </a:xfrm>
              <a:prstGeom prst="ellipse">
                <a:avLst/>
              </a:prstGeom>
              <a:solidFill>
                <a:srgbClr val="E6E6E6"/>
              </a:solidFill>
              <a:ln w="25400">
                <a:solidFill>
                  <a:srgbClr val="000000"/>
                </a:solidFill>
                <a:round/>
                <a:headEnd/>
                <a:tailEnd/>
              </a:ln>
            </p:spPr>
            <p:txBody>
              <a:bodyPr/>
              <a:lstStyle/>
              <a:p>
                <a:endParaRPr lang="en-US"/>
              </a:p>
            </p:txBody>
          </p:sp>
        </p:grpSp>
      </p:grpSp>
      <p:grpSp>
        <p:nvGrpSpPr>
          <p:cNvPr id="88152" name="Group 88"/>
          <p:cNvGrpSpPr>
            <a:grpSpLocks/>
          </p:cNvGrpSpPr>
          <p:nvPr/>
        </p:nvGrpSpPr>
        <p:grpSpPr bwMode="auto">
          <a:xfrm>
            <a:off x="4393406" y="5038576"/>
            <a:ext cx="2375297" cy="533549"/>
            <a:chOff x="0" y="0"/>
            <a:chExt cx="2128" cy="478"/>
          </a:xfrm>
        </p:grpSpPr>
        <p:grpSp>
          <p:nvGrpSpPr>
            <p:cNvPr id="88153" name="Group 89"/>
            <p:cNvGrpSpPr>
              <a:grpSpLocks/>
            </p:cNvGrpSpPr>
            <p:nvPr/>
          </p:nvGrpSpPr>
          <p:grpSpPr bwMode="auto">
            <a:xfrm>
              <a:off x="1688" y="0"/>
              <a:ext cx="440" cy="478"/>
              <a:chOff x="0" y="0"/>
              <a:chExt cx="440" cy="478"/>
            </a:xfrm>
          </p:grpSpPr>
          <p:sp>
            <p:nvSpPr>
              <p:cNvPr id="88154" name="Oval 90"/>
              <p:cNvSpPr>
                <a:spLocks/>
              </p:cNvSpPr>
              <p:nvPr/>
            </p:nvSpPr>
            <p:spPr bwMode="auto">
              <a:xfrm>
                <a:off x="0" y="0"/>
                <a:ext cx="440" cy="478"/>
              </a:xfrm>
              <a:prstGeom prst="ellipse">
                <a:avLst/>
              </a:prstGeom>
              <a:solidFill>
                <a:srgbClr val="FF00FC"/>
              </a:solidFill>
              <a:ln w="25400">
                <a:solidFill>
                  <a:srgbClr val="000000"/>
                </a:solidFill>
                <a:round/>
                <a:headEnd/>
                <a:tailEnd/>
              </a:ln>
            </p:spPr>
            <p:txBody>
              <a:bodyPr/>
              <a:lstStyle/>
              <a:p>
                <a:endParaRPr lang="en-US"/>
              </a:p>
            </p:txBody>
          </p:sp>
          <p:sp>
            <p:nvSpPr>
              <p:cNvPr id="88155" name="Oval 91"/>
              <p:cNvSpPr>
                <a:spLocks/>
              </p:cNvSpPr>
              <p:nvPr/>
            </p:nvSpPr>
            <p:spPr bwMode="auto">
              <a:xfrm>
                <a:off x="64" y="69"/>
                <a:ext cx="320" cy="348"/>
              </a:xfrm>
              <a:prstGeom prst="ellipse">
                <a:avLst/>
              </a:prstGeom>
              <a:solidFill>
                <a:srgbClr val="E6E6E6"/>
              </a:solidFill>
              <a:ln w="25400">
                <a:solidFill>
                  <a:srgbClr val="000000"/>
                </a:solidFill>
                <a:round/>
                <a:headEnd/>
                <a:tailEnd/>
              </a:ln>
            </p:spPr>
            <p:txBody>
              <a:bodyPr/>
              <a:lstStyle/>
              <a:p>
                <a:endParaRPr lang="en-US"/>
              </a:p>
            </p:txBody>
          </p:sp>
        </p:grpSp>
        <p:grpSp>
          <p:nvGrpSpPr>
            <p:cNvPr id="88156" name="Group 92"/>
            <p:cNvGrpSpPr>
              <a:grpSpLocks/>
            </p:cNvGrpSpPr>
            <p:nvPr/>
          </p:nvGrpSpPr>
          <p:grpSpPr bwMode="auto">
            <a:xfrm>
              <a:off x="0" y="0"/>
              <a:ext cx="440" cy="478"/>
              <a:chOff x="0" y="0"/>
              <a:chExt cx="440" cy="478"/>
            </a:xfrm>
          </p:grpSpPr>
          <p:sp>
            <p:nvSpPr>
              <p:cNvPr id="88157" name="Oval 93"/>
              <p:cNvSpPr>
                <a:spLocks/>
              </p:cNvSpPr>
              <p:nvPr/>
            </p:nvSpPr>
            <p:spPr bwMode="auto">
              <a:xfrm>
                <a:off x="0" y="0"/>
                <a:ext cx="440" cy="478"/>
              </a:xfrm>
              <a:prstGeom prst="ellipse">
                <a:avLst/>
              </a:prstGeom>
              <a:solidFill>
                <a:srgbClr val="46007E"/>
              </a:solidFill>
              <a:ln w="25400">
                <a:solidFill>
                  <a:srgbClr val="000000"/>
                </a:solidFill>
                <a:round/>
                <a:headEnd/>
                <a:tailEnd/>
              </a:ln>
            </p:spPr>
            <p:txBody>
              <a:bodyPr/>
              <a:lstStyle/>
              <a:p>
                <a:endParaRPr lang="en-US"/>
              </a:p>
            </p:txBody>
          </p:sp>
          <p:sp>
            <p:nvSpPr>
              <p:cNvPr id="88158" name="Oval 94"/>
              <p:cNvSpPr>
                <a:spLocks/>
              </p:cNvSpPr>
              <p:nvPr/>
            </p:nvSpPr>
            <p:spPr bwMode="auto">
              <a:xfrm>
                <a:off x="64" y="69"/>
                <a:ext cx="320" cy="348"/>
              </a:xfrm>
              <a:prstGeom prst="ellipse">
                <a:avLst/>
              </a:prstGeom>
              <a:solidFill>
                <a:srgbClr val="E6E6E6"/>
              </a:solidFill>
              <a:ln w="25400">
                <a:solidFill>
                  <a:srgbClr val="000000"/>
                </a:solidFill>
                <a:round/>
                <a:headEnd/>
                <a:tailEnd/>
              </a:ln>
            </p:spPr>
            <p:txBody>
              <a:bodyPr/>
              <a:lstStyle/>
              <a:p>
                <a:endParaRPr lang="en-US"/>
              </a:p>
            </p:txBody>
          </p:sp>
        </p:grpSp>
      </p:grpSp>
      <p:grpSp>
        <p:nvGrpSpPr>
          <p:cNvPr id="88159" name="Group 95"/>
          <p:cNvGrpSpPr>
            <a:grpSpLocks/>
          </p:cNvGrpSpPr>
          <p:nvPr/>
        </p:nvGrpSpPr>
        <p:grpSpPr bwMode="auto">
          <a:xfrm>
            <a:off x="4402336" y="2738066"/>
            <a:ext cx="2366367" cy="533549"/>
            <a:chOff x="0" y="0"/>
            <a:chExt cx="2120" cy="478"/>
          </a:xfrm>
        </p:grpSpPr>
        <p:grpSp>
          <p:nvGrpSpPr>
            <p:cNvPr id="88160" name="Group 96"/>
            <p:cNvGrpSpPr>
              <a:grpSpLocks/>
            </p:cNvGrpSpPr>
            <p:nvPr/>
          </p:nvGrpSpPr>
          <p:grpSpPr bwMode="auto">
            <a:xfrm>
              <a:off x="0" y="0"/>
              <a:ext cx="440" cy="478"/>
              <a:chOff x="0" y="0"/>
              <a:chExt cx="440" cy="478"/>
            </a:xfrm>
          </p:grpSpPr>
          <p:sp>
            <p:nvSpPr>
              <p:cNvPr id="88161" name="Oval 97"/>
              <p:cNvSpPr>
                <a:spLocks/>
              </p:cNvSpPr>
              <p:nvPr/>
            </p:nvSpPr>
            <p:spPr bwMode="auto">
              <a:xfrm>
                <a:off x="0" y="0"/>
                <a:ext cx="440" cy="478"/>
              </a:xfrm>
              <a:prstGeom prst="ellipse">
                <a:avLst/>
              </a:prstGeom>
              <a:solidFill>
                <a:srgbClr val="2D00FA"/>
              </a:solidFill>
              <a:ln w="25400">
                <a:solidFill>
                  <a:srgbClr val="000000"/>
                </a:solidFill>
                <a:round/>
                <a:headEnd/>
                <a:tailEnd/>
              </a:ln>
            </p:spPr>
            <p:txBody>
              <a:bodyPr/>
              <a:lstStyle/>
              <a:p>
                <a:endParaRPr lang="en-US"/>
              </a:p>
            </p:txBody>
          </p:sp>
          <p:sp>
            <p:nvSpPr>
              <p:cNvPr id="88162" name="Oval 98"/>
              <p:cNvSpPr>
                <a:spLocks/>
              </p:cNvSpPr>
              <p:nvPr/>
            </p:nvSpPr>
            <p:spPr bwMode="auto">
              <a:xfrm>
                <a:off x="64" y="69"/>
                <a:ext cx="320" cy="348"/>
              </a:xfrm>
              <a:prstGeom prst="ellipse">
                <a:avLst/>
              </a:prstGeom>
              <a:solidFill>
                <a:srgbClr val="E6E6E6"/>
              </a:solidFill>
              <a:ln w="25400">
                <a:solidFill>
                  <a:srgbClr val="000000"/>
                </a:solidFill>
                <a:round/>
                <a:headEnd/>
                <a:tailEnd/>
              </a:ln>
            </p:spPr>
            <p:txBody>
              <a:bodyPr/>
              <a:lstStyle/>
              <a:p>
                <a:endParaRPr lang="en-US"/>
              </a:p>
            </p:txBody>
          </p:sp>
        </p:grpSp>
        <p:grpSp>
          <p:nvGrpSpPr>
            <p:cNvPr id="88163" name="Group 99"/>
            <p:cNvGrpSpPr>
              <a:grpSpLocks/>
            </p:cNvGrpSpPr>
            <p:nvPr/>
          </p:nvGrpSpPr>
          <p:grpSpPr bwMode="auto">
            <a:xfrm>
              <a:off x="1680" y="0"/>
              <a:ext cx="440" cy="478"/>
              <a:chOff x="0" y="0"/>
              <a:chExt cx="440" cy="478"/>
            </a:xfrm>
          </p:grpSpPr>
          <p:sp>
            <p:nvSpPr>
              <p:cNvPr id="88164" name="Oval 100"/>
              <p:cNvSpPr>
                <a:spLocks/>
              </p:cNvSpPr>
              <p:nvPr/>
            </p:nvSpPr>
            <p:spPr bwMode="auto">
              <a:xfrm>
                <a:off x="0" y="0"/>
                <a:ext cx="440" cy="478"/>
              </a:xfrm>
              <a:prstGeom prst="ellipse">
                <a:avLst/>
              </a:prstGeom>
              <a:solidFill>
                <a:srgbClr val="2D00FA"/>
              </a:solidFill>
              <a:ln w="25400">
                <a:solidFill>
                  <a:srgbClr val="000000"/>
                </a:solidFill>
                <a:round/>
                <a:headEnd/>
                <a:tailEnd/>
              </a:ln>
            </p:spPr>
            <p:txBody>
              <a:bodyPr/>
              <a:lstStyle/>
              <a:p>
                <a:endParaRPr lang="en-US"/>
              </a:p>
            </p:txBody>
          </p:sp>
          <p:sp>
            <p:nvSpPr>
              <p:cNvPr id="88165" name="Oval 101"/>
              <p:cNvSpPr>
                <a:spLocks/>
              </p:cNvSpPr>
              <p:nvPr/>
            </p:nvSpPr>
            <p:spPr bwMode="auto">
              <a:xfrm>
                <a:off x="64" y="69"/>
                <a:ext cx="320" cy="348"/>
              </a:xfrm>
              <a:prstGeom prst="ellipse">
                <a:avLst/>
              </a:prstGeom>
              <a:solidFill>
                <a:srgbClr val="E6E6E6"/>
              </a:solidFill>
              <a:ln w="25400">
                <a:solidFill>
                  <a:srgbClr val="000000"/>
                </a:solidFill>
                <a:round/>
                <a:headEnd/>
                <a:tailEnd/>
              </a:ln>
            </p:spPr>
            <p:txBody>
              <a:bodyPr/>
              <a:lstStyle/>
              <a:p>
                <a:endParaRPr lang="en-US"/>
              </a:p>
            </p:txBody>
          </p:sp>
        </p:grpSp>
      </p:grpSp>
    </p:spTree>
    <p:extLst>
      <p:ext uri="{BB962C8B-B14F-4D97-AF65-F5344CB8AC3E}">
        <p14:creationId xmlns:p14="http://schemas.microsoft.com/office/powerpoint/2010/main" val="65011987"/>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1"/>
          <p:cNvSpPr>
            <a:spLocks noChangeArrowheads="1"/>
          </p:cNvSpPr>
          <p:nvPr>
            <p:ph type="title"/>
          </p:nvPr>
        </p:nvSpPr>
        <p:spPr>
          <a:xfrm>
            <a:off x="-35719" y="-8930"/>
            <a:ext cx="9206508" cy="812602"/>
          </a:xfrm>
          <a:ln/>
        </p:spPr>
        <p:txBody>
          <a:bodyPr anchor="b"/>
          <a:lstStyle/>
          <a:p>
            <a:pPr>
              <a:tabLst>
                <a:tab pos="669703" algn="l"/>
              </a:tabLst>
            </a:pPr>
            <a:r>
              <a:rPr lang="en-US"/>
              <a:t>Gram Positive Bacteria</a:t>
            </a:r>
          </a:p>
        </p:txBody>
      </p:sp>
      <p:sp>
        <p:nvSpPr>
          <p:cNvPr id="89090" name="Rectangle 2"/>
          <p:cNvSpPr>
            <a:spLocks noChangeArrowheads="1"/>
          </p:cNvSpPr>
          <p:nvPr>
            <p:ph type="body" idx="1"/>
          </p:nvPr>
        </p:nvSpPr>
        <p:spPr>
          <a:xfrm>
            <a:off x="651867" y="1098352"/>
            <a:ext cx="7920633" cy="1482328"/>
          </a:xfrm>
          <a:ln/>
        </p:spPr>
        <p:txBody>
          <a:bodyPr/>
          <a:lstStyle/>
          <a:p>
            <a:pPr>
              <a:lnSpc>
                <a:spcPts val="2250"/>
              </a:lnSpc>
              <a:spcBef>
                <a:spcPct val="0"/>
              </a:spcBef>
              <a:spcAft>
                <a:spcPts val="1406"/>
              </a:spcAft>
              <a:buSzPct val="130000"/>
              <a:buBlip>
                <a:blip r:embed="rId3"/>
              </a:buBlip>
              <a:tabLst>
                <a:tab pos="721047" algn="l"/>
                <a:tab pos="721047" algn="l"/>
                <a:tab pos="721047" algn="l"/>
              </a:tabLst>
            </a:pPr>
            <a:r>
              <a:rPr lang="en-US" b="1">
                <a:solidFill>
                  <a:srgbClr val="2D00FA"/>
                </a:solidFill>
              </a:rPr>
              <a:t>Gram positive</a:t>
            </a:r>
            <a:r>
              <a:rPr lang="en-US"/>
              <a:t> bacteria appear </a:t>
            </a:r>
            <a:r>
              <a:rPr lang="en-US" b="1">
                <a:solidFill>
                  <a:srgbClr val="2D00FA"/>
                </a:solidFill>
              </a:rPr>
              <a:t>blue-black or purple</a:t>
            </a:r>
            <a:r>
              <a:rPr lang="en-US"/>
              <a:t> using the gram stain.</a:t>
            </a:r>
          </a:p>
          <a:p>
            <a:pPr>
              <a:lnSpc>
                <a:spcPts val="2250"/>
              </a:lnSpc>
              <a:spcBef>
                <a:spcPct val="0"/>
              </a:spcBef>
              <a:spcAft>
                <a:spcPts val="1406"/>
              </a:spcAft>
              <a:buSzPct val="130000"/>
              <a:buBlip>
                <a:blip r:embed="rId3"/>
              </a:buBlip>
              <a:tabLst>
                <a:tab pos="721047" algn="l"/>
                <a:tab pos="721047" algn="l"/>
                <a:tab pos="721047" algn="l"/>
              </a:tabLst>
            </a:pPr>
            <a:r>
              <a:rPr lang="en-US"/>
              <a:t>Gram positive cell walls contain large amounts of </a:t>
            </a:r>
            <a:r>
              <a:rPr lang="en-US" b="1">
                <a:solidFill>
                  <a:srgbClr val="2D00FA"/>
                </a:solidFill>
              </a:rPr>
              <a:t>peptidoglycan</a:t>
            </a:r>
            <a:r>
              <a:rPr lang="en-US"/>
              <a:t>.</a:t>
            </a:r>
          </a:p>
          <a:p>
            <a:pPr>
              <a:lnSpc>
                <a:spcPts val="2250"/>
              </a:lnSpc>
              <a:spcBef>
                <a:spcPct val="0"/>
              </a:spcBef>
              <a:spcAft>
                <a:spcPts val="1406"/>
              </a:spcAft>
              <a:buSzPct val="130000"/>
              <a:buBlip>
                <a:blip r:embed="rId3"/>
              </a:buBlip>
              <a:tabLst>
                <a:tab pos="721047" algn="l"/>
                <a:tab pos="721047" algn="l"/>
                <a:tab pos="721047" algn="l"/>
              </a:tabLst>
            </a:pPr>
            <a:r>
              <a:rPr lang="en-US"/>
              <a:t>The peptidoglycan retains the crystal violet stain after the decolorization step.</a:t>
            </a:r>
          </a:p>
        </p:txBody>
      </p:sp>
      <p:pic>
        <p:nvPicPr>
          <p:cNvPr id="890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250" y="2786062"/>
            <a:ext cx="5000625" cy="33754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89092" name="Rectangle 4"/>
          <p:cNvSpPr>
            <a:spLocks/>
          </p:cNvSpPr>
          <p:nvPr/>
        </p:nvSpPr>
        <p:spPr bwMode="auto">
          <a:xfrm>
            <a:off x="6143625" y="4491633"/>
            <a:ext cx="2446734" cy="16698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i="1">
                <a:solidFill>
                  <a:srgbClr val="2D00FA"/>
                </a:solidFill>
                <a:latin typeface="Arial" charset="0"/>
                <a:ea typeface="ＭＳ Ｐゴシック" charset="0"/>
                <a:cs typeface="Arial" charset="0"/>
                <a:sym typeface="Arial" charset="0"/>
              </a:rPr>
              <a:t>Bacillus anthracis</a:t>
            </a:r>
            <a:r>
              <a:rPr lang="en-US" sz="1500">
                <a:solidFill>
                  <a:srgbClr val="2D00FA"/>
                </a:solidFill>
                <a:latin typeface="Arial" charset="0"/>
                <a:ea typeface="ＭＳ Ｐゴシック" charset="0"/>
                <a:cs typeface="Arial" charset="0"/>
                <a:sym typeface="Arial" charset="0"/>
              </a:rPr>
              <a:t> is a gram positive bacteria responsible for anthrax. In this sample of cerebral spinal fluid (left) the gram positive </a:t>
            </a:r>
            <a:r>
              <a:rPr lang="en-US" sz="1500" i="1">
                <a:solidFill>
                  <a:srgbClr val="2D00FA"/>
                </a:solidFill>
                <a:latin typeface="Arial" charset="0"/>
                <a:ea typeface="ＭＳ Ｐゴシック" charset="0"/>
                <a:cs typeface="Arial" charset="0"/>
                <a:sym typeface="Arial" charset="0"/>
              </a:rPr>
              <a:t>Bacillus anthracis </a:t>
            </a:r>
            <a:r>
              <a:rPr lang="en-US" sz="1500">
                <a:solidFill>
                  <a:srgbClr val="2D00FA"/>
                </a:solidFill>
                <a:latin typeface="Arial" charset="0"/>
                <a:ea typeface="ＭＳ Ｐゴシック" charset="0"/>
                <a:cs typeface="Arial" charset="0"/>
                <a:sym typeface="Arial" charset="0"/>
              </a:rPr>
              <a:t>show up as purple rods.</a:t>
            </a:r>
          </a:p>
        </p:txBody>
      </p:sp>
      <p:sp>
        <p:nvSpPr>
          <p:cNvPr id="89093" name="Rectangle 5"/>
          <p:cNvSpPr>
            <a:spLocks/>
          </p:cNvSpPr>
          <p:nvPr/>
        </p:nvSpPr>
        <p:spPr bwMode="auto">
          <a:xfrm rot="-5400000">
            <a:off x="-633450" y="4776825"/>
            <a:ext cx="2704579" cy="125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83000"/>
              </a:lnSpc>
              <a:tabLst>
                <a:tab pos="366104" algn="l"/>
              </a:tabLst>
            </a:pPr>
            <a:r>
              <a:rPr lang="en-US" sz="800">
                <a:solidFill>
                  <a:srgbClr val="000000"/>
                </a:solidFill>
                <a:latin typeface="Arial" charset="0"/>
                <a:ea typeface="ＭＳ Ｐゴシック" charset="0"/>
                <a:cs typeface="Arial" charset="0"/>
                <a:sym typeface="Arial" charset="0"/>
              </a:rPr>
              <a:t>Photo: US Department of Health and Human Services</a:t>
            </a:r>
          </a:p>
        </p:txBody>
      </p:sp>
    </p:spTree>
    <p:extLst>
      <p:ext uri="{BB962C8B-B14F-4D97-AF65-F5344CB8AC3E}">
        <p14:creationId xmlns:p14="http://schemas.microsoft.com/office/powerpoint/2010/main" val="3583808141"/>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909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909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909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build="p" bldLvl="5"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ChangeArrowheads="1"/>
          </p:cNvSpPr>
          <p:nvPr>
            <p:ph type="title"/>
          </p:nvPr>
        </p:nvSpPr>
        <p:spPr>
          <a:xfrm>
            <a:off x="-8930" y="-8930"/>
            <a:ext cx="9161859" cy="812602"/>
          </a:xfrm>
          <a:ln/>
        </p:spPr>
        <p:txBody>
          <a:bodyPr anchor="b"/>
          <a:lstStyle/>
          <a:p>
            <a:pPr>
              <a:tabLst>
                <a:tab pos="669703" algn="l"/>
              </a:tabLst>
            </a:pPr>
            <a:r>
              <a:rPr lang="en-US"/>
              <a:t>Gram Negative Bacteria</a:t>
            </a:r>
          </a:p>
        </p:txBody>
      </p:sp>
      <p:sp>
        <p:nvSpPr>
          <p:cNvPr id="90114" name="Rectangle 2"/>
          <p:cNvSpPr>
            <a:spLocks noChangeArrowheads="1"/>
          </p:cNvSpPr>
          <p:nvPr>
            <p:ph type="body" idx="1"/>
          </p:nvPr>
        </p:nvSpPr>
        <p:spPr>
          <a:xfrm>
            <a:off x="535781" y="910828"/>
            <a:ext cx="8268891" cy="2723555"/>
          </a:xfrm>
          <a:ln/>
        </p:spPr>
        <p:txBody>
          <a:bodyPr/>
          <a:lstStyle/>
          <a:p>
            <a:pPr>
              <a:lnSpc>
                <a:spcPts val="2250"/>
              </a:lnSpc>
              <a:spcBef>
                <a:spcPct val="0"/>
              </a:spcBef>
              <a:spcAft>
                <a:spcPts val="1406"/>
              </a:spcAft>
              <a:buSzPct val="130000"/>
              <a:buBlip>
                <a:blip r:embed="rId3"/>
              </a:buBlip>
              <a:tabLst>
                <a:tab pos="721047" algn="l"/>
                <a:tab pos="721047" algn="l"/>
                <a:tab pos="721047" algn="l"/>
              </a:tabLst>
            </a:pPr>
            <a:r>
              <a:rPr lang="en-US" b="1">
                <a:solidFill>
                  <a:srgbClr val="2D00FA"/>
                </a:solidFill>
              </a:rPr>
              <a:t>Gram negative</a:t>
            </a:r>
            <a:r>
              <a:rPr lang="en-US"/>
              <a:t> bacteria have a more complex cell wall structure than gram positive bacteria, with higher proportions of lipoprotein and lipopolysaccharide and less peptidoglycan. </a:t>
            </a:r>
          </a:p>
          <a:p>
            <a:pPr>
              <a:lnSpc>
                <a:spcPts val="2250"/>
              </a:lnSpc>
              <a:spcBef>
                <a:spcPct val="0"/>
              </a:spcBef>
              <a:spcAft>
                <a:spcPts val="1406"/>
              </a:spcAft>
              <a:buSzPct val="130000"/>
              <a:buBlip>
                <a:blip r:embed="rId3"/>
              </a:buBlip>
              <a:tabLst>
                <a:tab pos="721047" algn="l"/>
                <a:tab pos="721047" algn="l"/>
                <a:tab pos="721047" algn="l"/>
              </a:tabLst>
            </a:pPr>
            <a:r>
              <a:rPr lang="en-US"/>
              <a:t>Because of the thin peptidoglycan layer, the stain is easily removed by the decolorization step.</a:t>
            </a:r>
          </a:p>
          <a:p>
            <a:pPr>
              <a:lnSpc>
                <a:spcPts val="2250"/>
              </a:lnSpc>
              <a:spcBef>
                <a:spcPct val="0"/>
              </a:spcBef>
              <a:spcAft>
                <a:spcPts val="1406"/>
              </a:spcAft>
              <a:buSzPct val="130000"/>
              <a:buBlip>
                <a:blip r:embed="rId3"/>
              </a:buBlip>
              <a:tabLst>
                <a:tab pos="721047" algn="l"/>
                <a:tab pos="721047" algn="l"/>
                <a:tab pos="721047" algn="l"/>
              </a:tabLst>
            </a:pPr>
            <a:r>
              <a:rPr lang="en-US"/>
              <a:t>Gram negative bacteria appear </a:t>
            </a:r>
            <a:r>
              <a:rPr lang="en-US" b="1">
                <a:solidFill>
                  <a:srgbClr val="2D00FA"/>
                </a:solidFill>
              </a:rPr>
              <a:t>red or pink</a:t>
            </a:r>
            <a:r>
              <a:rPr lang="en-US"/>
              <a:t> after gram staining because they take up the pink safranin </a:t>
            </a:r>
            <a:r>
              <a:rPr lang="en-US" b="1">
                <a:solidFill>
                  <a:srgbClr val="2D00FA"/>
                </a:solidFill>
              </a:rPr>
              <a:t>counter-stain</a:t>
            </a:r>
            <a:r>
              <a:rPr lang="en-US"/>
              <a:t>. </a:t>
            </a:r>
          </a:p>
        </p:txBody>
      </p:sp>
      <p:sp>
        <p:nvSpPr>
          <p:cNvPr id="90115" name="Rectangle 3"/>
          <p:cNvSpPr>
            <a:spLocks/>
          </p:cNvSpPr>
          <p:nvPr/>
        </p:nvSpPr>
        <p:spPr bwMode="auto">
          <a:xfrm>
            <a:off x="4866680" y="4152304"/>
            <a:ext cx="2946797" cy="16698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i="1">
                <a:solidFill>
                  <a:srgbClr val="2D00FA"/>
                </a:solidFill>
                <a:latin typeface="Arial" charset="0"/>
                <a:ea typeface="ＭＳ Ｐゴシック" charset="0"/>
                <a:cs typeface="Arial" charset="0"/>
                <a:sym typeface="Arial" charset="0"/>
              </a:rPr>
              <a:t>Pseudomonas aeruginosa</a:t>
            </a:r>
            <a:r>
              <a:rPr lang="en-US" sz="1500">
                <a:solidFill>
                  <a:srgbClr val="2D00FA"/>
                </a:solidFill>
                <a:latin typeface="Arial" charset="0"/>
                <a:ea typeface="ＭＳ Ｐゴシック" charset="0"/>
                <a:cs typeface="Arial" charset="0"/>
                <a:sym typeface="Arial" charset="0"/>
              </a:rPr>
              <a:t> (left) is an example of a </a:t>
            </a:r>
            <a:r>
              <a:rPr lang="en-US" sz="1500" b="1">
                <a:solidFill>
                  <a:srgbClr val="2D00FA"/>
                </a:solidFill>
                <a:latin typeface="Arial" charset="0"/>
                <a:ea typeface="ＭＳ Ｐゴシック" charset="0"/>
                <a:cs typeface="Arial" charset="0"/>
                <a:sym typeface="Arial" charset="0"/>
              </a:rPr>
              <a:t>gram negative</a:t>
            </a:r>
            <a:r>
              <a:rPr lang="en-US" sz="1500">
                <a:solidFill>
                  <a:srgbClr val="2D00FA"/>
                </a:solidFill>
                <a:latin typeface="Arial" charset="0"/>
                <a:ea typeface="ＭＳ Ｐゴシック" charset="0"/>
                <a:cs typeface="Arial" charset="0"/>
                <a:sym typeface="Arial" charset="0"/>
              </a:rPr>
              <a:t> bacterium. It is a common human pathogen, and can cause a host of illnesses including respiratory infections, dermatitis, and gastroenteritis.</a:t>
            </a:r>
          </a:p>
        </p:txBody>
      </p:sp>
      <p:pic>
        <p:nvPicPr>
          <p:cNvPr id="901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1195" y="3268266"/>
            <a:ext cx="4152305" cy="35182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90117" name="Rectangle 5"/>
          <p:cNvSpPr>
            <a:spLocks/>
          </p:cNvSpPr>
          <p:nvPr/>
        </p:nvSpPr>
        <p:spPr bwMode="auto">
          <a:xfrm rot="-5400000">
            <a:off x="1071563" y="4955976"/>
            <a:ext cx="366117" cy="1250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83000"/>
              </a:lnSpc>
              <a:tabLst>
                <a:tab pos="366104" algn="l"/>
              </a:tabLst>
            </a:pPr>
            <a:r>
              <a:rPr lang="en-US" sz="800">
                <a:solidFill>
                  <a:srgbClr val="000000"/>
                </a:solidFill>
                <a:latin typeface="Arial" charset="0"/>
                <a:ea typeface="ＭＳ Ｐゴシック" charset="0"/>
                <a:cs typeface="Arial" charset="0"/>
                <a:sym typeface="Arial" charset="0"/>
              </a:rPr>
              <a:t>CDC</a:t>
            </a:r>
          </a:p>
        </p:txBody>
      </p:sp>
    </p:spTree>
    <p:extLst>
      <p:ext uri="{BB962C8B-B14F-4D97-AF65-F5344CB8AC3E}">
        <p14:creationId xmlns:p14="http://schemas.microsoft.com/office/powerpoint/2010/main" val="3972776056"/>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011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011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01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build="p" bldLvl="5"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
          <p:cNvSpPr>
            <a:spLocks/>
          </p:cNvSpPr>
          <p:nvPr/>
        </p:nvSpPr>
        <p:spPr bwMode="auto">
          <a:xfrm>
            <a:off x="5505152" y="-26789"/>
            <a:ext cx="3661172" cy="6911578"/>
          </a:xfrm>
          <a:prstGeom prst="rect">
            <a:avLst/>
          </a:prstGeom>
          <a:solidFill>
            <a:srgbClr val="85007E">
              <a:alpha val="49803"/>
            </a:srgbClr>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1138" name="Rectangle 2"/>
          <p:cNvSpPr>
            <a:spLocks noChangeArrowheads="1"/>
          </p:cNvSpPr>
          <p:nvPr>
            <p:ph type="title"/>
          </p:nvPr>
        </p:nvSpPr>
        <p:spPr>
          <a:xfrm>
            <a:off x="-8930" y="-8930"/>
            <a:ext cx="5697141" cy="812602"/>
          </a:xfrm>
          <a:ln/>
        </p:spPr>
        <p:txBody>
          <a:bodyPr anchor="b"/>
          <a:lstStyle/>
          <a:p>
            <a:pPr>
              <a:tabLst>
                <a:tab pos="669703" algn="l"/>
              </a:tabLst>
            </a:pPr>
            <a:r>
              <a:rPr lang="en-US">
                <a:solidFill>
                  <a:srgbClr val="FFFFFF"/>
                </a:solidFill>
              </a:rPr>
              <a:t>Protists</a:t>
            </a:r>
          </a:p>
        </p:txBody>
      </p:sp>
      <p:sp>
        <p:nvSpPr>
          <p:cNvPr id="91139" name="Rectangle 3"/>
          <p:cNvSpPr>
            <a:spLocks noChangeArrowheads="1"/>
          </p:cNvSpPr>
          <p:nvPr>
            <p:ph type="body" idx="1"/>
          </p:nvPr>
        </p:nvSpPr>
        <p:spPr>
          <a:xfrm>
            <a:off x="571500" y="794742"/>
            <a:ext cx="4527352" cy="4563070"/>
          </a:xfrm>
          <a:ln/>
        </p:spPr>
        <p:txBody>
          <a:bodyPr/>
          <a:lstStyle/>
          <a:p>
            <a:pPr>
              <a:lnSpc>
                <a:spcPts val="2250"/>
              </a:lnSpc>
              <a:spcBef>
                <a:spcPct val="0"/>
              </a:spcBef>
              <a:spcAft>
                <a:spcPts val="1406"/>
              </a:spcAft>
              <a:buSzPct val="130000"/>
              <a:buBlip>
                <a:blip r:embed="rId3"/>
              </a:buBlip>
              <a:tabLst>
                <a:tab pos="721047" algn="l"/>
                <a:tab pos="721047" algn="l"/>
                <a:tab pos="721047" algn="l"/>
                <a:tab pos="721047" algn="l"/>
                <a:tab pos="721047" algn="l"/>
              </a:tabLst>
            </a:pPr>
            <a:r>
              <a:rPr lang="en-US">
                <a:solidFill>
                  <a:srgbClr val="FFFFFF"/>
                </a:solidFill>
              </a:rPr>
              <a:t>The </a:t>
            </a:r>
            <a:r>
              <a:rPr lang="en-US" b="1">
                <a:solidFill>
                  <a:srgbClr val="FFFFFF"/>
                </a:solidFill>
              </a:rPr>
              <a:t>protists</a:t>
            </a:r>
            <a:r>
              <a:rPr lang="en-US">
                <a:solidFill>
                  <a:srgbClr val="FFFFFF"/>
                </a:solidFill>
              </a:rPr>
              <a:t> are a diverse group and not a natural (monophyletic) group. Essentially, they include the organisms that cannot be classified into any other kingdom.</a:t>
            </a:r>
          </a:p>
          <a:p>
            <a:pPr>
              <a:lnSpc>
                <a:spcPts val="2250"/>
              </a:lnSpc>
              <a:spcBef>
                <a:spcPct val="0"/>
              </a:spcBef>
              <a:spcAft>
                <a:spcPts val="1406"/>
              </a:spcAft>
              <a:buSzPct val="130000"/>
              <a:buBlip>
                <a:blip r:embed="rId3"/>
              </a:buBlip>
              <a:tabLst>
                <a:tab pos="721047" algn="l"/>
                <a:tab pos="721047" algn="l"/>
                <a:tab pos="721047" algn="l"/>
                <a:tab pos="721047" algn="l"/>
                <a:tab pos="721047" algn="l"/>
              </a:tabLst>
            </a:pPr>
            <a:r>
              <a:rPr lang="en-US">
                <a:solidFill>
                  <a:srgbClr val="FFFFFF"/>
                </a:solidFill>
              </a:rPr>
              <a:t>The protists vary in size and appearance; from plant-like algae, to animal-like protozoans, and fungus-like slime molds.</a:t>
            </a:r>
          </a:p>
          <a:p>
            <a:pPr>
              <a:lnSpc>
                <a:spcPts val="2250"/>
              </a:lnSpc>
              <a:spcBef>
                <a:spcPct val="0"/>
              </a:spcBef>
              <a:spcAft>
                <a:spcPts val="1406"/>
              </a:spcAft>
              <a:buSzPct val="130000"/>
              <a:buBlip>
                <a:blip r:embed="rId3"/>
              </a:buBlip>
              <a:tabLst>
                <a:tab pos="721047" algn="l"/>
                <a:tab pos="721047" algn="l"/>
                <a:tab pos="721047" algn="l"/>
                <a:tab pos="721047" algn="l"/>
                <a:tab pos="721047" algn="l"/>
              </a:tabLst>
            </a:pPr>
            <a:r>
              <a:rPr lang="en-US">
                <a:solidFill>
                  <a:srgbClr val="FFFFFF"/>
                </a:solidFill>
              </a:rPr>
              <a:t>They exhibit features typical of generalized eukaryotic cells, but also have specialized features.</a:t>
            </a:r>
          </a:p>
          <a:p>
            <a:pPr>
              <a:lnSpc>
                <a:spcPts val="2250"/>
              </a:lnSpc>
              <a:spcBef>
                <a:spcPct val="0"/>
              </a:spcBef>
              <a:spcAft>
                <a:spcPts val="1406"/>
              </a:spcAft>
              <a:buSzPct val="130000"/>
              <a:buBlip>
                <a:blip r:embed="rId3"/>
              </a:buBlip>
              <a:tabLst>
                <a:tab pos="721047" algn="l"/>
                <a:tab pos="721047" algn="l"/>
                <a:tab pos="721047" algn="l"/>
                <a:tab pos="721047" algn="l"/>
                <a:tab pos="721047" algn="l"/>
              </a:tabLst>
            </a:pPr>
            <a:r>
              <a:rPr lang="en-US">
                <a:solidFill>
                  <a:srgbClr val="FFFFFF"/>
                </a:solidFill>
              </a:rPr>
              <a:t>Protists are found almost anywhere there is water.</a:t>
            </a:r>
          </a:p>
          <a:p>
            <a:pPr>
              <a:lnSpc>
                <a:spcPts val="2250"/>
              </a:lnSpc>
              <a:spcBef>
                <a:spcPct val="0"/>
              </a:spcBef>
              <a:spcAft>
                <a:spcPts val="1406"/>
              </a:spcAft>
              <a:buSzPct val="130000"/>
              <a:buBlip>
                <a:blip r:embed="rId3"/>
              </a:buBlip>
              <a:tabLst>
                <a:tab pos="721047" algn="l"/>
                <a:tab pos="721047" algn="l"/>
                <a:tab pos="721047" algn="l"/>
                <a:tab pos="721047" algn="l"/>
                <a:tab pos="721047" algn="l"/>
              </a:tabLst>
            </a:pPr>
            <a:r>
              <a:rPr lang="en-US">
                <a:solidFill>
                  <a:srgbClr val="FFFFFF"/>
                </a:solidFill>
              </a:rPr>
              <a:t>Some protists are found within larger organisms (as </a:t>
            </a:r>
            <a:r>
              <a:rPr lang="en-US" b="1">
                <a:solidFill>
                  <a:srgbClr val="FFFFFF"/>
                </a:solidFill>
              </a:rPr>
              <a:t>parasites</a:t>
            </a:r>
            <a:r>
              <a:rPr lang="en-US">
                <a:solidFill>
                  <a:srgbClr val="FFFFFF"/>
                </a:solidFill>
              </a:rPr>
              <a:t> or </a:t>
            </a:r>
            <a:r>
              <a:rPr lang="en-US" b="1">
                <a:solidFill>
                  <a:srgbClr val="FFFFFF"/>
                </a:solidFill>
              </a:rPr>
              <a:t>symbionts</a:t>
            </a:r>
            <a:r>
              <a:rPr lang="en-US">
                <a:solidFill>
                  <a:srgbClr val="FFFFFF"/>
                </a:solidFill>
              </a:rPr>
              <a:t>).</a:t>
            </a:r>
            <a:r>
              <a:rPr lang="en-US" sz="1400">
                <a:solidFill>
                  <a:srgbClr val="FFFFFF"/>
                </a:solidFill>
              </a:rPr>
              <a:t> </a:t>
            </a:r>
          </a:p>
        </p:txBody>
      </p:sp>
      <p:sp>
        <p:nvSpPr>
          <p:cNvPr id="91140" name="Rectangle 4"/>
          <p:cNvSpPr>
            <a:spLocks/>
          </p:cNvSpPr>
          <p:nvPr/>
        </p:nvSpPr>
        <p:spPr bwMode="auto">
          <a:xfrm>
            <a:off x="937617" y="5715000"/>
            <a:ext cx="4279553" cy="9018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nSpc>
                <a:spcPct val="105000"/>
              </a:lnSpc>
              <a:tabLst>
                <a:tab pos="366104" algn="l"/>
              </a:tabLst>
            </a:pPr>
            <a:r>
              <a:rPr lang="en-US" sz="1400">
                <a:solidFill>
                  <a:srgbClr val="FFFFFF"/>
                </a:solidFill>
                <a:latin typeface="Arial" charset="0"/>
                <a:ea typeface="ＭＳ Ｐゴシック" charset="0"/>
                <a:cs typeface="Arial" charset="0"/>
                <a:sym typeface="Arial" charset="0"/>
              </a:rPr>
              <a:t>Protozoans are the animal-like protists. They include:</a:t>
            </a:r>
          </a:p>
          <a:p>
            <a:pPr marL="80364">
              <a:lnSpc>
                <a:spcPct val="105000"/>
              </a:lnSpc>
              <a:tabLst>
                <a:tab pos="366104" algn="l"/>
              </a:tabLst>
            </a:pPr>
            <a:r>
              <a:rPr lang="en-US" sz="1400" b="1">
                <a:solidFill>
                  <a:srgbClr val="FFFFFF"/>
                </a:solidFill>
                <a:latin typeface="Arial" charset="0"/>
                <a:ea typeface="ＭＳ Ｐゴシック" charset="0"/>
                <a:cs typeface="Arial" charset="0"/>
                <a:sym typeface="Arial" charset="0"/>
              </a:rPr>
              <a:t>A</a:t>
            </a:r>
            <a:r>
              <a:rPr lang="en-US" sz="1400">
                <a:solidFill>
                  <a:srgbClr val="FFFFFF"/>
                </a:solidFill>
                <a:latin typeface="Arial" charset="0"/>
                <a:ea typeface="ＭＳ Ｐゴシック" charset="0"/>
                <a:cs typeface="Arial" charset="0"/>
                <a:sym typeface="Arial" charset="0"/>
              </a:rPr>
              <a:t>. Radiolarians, ocean holoplankton.</a:t>
            </a:r>
          </a:p>
          <a:p>
            <a:pPr marL="80364">
              <a:lnSpc>
                <a:spcPct val="105000"/>
              </a:lnSpc>
              <a:tabLst>
                <a:tab pos="366104" algn="l"/>
              </a:tabLst>
            </a:pPr>
            <a:r>
              <a:rPr lang="en-US" sz="1400" b="1">
                <a:solidFill>
                  <a:srgbClr val="FFFFFF"/>
                </a:solidFill>
                <a:latin typeface="Arial" charset="0"/>
                <a:ea typeface="ＭＳ Ｐゴシック" charset="0"/>
                <a:cs typeface="Arial" charset="0"/>
                <a:sym typeface="Arial" charset="0"/>
              </a:rPr>
              <a:t>B</a:t>
            </a:r>
            <a:r>
              <a:rPr lang="en-US" sz="1400">
                <a:solidFill>
                  <a:srgbClr val="FFFFFF"/>
                </a:solidFill>
                <a:latin typeface="Arial" charset="0"/>
                <a:ea typeface="ＭＳ Ｐゴシック" charset="0"/>
                <a:cs typeface="Arial" charset="0"/>
                <a:sym typeface="Arial" charset="0"/>
              </a:rPr>
              <a:t>. </a:t>
            </a:r>
            <a:r>
              <a:rPr lang="en-US" sz="1400" i="1">
                <a:solidFill>
                  <a:srgbClr val="FFFFFF"/>
                </a:solidFill>
                <a:latin typeface="Arial" charset="0"/>
                <a:ea typeface="ＭＳ Ｐゴシック" charset="0"/>
                <a:cs typeface="Arial" charset="0"/>
                <a:sym typeface="Arial" charset="0"/>
              </a:rPr>
              <a:t>Paramecium</a:t>
            </a:r>
            <a:r>
              <a:rPr lang="en-US" sz="1400">
                <a:solidFill>
                  <a:srgbClr val="FFFFFF"/>
                </a:solidFill>
                <a:latin typeface="Arial" charset="0"/>
                <a:ea typeface="ＭＳ Ｐゴシック" charset="0"/>
                <a:cs typeface="Arial" charset="0"/>
                <a:sym typeface="Arial" charset="0"/>
              </a:rPr>
              <a:t>, a freshwater ciliate.</a:t>
            </a:r>
          </a:p>
          <a:p>
            <a:pPr marL="80364">
              <a:lnSpc>
                <a:spcPct val="105000"/>
              </a:lnSpc>
              <a:tabLst>
                <a:tab pos="366104" algn="l"/>
              </a:tabLst>
            </a:pPr>
            <a:r>
              <a:rPr lang="en-US" sz="1400" b="1">
                <a:solidFill>
                  <a:srgbClr val="FFFFFF"/>
                </a:solidFill>
                <a:latin typeface="Arial" charset="0"/>
                <a:ea typeface="ＭＳ Ｐゴシック" charset="0"/>
                <a:cs typeface="Arial" charset="0"/>
                <a:sym typeface="Arial" charset="0"/>
              </a:rPr>
              <a:t>C</a:t>
            </a:r>
            <a:r>
              <a:rPr lang="en-US" sz="1400">
                <a:solidFill>
                  <a:srgbClr val="FFFFFF"/>
                </a:solidFill>
                <a:latin typeface="Arial" charset="0"/>
                <a:ea typeface="ＭＳ Ｐゴシック" charset="0"/>
                <a:cs typeface="Arial" charset="0"/>
                <a:sym typeface="Arial" charset="0"/>
              </a:rPr>
              <a:t>. </a:t>
            </a:r>
            <a:r>
              <a:rPr lang="en-US" sz="1400" i="1">
                <a:solidFill>
                  <a:srgbClr val="FFFFFF"/>
                </a:solidFill>
                <a:latin typeface="Arial" charset="0"/>
                <a:ea typeface="ＭＳ Ｐゴシック" charset="0"/>
                <a:cs typeface="Arial" charset="0"/>
                <a:sym typeface="Arial" charset="0"/>
              </a:rPr>
              <a:t>Stentor roeseli</a:t>
            </a:r>
            <a:r>
              <a:rPr lang="en-US" sz="1400">
                <a:solidFill>
                  <a:srgbClr val="FFFFFF"/>
                </a:solidFill>
                <a:latin typeface="Arial" charset="0"/>
                <a:ea typeface="ＭＳ Ｐゴシック" charset="0"/>
                <a:cs typeface="Arial" charset="0"/>
                <a:sym typeface="Arial" charset="0"/>
              </a:rPr>
              <a:t>, a freshwater ciliate.</a:t>
            </a:r>
          </a:p>
        </p:txBody>
      </p:sp>
      <p:grpSp>
        <p:nvGrpSpPr>
          <p:cNvPr id="91141" name="Group 5"/>
          <p:cNvGrpSpPr>
            <a:grpSpLocks/>
          </p:cNvGrpSpPr>
          <p:nvPr/>
        </p:nvGrpSpPr>
        <p:grpSpPr bwMode="auto">
          <a:xfrm>
            <a:off x="5982891" y="321469"/>
            <a:ext cx="2714625" cy="1777008"/>
            <a:chOff x="0" y="0"/>
            <a:chExt cx="2432" cy="1592"/>
          </a:xfrm>
        </p:grpSpPr>
        <p:pic>
          <p:nvPicPr>
            <p:cNvPr id="9114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432" cy="15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91143" name="Rectangle 7"/>
            <p:cNvSpPr>
              <a:spLocks/>
            </p:cNvSpPr>
            <p:nvPr/>
          </p:nvSpPr>
          <p:spPr bwMode="auto">
            <a:xfrm>
              <a:off x="111" y="1344"/>
              <a:ext cx="160"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91000"/>
                </a:lnSpc>
                <a:tabLst>
                  <a:tab pos="366104" algn="l"/>
                </a:tabLst>
              </a:pPr>
              <a:r>
                <a:rPr lang="en-US" sz="1500" b="1">
                  <a:solidFill>
                    <a:srgbClr val="FF0081"/>
                  </a:solidFill>
                  <a:latin typeface="Arial" charset="0"/>
                  <a:ea typeface="ＭＳ Ｐゴシック" charset="0"/>
                  <a:cs typeface="Arial" charset="0"/>
                  <a:sym typeface="Arial" charset="0"/>
                </a:rPr>
                <a:t>A</a:t>
              </a:r>
            </a:p>
          </p:txBody>
        </p:sp>
      </p:grpSp>
      <p:grpSp>
        <p:nvGrpSpPr>
          <p:cNvPr id="91144" name="Group 8"/>
          <p:cNvGrpSpPr>
            <a:grpSpLocks/>
          </p:cNvGrpSpPr>
          <p:nvPr/>
        </p:nvGrpSpPr>
        <p:grpSpPr bwMode="auto">
          <a:xfrm>
            <a:off x="5982891" y="2473523"/>
            <a:ext cx="2714625" cy="1812727"/>
            <a:chOff x="0" y="0"/>
            <a:chExt cx="2432" cy="1624"/>
          </a:xfrm>
        </p:grpSpPr>
        <p:pic>
          <p:nvPicPr>
            <p:cNvPr id="91145"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432" cy="16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91146" name="Rectangle 10"/>
            <p:cNvSpPr>
              <a:spLocks/>
            </p:cNvSpPr>
            <p:nvPr/>
          </p:nvSpPr>
          <p:spPr bwMode="auto">
            <a:xfrm>
              <a:off x="39" y="1320"/>
              <a:ext cx="160"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91000"/>
                </a:lnSpc>
                <a:tabLst>
                  <a:tab pos="366104" algn="l"/>
                </a:tabLst>
              </a:pPr>
              <a:r>
                <a:rPr lang="en-US" sz="1500" b="1">
                  <a:solidFill>
                    <a:srgbClr val="FF0081"/>
                  </a:solidFill>
                  <a:latin typeface="Arial" charset="0"/>
                  <a:ea typeface="ＭＳ Ｐゴシック" charset="0"/>
                  <a:cs typeface="Arial" charset="0"/>
                  <a:sym typeface="Arial" charset="0"/>
                </a:rPr>
                <a:t>B</a:t>
              </a:r>
            </a:p>
          </p:txBody>
        </p:sp>
      </p:grpSp>
      <p:grpSp>
        <p:nvGrpSpPr>
          <p:cNvPr id="91147" name="Group 11"/>
          <p:cNvGrpSpPr>
            <a:grpSpLocks/>
          </p:cNvGrpSpPr>
          <p:nvPr/>
        </p:nvGrpSpPr>
        <p:grpSpPr bwMode="auto">
          <a:xfrm>
            <a:off x="5960566" y="4692551"/>
            <a:ext cx="2750344" cy="1866305"/>
            <a:chOff x="0" y="0"/>
            <a:chExt cx="2464" cy="1672"/>
          </a:xfrm>
        </p:grpSpPr>
        <p:pic>
          <p:nvPicPr>
            <p:cNvPr id="91148"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396" y="-396"/>
              <a:ext cx="1672" cy="2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91149" name="Rectangle 13"/>
            <p:cNvSpPr>
              <a:spLocks/>
            </p:cNvSpPr>
            <p:nvPr/>
          </p:nvSpPr>
          <p:spPr bwMode="auto">
            <a:xfrm>
              <a:off x="59" y="1404"/>
              <a:ext cx="160"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91000"/>
                </a:lnSpc>
                <a:tabLst>
                  <a:tab pos="366104" algn="l"/>
                </a:tabLst>
              </a:pPr>
              <a:r>
                <a:rPr lang="en-US" sz="1500" b="1">
                  <a:solidFill>
                    <a:srgbClr val="FF0081"/>
                  </a:solidFill>
                  <a:latin typeface="Arial" charset="0"/>
                  <a:ea typeface="ＭＳ Ｐゴシック" charset="0"/>
                  <a:cs typeface="Arial" charset="0"/>
                  <a:sym typeface="Arial" charset="0"/>
                </a:rPr>
                <a:t>C</a:t>
              </a:r>
            </a:p>
          </p:txBody>
        </p:sp>
      </p:grpSp>
    </p:spTree>
    <p:extLst>
      <p:ext uri="{BB962C8B-B14F-4D97-AF65-F5344CB8AC3E}">
        <p14:creationId xmlns:p14="http://schemas.microsoft.com/office/powerpoint/2010/main" val="2902899364"/>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113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113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113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113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9113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91140">
                                            <p:txEl>
                                              <p:pRg st="0" end="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1140">
                                            <p:txEl>
                                              <p:pRg st="1" end="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499"/>
                                          </p:stCondLst>
                                        </p:cTn>
                                        <p:tgtEl>
                                          <p:spTgt spid="91141"/>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91140">
                                            <p:txEl>
                                              <p:pRg st="2" end="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499"/>
                                          </p:stCondLst>
                                        </p:cTn>
                                        <p:tgtEl>
                                          <p:spTgt spid="91144"/>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91140">
                                            <p:txEl>
                                              <p:pRg st="3" end="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499"/>
                                          </p:stCondLst>
                                        </p:cTn>
                                        <p:tgtEl>
                                          <p:spTgt spid="91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bldLvl="5" autoUpdateAnimBg="0"/>
      <p:bldP spid="91140"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ph type="title"/>
          </p:nvPr>
        </p:nvSpPr>
        <p:spPr>
          <a:xfrm>
            <a:off x="-8930" y="-8930"/>
            <a:ext cx="5661422" cy="812602"/>
          </a:xfrm>
          <a:ln/>
        </p:spPr>
        <p:txBody>
          <a:bodyPr anchor="b"/>
          <a:lstStyle/>
          <a:p>
            <a:pPr>
              <a:tabLst>
                <a:tab pos="669703" algn="l"/>
              </a:tabLst>
            </a:pPr>
            <a:r>
              <a:rPr lang="en-US"/>
              <a:t>Ribosomes</a:t>
            </a:r>
          </a:p>
        </p:txBody>
      </p:sp>
      <p:sp>
        <p:nvSpPr>
          <p:cNvPr id="46082" name="Rectangle 2"/>
          <p:cNvSpPr>
            <a:spLocks noChangeArrowheads="1"/>
          </p:cNvSpPr>
          <p:nvPr>
            <p:ph type="body" idx="1"/>
          </p:nvPr>
        </p:nvSpPr>
        <p:spPr>
          <a:xfrm>
            <a:off x="607219" y="1125140"/>
            <a:ext cx="4152305" cy="4411266"/>
          </a:xfrm>
          <a:ln/>
        </p:spPr>
        <p:txBody>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Located</a:t>
            </a:r>
            <a:r>
              <a:rPr lang="en-US"/>
              <a:t>:</a:t>
            </a:r>
            <a:br>
              <a:rPr lang="en-US"/>
            </a:br>
            <a:r>
              <a:rPr lang="en-US"/>
              <a:t>Free in the cytoplasm or bound to rough endoplasmic reticulum.</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Structure</a:t>
            </a:r>
            <a:r>
              <a:rPr lang="en-US"/>
              <a:t>:</a:t>
            </a:r>
            <a:br>
              <a:rPr lang="en-US"/>
            </a:br>
            <a:r>
              <a:rPr lang="en-US"/>
              <a:t>Made up of ribosomal RNA and protein and composed of two subunits, a larger and a smaller one.</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Function</a:t>
            </a:r>
            <a:r>
              <a:rPr lang="en-US"/>
              <a:t>:</a:t>
            </a:r>
            <a:br>
              <a:rPr lang="en-US"/>
            </a:br>
            <a:r>
              <a:rPr lang="en-US"/>
              <a:t>Synthesis of polypeptides</a:t>
            </a:r>
            <a:br>
              <a:rPr lang="en-US"/>
            </a:br>
            <a:r>
              <a:rPr lang="en-US"/>
              <a:t>(proteins).</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Size</a:t>
            </a:r>
            <a:r>
              <a:rPr lang="en-US"/>
              <a:t>: 20 nm.</a:t>
            </a:r>
          </a:p>
        </p:txBody>
      </p:sp>
      <p:sp>
        <p:nvSpPr>
          <p:cNvPr id="46083" name="Rectangle 3"/>
          <p:cNvSpPr>
            <a:spLocks/>
          </p:cNvSpPr>
          <p:nvPr/>
        </p:nvSpPr>
        <p:spPr bwMode="auto">
          <a:xfrm>
            <a:off x="7518797" y="473274"/>
            <a:ext cx="1196578"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a:solidFill>
                  <a:srgbClr val="2D00FA"/>
                </a:solidFill>
                <a:latin typeface="Arial" charset="0"/>
                <a:ea typeface="ＭＳ Ｐゴシック" charset="0"/>
                <a:cs typeface="Arial" charset="0"/>
                <a:sym typeface="Arial" charset="0"/>
              </a:rPr>
              <a:t>Small subunit</a:t>
            </a:r>
          </a:p>
        </p:txBody>
      </p:sp>
      <p:sp>
        <p:nvSpPr>
          <p:cNvPr id="46084" name="Rectangle 4"/>
          <p:cNvSpPr>
            <a:spLocks/>
          </p:cNvSpPr>
          <p:nvPr/>
        </p:nvSpPr>
        <p:spPr bwMode="auto">
          <a:xfrm>
            <a:off x="7750969" y="1830586"/>
            <a:ext cx="723305"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400">
                <a:solidFill>
                  <a:srgbClr val="2D00FA"/>
                </a:solidFill>
                <a:latin typeface="Arial" charset="0"/>
                <a:ea typeface="ＭＳ Ｐゴシック" charset="0"/>
                <a:cs typeface="Arial" charset="0"/>
                <a:sym typeface="Arial" charset="0"/>
              </a:rPr>
              <a:t>Large subunit</a:t>
            </a:r>
          </a:p>
        </p:txBody>
      </p:sp>
      <p:pic>
        <p:nvPicPr>
          <p:cNvPr id="4608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7231" y="285750"/>
            <a:ext cx="3137669" cy="3045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4608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4172" y="3875485"/>
            <a:ext cx="4018359" cy="2616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46087" name="Line 7"/>
          <p:cNvSpPr>
            <a:spLocks noChangeShapeType="1"/>
          </p:cNvSpPr>
          <p:nvPr/>
        </p:nvSpPr>
        <p:spPr bwMode="auto">
          <a:xfrm rot="10800000" flipH="1">
            <a:off x="7170539" y="580430"/>
            <a:ext cx="339328" cy="247799"/>
          </a:xfrm>
          <a:prstGeom prst="line">
            <a:avLst/>
          </a:prstGeom>
          <a:noFill/>
          <a:ln w="508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46088" name="Line 8"/>
          <p:cNvSpPr>
            <a:spLocks noChangeShapeType="1"/>
          </p:cNvSpPr>
          <p:nvPr/>
        </p:nvSpPr>
        <p:spPr bwMode="auto">
          <a:xfrm>
            <a:off x="7777758" y="1526977"/>
            <a:ext cx="267891" cy="285750"/>
          </a:xfrm>
          <a:prstGeom prst="line">
            <a:avLst/>
          </a:prstGeom>
          <a:noFill/>
          <a:ln w="508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46089" name="Rectangle 9"/>
          <p:cNvSpPr>
            <a:spLocks/>
          </p:cNvSpPr>
          <p:nvPr/>
        </p:nvSpPr>
        <p:spPr bwMode="auto">
          <a:xfrm>
            <a:off x="2000250" y="6081117"/>
            <a:ext cx="2589609" cy="3839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90000"/>
              </a:lnSpc>
              <a:tabLst>
                <a:tab pos="366104" algn="l"/>
              </a:tabLst>
            </a:pPr>
            <a:r>
              <a:rPr lang="en-US" sz="1400">
                <a:solidFill>
                  <a:srgbClr val="2D00FA"/>
                </a:solidFill>
                <a:latin typeface="Arial" charset="0"/>
                <a:ea typeface="ＭＳ Ｐゴシック" charset="0"/>
                <a:cs typeface="Arial" charset="0"/>
                <a:sym typeface="Arial" charset="0"/>
              </a:rPr>
              <a:t>Polypeptides being produced on a </a:t>
            </a:r>
            <a:r>
              <a:rPr lang="en-US" sz="1400" b="1">
                <a:solidFill>
                  <a:srgbClr val="2D00FA"/>
                </a:solidFill>
                <a:latin typeface="Arial" charset="0"/>
                <a:ea typeface="ＭＳ Ｐゴシック" charset="0"/>
                <a:cs typeface="Arial" charset="0"/>
                <a:sym typeface="Arial" charset="0"/>
              </a:rPr>
              <a:t>polyribosome</a:t>
            </a:r>
            <a:r>
              <a:rPr lang="en-US" sz="1400">
                <a:solidFill>
                  <a:srgbClr val="2D00FA"/>
                </a:solidFill>
                <a:latin typeface="Arial" charset="0"/>
                <a:ea typeface="ＭＳ Ｐゴシック" charset="0"/>
                <a:cs typeface="Arial" charset="0"/>
                <a:sym typeface="Arial" charset="0"/>
              </a:rPr>
              <a:t> system</a:t>
            </a:r>
          </a:p>
        </p:txBody>
      </p:sp>
      <p:sp>
        <p:nvSpPr>
          <p:cNvPr id="46090" name="Rectangle 10"/>
          <p:cNvSpPr>
            <a:spLocks/>
          </p:cNvSpPr>
          <p:nvPr/>
        </p:nvSpPr>
        <p:spPr bwMode="auto">
          <a:xfrm>
            <a:off x="5054203" y="3491508"/>
            <a:ext cx="1509117"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400">
                <a:solidFill>
                  <a:srgbClr val="2D00FA"/>
                </a:solidFill>
                <a:latin typeface="Arial" charset="0"/>
                <a:ea typeface="ＭＳ Ｐゴシック" charset="0"/>
                <a:cs typeface="Arial" charset="0"/>
                <a:sym typeface="Arial" charset="0"/>
              </a:rPr>
              <a:t>Polypeptide chain</a:t>
            </a:r>
          </a:p>
        </p:txBody>
      </p:sp>
      <p:sp>
        <p:nvSpPr>
          <p:cNvPr id="46091" name="Rectangle 11"/>
          <p:cNvSpPr>
            <a:spLocks/>
          </p:cNvSpPr>
          <p:nvPr/>
        </p:nvSpPr>
        <p:spPr bwMode="auto">
          <a:xfrm>
            <a:off x="3607594" y="5188149"/>
            <a:ext cx="982266"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2D00FA"/>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400">
                <a:solidFill>
                  <a:srgbClr val="2D00FA"/>
                </a:solidFill>
                <a:latin typeface="Arial" charset="0"/>
                <a:ea typeface="ＭＳ Ｐゴシック" charset="0"/>
                <a:cs typeface="Arial" charset="0"/>
                <a:sym typeface="Arial" charset="0"/>
              </a:rPr>
              <a:t>Ribosomes</a:t>
            </a:r>
          </a:p>
        </p:txBody>
      </p:sp>
      <p:sp>
        <p:nvSpPr>
          <p:cNvPr id="46092" name="Line 12"/>
          <p:cNvSpPr>
            <a:spLocks noChangeShapeType="1"/>
          </p:cNvSpPr>
          <p:nvPr/>
        </p:nvSpPr>
        <p:spPr bwMode="auto">
          <a:xfrm rot="10800000" flipH="1">
            <a:off x="5482828" y="3714750"/>
            <a:ext cx="285750" cy="446484"/>
          </a:xfrm>
          <a:prstGeom prst="line">
            <a:avLst/>
          </a:prstGeom>
          <a:noFill/>
          <a:ln w="508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46093" name="Line 13"/>
          <p:cNvSpPr>
            <a:spLocks noChangeShapeType="1"/>
          </p:cNvSpPr>
          <p:nvPr/>
        </p:nvSpPr>
        <p:spPr bwMode="auto">
          <a:xfrm rot="10800000">
            <a:off x="4652367" y="5286375"/>
            <a:ext cx="482203" cy="446484"/>
          </a:xfrm>
          <a:prstGeom prst="line">
            <a:avLst/>
          </a:prstGeom>
          <a:noFill/>
          <a:ln w="508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1368008155"/>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608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608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608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608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bldLvl="5"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7102" y="1937742"/>
            <a:ext cx="5821040" cy="3625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92162" name="Rectangle 2"/>
          <p:cNvSpPr>
            <a:spLocks noChangeArrowheads="1"/>
          </p:cNvSpPr>
          <p:nvPr>
            <p:ph type="title"/>
          </p:nvPr>
        </p:nvSpPr>
        <p:spPr>
          <a:xfrm>
            <a:off x="-17859" y="-8930"/>
            <a:ext cx="9188648" cy="812602"/>
          </a:xfrm>
          <a:ln/>
        </p:spPr>
        <p:txBody>
          <a:bodyPr anchor="b"/>
          <a:lstStyle/>
          <a:p>
            <a:pPr>
              <a:tabLst>
                <a:tab pos="669703" algn="l"/>
              </a:tabLst>
            </a:pPr>
            <a:r>
              <a:rPr lang="en-US"/>
              <a:t>Euglenoid Flagellates</a:t>
            </a:r>
          </a:p>
        </p:txBody>
      </p:sp>
      <p:sp>
        <p:nvSpPr>
          <p:cNvPr id="92163" name="Rectangle 3"/>
          <p:cNvSpPr>
            <a:spLocks noChangeArrowheads="1"/>
          </p:cNvSpPr>
          <p:nvPr>
            <p:ph type="body" idx="1"/>
          </p:nvPr>
        </p:nvSpPr>
        <p:spPr>
          <a:xfrm>
            <a:off x="482203" y="1143000"/>
            <a:ext cx="4384477" cy="3920133"/>
          </a:xfrm>
          <a:ln/>
        </p:spPr>
        <p:txBody>
          <a:bodyPr/>
          <a:lstStyle/>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a:t>Euglenoid flagellates, such as </a:t>
            </a:r>
            <a:r>
              <a:rPr lang="en-US" i="1"/>
              <a:t>Euglena</a:t>
            </a:r>
            <a:r>
              <a:rPr lang="en-US"/>
              <a:t>, are found in freshwater environments.</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i="1"/>
              <a:t>Euglena</a:t>
            </a:r>
            <a:r>
              <a:rPr lang="en-US"/>
              <a:t> is </a:t>
            </a:r>
            <a:r>
              <a:rPr lang="en-US" b="1">
                <a:solidFill>
                  <a:srgbClr val="2D00FA"/>
                </a:solidFill>
              </a:rPr>
              <a:t>autotrophic</a:t>
            </a:r>
            <a:r>
              <a:rPr lang="en-US"/>
              <a:t> and are capable of photosynthesis, but are also capable of </a:t>
            </a:r>
            <a:r>
              <a:rPr lang="en-US" b="1">
                <a:solidFill>
                  <a:srgbClr val="2D00FA"/>
                </a:solidFill>
              </a:rPr>
              <a:t>heterotrophy</a:t>
            </a:r>
            <a:r>
              <a:rPr lang="en-US"/>
              <a:t> when deprived of light.</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a:t>All lack a cell wall. The body is covered by a tough, proteinaceous </a:t>
            </a:r>
            <a:r>
              <a:rPr lang="en-US" b="1">
                <a:solidFill>
                  <a:srgbClr val="2D00FA"/>
                </a:solidFill>
              </a:rPr>
              <a:t>pellicle</a:t>
            </a:r>
            <a:r>
              <a:rPr lang="en-US"/>
              <a:t>.</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a:t>One, or sometimes two,</a:t>
            </a:r>
            <a:br>
              <a:rPr lang="en-US"/>
            </a:br>
            <a:r>
              <a:rPr lang="en-US"/>
              <a:t>long, conspicuous </a:t>
            </a:r>
            <a:r>
              <a:rPr lang="en-US" b="1">
                <a:solidFill>
                  <a:srgbClr val="2D00FA"/>
                </a:solidFill>
              </a:rPr>
              <a:t>flagella</a:t>
            </a:r>
            <a:r>
              <a:rPr lang="en-US"/>
              <a:t>,</a:t>
            </a:r>
            <a:br>
              <a:rPr lang="en-US"/>
            </a:br>
            <a:r>
              <a:rPr lang="en-US"/>
              <a:t>which are used in locomotion.</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a:t>Size: 130 x 50 µm.</a:t>
            </a:r>
            <a:endParaRPr lang="en-US" sz="1400"/>
          </a:p>
        </p:txBody>
      </p:sp>
      <p:sp>
        <p:nvSpPr>
          <p:cNvPr id="92164" name="Rectangle 4"/>
          <p:cNvSpPr>
            <a:spLocks/>
          </p:cNvSpPr>
          <p:nvPr/>
        </p:nvSpPr>
        <p:spPr bwMode="auto">
          <a:xfrm>
            <a:off x="5831086" y="1321594"/>
            <a:ext cx="964406"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5000"/>
              </a:lnSpc>
              <a:tabLst>
                <a:tab pos="366104" algn="l"/>
              </a:tabLst>
            </a:pPr>
            <a:r>
              <a:rPr lang="en-US" sz="1300" b="1">
                <a:solidFill>
                  <a:srgbClr val="000000"/>
                </a:solidFill>
                <a:latin typeface="Arial" charset="0"/>
                <a:ea typeface="ＭＳ Ｐゴシック" charset="0"/>
                <a:cs typeface="Arial" charset="0"/>
                <a:sym typeface="Arial" charset="0"/>
              </a:rPr>
              <a:t>Flagellum</a:t>
            </a:r>
            <a:r>
              <a:rPr lang="en-US" sz="1300">
                <a:solidFill>
                  <a:srgbClr val="000000"/>
                </a:solidFill>
                <a:latin typeface="Arial" charset="0"/>
                <a:ea typeface="ＭＳ Ｐゴシック" charset="0"/>
                <a:cs typeface="Arial" charset="0"/>
                <a:sym typeface="Arial" charset="0"/>
              </a:rPr>
              <a:t> beats for movement</a:t>
            </a:r>
          </a:p>
        </p:txBody>
      </p:sp>
      <p:sp>
        <p:nvSpPr>
          <p:cNvPr id="92165" name="Rectangle 5"/>
          <p:cNvSpPr>
            <a:spLocks/>
          </p:cNvSpPr>
          <p:nvPr/>
        </p:nvSpPr>
        <p:spPr bwMode="auto">
          <a:xfrm>
            <a:off x="4777383" y="2553891"/>
            <a:ext cx="926198" cy="2100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nSpc>
                <a:spcPct val="106000"/>
              </a:lnSpc>
              <a:tabLst>
                <a:tab pos="366104" algn="l"/>
              </a:tabLst>
            </a:pPr>
            <a:r>
              <a:rPr lang="en-US" sz="1300" b="1">
                <a:solidFill>
                  <a:srgbClr val="000000"/>
                </a:solidFill>
                <a:latin typeface="Arial" charset="0"/>
                <a:ea typeface="ＭＳ Ｐゴシック" charset="0"/>
                <a:cs typeface="Arial" charset="0"/>
                <a:sym typeface="Arial" charset="0"/>
              </a:rPr>
              <a:t>Chloroplast</a:t>
            </a:r>
          </a:p>
        </p:txBody>
      </p:sp>
      <p:sp>
        <p:nvSpPr>
          <p:cNvPr id="92166" name="Rectangle 6"/>
          <p:cNvSpPr>
            <a:spLocks/>
          </p:cNvSpPr>
          <p:nvPr/>
        </p:nvSpPr>
        <p:spPr bwMode="auto">
          <a:xfrm>
            <a:off x="7018734" y="1223367"/>
            <a:ext cx="1080492"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300" b="1">
                <a:solidFill>
                  <a:srgbClr val="000000"/>
                </a:solidFill>
                <a:latin typeface="Arial" charset="0"/>
                <a:ea typeface="ＭＳ Ｐゴシック" charset="0"/>
                <a:cs typeface="Arial" charset="0"/>
                <a:sym typeface="Arial" charset="0"/>
              </a:rPr>
              <a:t>Eye spot</a:t>
            </a:r>
            <a:r>
              <a:rPr lang="en-US" sz="1300">
                <a:solidFill>
                  <a:srgbClr val="000000"/>
                </a:solidFill>
                <a:latin typeface="Arial" charset="0"/>
                <a:ea typeface="ＭＳ Ｐゴシック" charset="0"/>
                <a:cs typeface="Arial" charset="0"/>
                <a:sym typeface="Arial" charset="0"/>
              </a:rPr>
              <a:t>:</a:t>
            </a:r>
          </a:p>
          <a:p>
            <a:pPr marL="80364">
              <a:lnSpc>
                <a:spcPct val="105000"/>
              </a:lnSpc>
              <a:tabLst>
                <a:tab pos="366104" algn="l"/>
              </a:tabLst>
            </a:pPr>
            <a:r>
              <a:rPr lang="en-US" sz="1300">
                <a:solidFill>
                  <a:srgbClr val="000000"/>
                </a:solidFill>
                <a:latin typeface="Arial" charset="0"/>
                <a:ea typeface="ＭＳ Ｐゴシック" charset="0"/>
                <a:cs typeface="Arial" charset="0"/>
                <a:sym typeface="Arial" charset="0"/>
              </a:rPr>
              <a:t>involved in light detection</a:t>
            </a:r>
          </a:p>
        </p:txBody>
      </p:sp>
      <p:sp>
        <p:nvSpPr>
          <p:cNvPr id="92167" name="Rectangle 7"/>
          <p:cNvSpPr>
            <a:spLocks/>
          </p:cNvSpPr>
          <p:nvPr/>
        </p:nvSpPr>
        <p:spPr bwMode="auto">
          <a:xfrm>
            <a:off x="8286750" y="2794993"/>
            <a:ext cx="474489" cy="2100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nSpc>
                <a:spcPct val="106000"/>
              </a:lnSpc>
              <a:tabLst>
                <a:tab pos="366104" algn="l"/>
              </a:tabLst>
            </a:pPr>
            <a:r>
              <a:rPr lang="en-US" sz="1300" b="1">
                <a:solidFill>
                  <a:srgbClr val="000000"/>
                </a:solidFill>
                <a:latin typeface="Arial" charset="0"/>
                <a:ea typeface="ＭＳ Ｐゴシック" charset="0"/>
                <a:cs typeface="Arial" charset="0"/>
                <a:sym typeface="Arial" charset="0"/>
              </a:rPr>
              <a:t>Gullet</a:t>
            </a:r>
          </a:p>
        </p:txBody>
      </p:sp>
      <p:sp>
        <p:nvSpPr>
          <p:cNvPr id="92168" name="Rectangle 8"/>
          <p:cNvSpPr>
            <a:spLocks/>
          </p:cNvSpPr>
          <p:nvPr/>
        </p:nvSpPr>
        <p:spPr bwMode="auto">
          <a:xfrm>
            <a:off x="2527101" y="6009680"/>
            <a:ext cx="1816415" cy="418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nSpc>
                <a:spcPct val="105000"/>
              </a:lnSpc>
              <a:tabLst>
                <a:tab pos="366104" algn="l"/>
              </a:tabLst>
            </a:pPr>
            <a:r>
              <a:rPr lang="en-US" sz="1300" b="1">
                <a:solidFill>
                  <a:srgbClr val="000000"/>
                </a:solidFill>
                <a:latin typeface="Arial" charset="0"/>
                <a:ea typeface="ＭＳ Ｐゴシック" charset="0"/>
                <a:cs typeface="Arial" charset="0"/>
                <a:sym typeface="Arial" charset="0"/>
              </a:rPr>
              <a:t>Contractile vacuole</a:t>
            </a:r>
            <a:r>
              <a:rPr lang="en-US" sz="1300">
                <a:solidFill>
                  <a:srgbClr val="000000"/>
                </a:solidFill>
                <a:latin typeface="Arial" charset="0"/>
                <a:ea typeface="ＭＳ Ｐゴシック" charset="0"/>
                <a:cs typeface="Arial" charset="0"/>
                <a:sym typeface="Arial" charset="0"/>
              </a:rPr>
              <a:t>:</a:t>
            </a:r>
          </a:p>
          <a:p>
            <a:pPr marL="80364">
              <a:lnSpc>
                <a:spcPct val="105000"/>
              </a:lnSpc>
              <a:tabLst>
                <a:tab pos="366104" algn="l"/>
              </a:tabLst>
            </a:pPr>
            <a:r>
              <a:rPr lang="en-US" sz="1300">
                <a:solidFill>
                  <a:srgbClr val="000000"/>
                </a:solidFill>
                <a:latin typeface="Arial" charset="0"/>
                <a:ea typeface="ＭＳ Ｐゴシック" charset="0"/>
                <a:cs typeface="Arial" charset="0"/>
                <a:sym typeface="Arial" charset="0"/>
              </a:rPr>
              <a:t>regulates water balance.</a:t>
            </a:r>
          </a:p>
        </p:txBody>
      </p:sp>
      <p:sp>
        <p:nvSpPr>
          <p:cNvPr id="92169" name="Rectangle 9"/>
          <p:cNvSpPr>
            <a:spLocks/>
          </p:cNvSpPr>
          <p:nvPr/>
        </p:nvSpPr>
        <p:spPr bwMode="auto">
          <a:xfrm>
            <a:off x="5464969" y="2125266"/>
            <a:ext cx="648534" cy="2100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nSpc>
                <a:spcPct val="106000"/>
              </a:lnSpc>
              <a:tabLst>
                <a:tab pos="366104" algn="l"/>
              </a:tabLst>
            </a:pPr>
            <a:r>
              <a:rPr lang="en-US" sz="1300" b="1">
                <a:solidFill>
                  <a:srgbClr val="000000"/>
                </a:solidFill>
                <a:latin typeface="Arial" charset="0"/>
                <a:ea typeface="ＭＳ Ｐゴシック" charset="0"/>
                <a:cs typeface="Arial" charset="0"/>
                <a:sym typeface="Arial" charset="0"/>
              </a:rPr>
              <a:t>Nucleus</a:t>
            </a:r>
          </a:p>
        </p:txBody>
      </p:sp>
      <p:sp>
        <p:nvSpPr>
          <p:cNvPr id="92170" name="Rectangle 10"/>
          <p:cNvSpPr>
            <a:spLocks/>
          </p:cNvSpPr>
          <p:nvPr/>
        </p:nvSpPr>
        <p:spPr bwMode="auto">
          <a:xfrm>
            <a:off x="4768453" y="5831086"/>
            <a:ext cx="1589484"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300" b="1">
                <a:solidFill>
                  <a:srgbClr val="000000"/>
                </a:solidFill>
                <a:latin typeface="Arial" charset="0"/>
                <a:ea typeface="ＭＳ Ｐゴシック" charset="0"/>
                <a:cs typeface="Arial" charset="0"/>
                <a:sym typeface="Arial" charset="0"/>
              </a:rPr>
              <a:t>Paramylon</a:t>
            </a:r>
            <a:r>
              <a:rPr lang="en-US" sz="1300">
                <a:solidFill>
                  <a:srgbClr val="000000"/>
                </a:solidFill>
                <a:latin typeface="Arial" charset="0"/>
                <a:ea typeface="ＭＳ Ｐゴシック" charset="0"/>
                <a:cs typeface="Arial" charset="0"/>
                <a:sym typeface="Arial" charset="0"/>
              </a:rPr>
              <a:t> granules</a:t>
            </a:r>
          </a:p>
          <a:p>
            <a:pPr marL="80364">
              <a:lnSpc>
                <a:spcPct val="105000"/>
              </a:lnSpc>
              <a:tabLst>
                <a:tab pos="366104" algn="l"/>
              </a:tabLst>
            </a:pPr>
            <a:r>
              <a:rPr lang="en-US" sz="1300">
                <a:solidFill>
                  <a:srgbClr val="000000"/>
                </a:solidFill>
                <a:latin typeface="Arial" charset="0"/>
                <a:ea typeface="ＭＳ Ｐゴシック" charset="0"/>
                <a:cs typeface="Arial" charset="0"/>
                <a:sym typeface="Arial" charset="0"/>
              </a:rPr>
              <a:t>store starch-like energy reserves</a:t>
            </a:r>
          </a:p>
        </p:txBody>
      </p:sp>
      <p:sp>
        <p:nvSpPr>
          <p:cNvPr id="92171" name="Rectangle 11"/>
          <p:cNvSpPr>
            <a:spLocks/>
          </p:cNvSpPr>
          <p:nvPr/>
        </p:nvSpPr>
        <p:spPr bwMode="auto">
          <a:xfrm>
            <a:off x="6259711" y="4866680"/>
            <a:ext cx="2411016" cy="7679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300" b="1">
                <a:solidFill>
                  <a:srgbClr val="000000"/>
                </a:solidFill>
                <a:latin typeface="Arial" charset="0"/>
                <a:ea typeface="ＭＳ Ｐゴシック" charset="0"/>
                <a:cs typeface="Arial" charset="0"/>
                <a:sym typeface="Arial" charset="0"/>
              </a:rPr>
              <a:t>Pellicle</a:t>
            </a:r>
            <a:r>
              <a:rPr lang="en-US" sz="1300">
                <a:solidFill>
                  <a:srgbClr val="000000"/>
                </a:solidFill>
                <a:latin typeface="Arial" charset="0"/>
                <a:ea typeface="ＭＳ Ｐゴシック" charset="0"/>
                <a:cs typeface="Arial" charset="0"/>
                <a:sym typeface="Arial" charset="0"/>
              </a:rPr>
              <a:t>: A tough, flexible protein layer supporting the  plasma membrane that allows the cell to change its shape.</a:t>
            </a:r>
          </a:p>
        </p:txBody>
      </p:sp>
      <p:sp>
        <p:nvSpPr>
          <p:cNvPr id="92172" name="Rectangle 12"/>
          <p:cNvSpPr>
            <a:spLocks/>
          </p:cNvSpPr>
          <p:nvPr/>
        </p:nvSpPr>
        <p:spPr bwMode="auto">
          <a:xfrm>
            <a:off x="7483078" y="4116586"/>
            <a:ext cx="1214438"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a:solidFill>
                  <a:srgbClr val="000000"/>
                </a:solidFill>
                <a:latin typeface="Arial" charset="0"/>
                <a:ea typeface="ＭＳ Ｐゴシック" charset="0"/>
                <a:cs typeface="Arial" charset="0"/>
                <a:sym typeface="Arial" charset="0"/>
              </a:rPr>
              <a:t>Second, very small, flagellum</a:t>
            </a:r>
          </a:p>
        </p:txBody>
      </p:sp>
      <p:sp>
        <p:nvSpPr>
          <p:cNvPr id="92173" name="Line 13"/>
          <p:cNvSpPr>
            <a:spLocks noChangeShapeType="1"/>
          </p:cNvSpPr>
          <p:nvPr/>
        </p:nvSpPr>
        <p:spPr bwMode="auto">
          <a:xfrm rot="10800000" flipH="1">
            <a:off x="5348883" y="2802806"/>
            <a:ext cx="0" cy="1054819"/>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2174" name="Line 14"/>
          <p:cNvSpPr>
            <a:spLocks noChangeShapeType="1"/>
          </p:cNvSpPr>
          <p:nvPr/>
        </p:nvSpPr>
        <p:spPr bwMode="auto">
          <a:xfrm rot="10800000" flipH="1">
            <a:off x="6367984" y="1954486"/>
            <a:ext cx="0" cy="519038"/>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2175" name="Line 15"/>
          <p:cNvSpPr>
            <a:spLocks noChangeShapeType="1"/>
          </p:cNvSpPr>
          <p:nvPr/>
        </p:nvSpPr>
        <p:spPr bwMode="auto">
          <a:xfrm rot="10800000" flipH="1">
            <a:off x="7361411" y="1880816"/>
            <a:ext cx="0" cy="1039192"/>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2176" name="Line 16"/>
          <p:cNvSpPr>
            <a:spLocks noChangeShapeType="1"/>
          </p:cNvSpPr>
          <p:nvPr/>
        </p:nvSpPr>
        <p:spPr bwMode="auto">
          <a:xfrm>
            <a:off x="7888263" y="2884289"/>
            <a:ext cx="390674" cy="0"/>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2177" name="Line 17"/>
          <p:cNvSpPr>
            <a:spLocks noChangeShapeType="1"/>
          </p:cNvSpPr>
          <p:nvPr/>
        </p:nvSpPr>
        <p:spPr bwMode="auto">
          <a:xfrm rot="10800000" flipH="1">
            <a:off x="5893594" y="2338463"/>
            <a:ext cx="0" cy="1510233"/>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2178" name="Line 18"/>
          <p:cNvSpPr>
            <a:spLocks noChangeShapeType="1"/>
          </p:cNvSpPr>
          <p:nvPr/>
        </p:nvSpPr>
        <p:spPr bwMode="auto">
          <a:xfrm>
            <a:off x="7447360" y="3170039"/>
            <a:ext cx="419695" cy="901898"/>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2179" name="Line 19"/>
          <p:cNvSpPr>
            <a:spLocks noChangeShapeType="1"/>
          </p:cNvSpPr>
          <p:nvPr/>
        </p:nvSpPr>
        <p:spPr bwMode="auto">
          <a:xfrm>
            <a:off x="7122542" y="4115470"/>
            <a:ext cx="0" cy="698748"/>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2180" name="Oval 20"/>
          <p:cNvSpPr>
            <a:spLocks/>
          </p:cNvSpPr>
          <p:nvPr/>
        </p:nvSpPr>
        <p:spPr bwMode="auto">
          <a:xfrm>
            <a:off x="4652367" y="4152305"/>
            <a:ext cx="258961" cy="294680"/>
          </a:xfrm>
          <a:prstGeom prst="ellipse">
            <a:avLst/>
          </a:prstGeom>
          <a:solidFill>
            <a:srgbClr val="E6E6E6"/>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2181" name="Line 21"/>
          <p:cNvSpPr>
            <a:spLocks noChangeShapeType="1"/>
          </p:cNvSpPr>
          <p:nvPr/>
        </p:nvSpPr>
        <p:spPr bwMode="auto">
          <a:xfrm flipH="1">
            <a:off x="3839766" y="4281785"/>
            <a:ext cx="945431" cy="1638598"/>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2182" name="AutoShape 22"/>
          <p:cNvSpPr>
            <a:spLocks/>
          </p:cNvSpPr>
          <p:nvPr/>
        </p:nvSpPr>
        <p:spPr bwMode="auto">
          <a:xfrm>
            <a:off x="5089922" y="4556373"/>
            <a:ext cx="919758" cy="1169789"/>
          </a:xfrm>
          <a:custGeom>
            <a:avLst/>
            <a:gdLst/>
            <a:ahLst/>
            <a:cxnLst/>
            <a:rect l="0" t="0" r="r" b="b"/>
            <a:pathLst>
              <a:path w="21600" h="21600">
                <a:moveTo>
                  <a:pt x="0" y="5386"/>
                </a:moveTo>
                <a:lnTo>
                  <a:pt x="10239" y="21600"/>
                </a:lnTo>
                <a:lnTo>
                  <a:pt x="21600" y="0"/>
                </a:lnTo>
              </a:path>
            </a:pathLst>
          </a:custGeom>
          <a:noFill/>
          <a:ln w="25400">
            <a:solidFill>
              <a:srgbClr val="FF0017"/>
            </a:solidFill>
            <a:miter lim="800000"/>
            <a:headEnd type="stealth" w="med" len="me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2183" name="Rectangle 23"/>
          <p:cNvSpPr>
            <a:spLocks/>
          </p:cNvSpPr>
          <p:nvPr/>
        </p:nvSpPr>
        <p:spPr bwMode="auto">
          <a:xfrm>
            <a:off x="6732984" y="6063258"/>
            <a:ext cx="2071688" cy="267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b="1" i="1">
                <a:solidFill>
                  <a:srgbClr val="2D00FA"/>
                </a:solidFill>
                <a:latin typeface="Arial" charset="0"/>
                <a:ea typeface="ＭＳ Ｐゴシック" charset="0"/>
                <a:cs typeface="Arial" charset="0"/>
                <a:sym typeface="Arial" charset="0"/>
              </a:rPr>
              <a:t>Euglena</a:t>
            </a:r>
            <a:r>
              <a:rPr lang="en-US" sz="1400" i="1">
                <a:solidFill>
                  <a:srgbClr val="2D00FA"/>
                </a:solidFill>
                <a:latin typeface="Arial" charset="0"/>
                <a:ea typeface="ＭＳ Ｐゴシック" charset="0"/>
                <a:cs typeface="Arial" charset="0"/>
                <a:sym typeface="Arial" charset="0"/>
              </a:rPr>
              <a:t> </a:t>
            </a:r>
            <a:r>
              <a:rPr lang="en-US" sz="1400">
                <a:solidFill>
                  <a:srgbClr val="2D00FA"/>
                </a:solidFill>
                <a:latin typeface="Arial" charset="0"/>
                <a:ea typeface="ＭＳ Ｐゴシック" charset="0"/>
                <a:cs typeface="Arial" charset="0"/>
                <a:sym typeface="Arial" charset="0"/>
              </a:rPr>
              <a:t>(130 X 50 µm)</a:t>
            </a:r>
          </a:p>
        </p:txBody>
      </p:sp>
    </p:spTree>
    <p:extLst>
      <p:ext uri="{BB962C8B-B14F-4D97-AF65-F5344CB8AC3E}">
        <p14:creationId xmlns:p14="http://schemas.microsoft.com/office/powerpoint/2010/main" val="753976296"/>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216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216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216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216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921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bldLvl="5"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6367" y="2942332"/>
            <a:ext cx="6509742" cy="38710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93186" name="Rectangle 2"/>
          <p:cNvSpPr>
            <a:spLocks noChangeArrowheads="1"/>
          </p:cNvSpPr>
          <p:nvPr>
            <p:ph type="title"/>
          </p:nvPr>
        </p:nvSpPr>
        <p:spPr>
          <a:xfrm>
            <a:off x="-17859" y="-8930"/>
            <a:ext cx="9188648" cy="812602"/>
          </a:xfrm>
          <a:ln/>
        </p:spPr>
        <p:txBody>
          <a:bodyPr anchor="b"/>
          <a:lstStyle/>
          <a:p>
            <a:pPr>
              <a:tabLst>
                <a:tab pos="669703" algn="l"/>
              </a:tabLst>
            </a:pPr>
            <a:r>
              <a:rPr lang="en-US"/>
              <a:t>Chlamydomonas</a:t>
            </a:r>
          </a:p>
        </p:txBody>
      </p:sp>
      <p:sp>
        <p:nvSpPr>
          <p:cNvPr id="93187" name="Rectangle 3"/>
          <p:cNvSpPr>
            <a:spLocks noChangeArrowheads="1"/>
          </p:cNvSpPr>
          <p:nvPr>
            <p:ph type="body" idx="1"/>
          </p:nvPr>
        </p:nvSpPr>
        <p:spPr>
          <a:xfrm>
            <a:off x="964406" y="1017984"/>
            <a:ext cx="6902648" cy="1839516"/>
          </a:xfrm>
          <a:ln/>
        </p:spPr>
        <p:txBody>
          <a:bodyPr/>
          <a:lstStyle/>
          <a:p>
            <a:pPr>
              <a:lnSpc>
                <a:spcPts val="2250"/>
              </a:lnSpc>
              <a:spcBef>
                <a:spcPct val="0"/>
              </a:spcBef>
              <a:spcAft>
                <a:spcPts val="1406"/>
              </a:spcAft>
              <a:buSzPct val="130000"/>
              <a:buBlip>
                <a:blip r:embed="rId4"/>
              </a:buBlip>
              <a:tabLst>
                <a:tab pos="721047" algn="l"/>
                <a:tab pos="721047" algn="l"/>
                <a:tab pos="721047" algn="l"/>
                <a:tab pos="721047" algn="l"/>
              </a:tabLst>
            </a:pPr>
            <a:r>
              <a:rPr lang="en-US" b="1">
                <a:solidFill>
                  <a:srgbClr val="2D00FA"/>
                </a:solidFill>
              </a:rPr>
              <a:t>Chlamydomonas</a:t>
            </a:r>
            <a:r>
              <a:rPr lang="en-US"/>
              <a:t> is a </a:t>
            </a:r>
            <a:r>
              <a:rPr lang="en-US" b="1">
                <a:solidFill>
                  <a:srgbClr val="2D00FA"/>
                </a:solidFill>
              </a:rPr>
              <a:t>photosynthetic</a:t>
            </a:r>
            <a:r>
              <a:rPr lang="en-US"/>
              <a:t> green alga.</a:t>
            </a:r>
          </a:p>
          <a:p>
            <a:pPr>
              <a:lnSpc>
                <a:spcPts val="2250"/>
              </a:lnSpc>
              <a:spcBef>
                <a:spcPct val="0"/>
              </a:spcBef>
              <a:spcAft>
                <a:spcPts val="1406"/>
              </a:spcAft>
              <a:buSzPct val="130000"/>
              <a:buBlip>
                <a:blip r:embed="rId4"/>
              </a:buBlip>
              <a:tabLst>
                <a:tab pos="721047" algn="l"/>
                <a:tab pos="721047" algn="l"/>
                <a:tab pos="721047" algn="l"/>
                <a:tab pos="721047" algn="l"/>
              </a:tabLst>
            </a:pPr>
            <a:r>
              <a:rPr lang="en-US"/>
              <a:t>Its habitat is fresh water.</a:t>
            </a:r>
          </a:p>
          <a:p>
            <a:pPr>
              <a:lnSpc>
                <a:spcPts val="2250"/>
              </a:lnSpc>
              <a:spcBef>
                <a:spcPct val="0"/>
              </a:spcBef>
              <a:spcAft>
                <a:spcPts val="1406"/>
              </a:spcAft>
              <a:buSzPct val="130000"/>
              <a:buBlip>
                <a:blip r:embed="rId4"/>
              </a:buBlip>
              <a:tabLst>
                <a:tab pos="721047" algn="l"/>
                <a:tab pos="721047" algn="l"/>
                <a:tab pos="721047" algn="l"/>
                <a:tab pos="721047" algn="l"/>
              </a:tabLst>
            </a:pPr>
            <a:r>
              <a:rPr lang="en-US"/>
              <a:t>Movement is achieved by the action of two </a:t>
            </a:r>
            <a:r>
              <a:rPr lang="en-US" b="1">
                <a:solidFill>
                  <a:srgbClr val="2D00FA"/>
                </a:solidFill>
              </a:rPr>
              <a:t>flagella</a:t>
            </a:r>
            <a:r>
              <a:rPr lang="en-US"/>
              <a:t>.</a:t>
            </a:r>
          </a:p>
          <a:p>
            <a:pPr>
              <a:lnSpc>
                <a:spcPts val="2250"/>
              </a:lnSpc>
              <a:spcBef>
                <a:spcPct val="0"/>
              </a:spcBef>
              <a:spcAft>
                <a:spcPts val="1406"/>
              </a:spcAft>
              <a:buSzPct val="130000"/>
              <a:buBlip>
                <a:blip r:embed="rId4"/>
              </a:buBlip>
              <a:tabLst>
                <a:tab pos="721047" algn="l"/>
                <a:tab pos="721047" algn="l"/>
                <a:tab pos="721047" algn="l"/>
                <a:tab pos="721047" algn="l"/>
              </a:tabLst>
            </a:pPr>
            <a:r>
              <a:rPr lang="en-US"/>
              <a:t>Size: 20 x 10 µm.</a:t>
            </a:r>
            <a:endParaRPr lang="en-US" sz="1400"/>
          </a:p>
        </p:txBody>
      </p:sp>
      <p:sp>
        <p:nvSpPr>
          <p:cNvPr id="93188" name="Rectangle 4"/>
          <p:cNvSpPr>
            <a:spLocks/>
          </p:cNvSpPr>
          <p:nvPr/>
        </p:nvSpPr>
        <p:spPr bwMode="auto">
          <a:xfrm>
            <a:off x="4491633" y="2946797"/>
            <a:ext cx="926198" cy="2100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nSpc>
                <a:spcPct val="106000"/>
              </a:lnSpc>
              <a:tabLst>
                <a:tab pos="366104" algn="l"/>
              </a:tabLst>
            </a:pPr>
            <a:r>
              <a:rPr lang="en-US" sz="1300" b="1">
                <a:solidFill>
                  <a:srgbClr val="000000"/>
                </a:solidFill>
                <a:latin typeface="Arial" charset="0"/>
                <a:ea typeface="ＭＳ Ｐゴシック" charset="0"/>
                <a:cs typeface="Arial" charset="0"/>
                <a:sym typeface="Arial" charset="0"/>
              </a:rPr>
              <a:t>Chloroplast</a:t>
            </a:r>
          </a:p>
        </p:txBody>
      </p:sp>
      <p:sp>
        <p:nvSpPr>
          <p:cNvPr id="93189" name="Rectangle 5"/>
          <p:cNvSpPr>
            <a:spLocks/>
          </p:cNvSpPr>
          <p:nvPr/>
        </p:nvSpPr>
        <p:spPr bwMode="auto">
          <a:xfrm>
            <a:off x="4929188" y="3661172"/>
            <a:ext cx="648534" cy="2100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nSpc>
                <a:spcPct val="106000"/>
              </a:lnSpc>
              <a:tabLst>
                <a:tab pos="366104" algn="l"/>
              </a:tabLst>
            </a:pPr>
            <a:r>
              <a:rPr lang="en-US" sz="1300" b="1">
                <a:solidFill>
                  <a:srgbClr val="000000"/>
                </a:solidFill>
                <a:latin typeface="Arial" charset="0"/>
                <a:ea typeface="ＭＳ Ｐゴシック" charset="0"/>
                <a:cs typeface="Arial" charset="0"/>
                <a:sym typeface="Arial" charset="0"/>
              </a:rPr>
              <a:t>Nucleus</a:t>
            </a:r>
          </a:p>
        </p:txBody>
      </p:sp>
      <p:sp>
        <p:nvSpPr>
          <p:cNvPr id="93190" name="Rectangle 6"/>
          <p:cNvSpPr>
            <a:spLocks/>
          </p:cNvSpPr>
          <p:nvPr/>
        </p:nvSpPr>
        <p:spPr bwMode="auto">
          <a:xfrm>
            <a:off x="5473898" y="4509492"/>
            <a:ext cx="1839516"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300" b="1">
                <a:solidFill>
                  <a:srgbClr val="000000"/>
                </a:solidFill>
                <a:latin typeface="Arial" charset="0"/>
                <a:ea typeface="ＭＳ Ｐゴシック" charset="0"/>
                <a:cs typeface="Arial" charset="0"/>
                <a:sym typeface="Arial" charset="0"/>
              </a:rPr>
              <a:t>Contractile vacuole</a:t>
            </a:r>
            <a:r>
              <a:rPr lang="en-US" sz="1300">
                <a:solidFill>
                  <a:srgbClr val="000000"/>
                </a:solidFill>
                <a:latin typeface="Arial" charset="0"/>
                <a:ea typeface="ＭＳ Ｐゴシック" charset="0"/>
                <a:cs typeface="Arial" charset="0"/>
                <a:sym typeface="Arial" charset="0"/>
              </a:rPr>
              <a:t>:</a:t>
            </a:r>
          </a:p>
          <a:p>
            <a:pPr marL="80364">
              <a:lnSpc>
                <a:spcPct val="105000"/>
              </a:lnSpc>
              <a:tabLst>
                <a:tab pos="366104" algn="l"/>
              </a:tabLst>
            </a:pPr>
            <a:r>
              <a:rPr lang="en-US" sz="1300">
                <a:solidFill>
                  <a:srgbClr val="000000"/>
                </a:solidFill>
                <a:latin typeface="Arial" charset="0"/>
                <a:ea typeface="ＭＳ Ｐゴシック" charset="0"/>
                <a:cs typeface="Arial" charset="0"/>
                <a:sym typeface="Arial" charset="0"/>
              </a:rPr>
              <a:t>regulates water balance.</a:t>
            </a:r>
          </a:p>
        </p:txBody>
      </p:sp>
      <p:sp>
        <p:nvSpPr>
          <p:cNvPr id="93191" name="Rectangle 7"/>
          <p:cNvSpPr>
            <a:spLocks/>
          </p:cNvSpPr>
          <p:nvPr/>
        </p:nvSpPr>
        <p:spPr bwMode="auto">
          <a:xfrm>
            <a:off x="3357563" y="5929313"/>
            <a:ext cx="1312664"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300" b="1">
                <a:solidFill>
                  <a:srgbClr val="000000"/>
                </a:solidFill>
                <a:latin typeface="Arial" charset="0"/>
                <a:ea typeface="ＭＳ Ｐゴシック" charset="0"/>
                <a:cs typeface="Arial" charset="0"/>
                <a:sym typeface="Arial" charset="0"/>
              </a:rPr>
              <a:t>Eye spot</a:t>
            </a:r>
            <a:r>
              <a:rPr lang="en-US" sz="1300">
                <a:solidFill>
                  <a:srgbClr val="000000"/>
                </a:solidFill>
                <a:latin typeface="Arial" charset="0"/>
                <a:ea typeface="ＭＳ Ｐゴシック" charset="0"/>
                <a:cs typeface="Arial" charset="0"/>
                <a:sym typeface="Arial" charset="0"/>
              </a:rPr>
              <a:t>:</a:t>
            </a:r>
          </a:p>
          <a:p>
            <a:pPr marL="80364">
              <a:lnSpc>
                <a:spcPct val="105000"/>
              </a:lnSpc>
              <a:tabLst>
                <a:tab pos="366104" algn="l"/>
              </a:tabLst>
            </a:pPr>
            <a:r>
              <a:rPr lang="en-US" sz="1300">
                <a:solidFill>
                  <a:srgbClr val="000000"/>
                </a:solidFill>
                <a:latin typeface="Arial" charset="0"/>
                <a:ea typeface="ＭＳ Ｐゴシック" charset="0"/>
                <a:cs typeface="Arial" charset="0"/>
                <a:sym typeface="Arial" charset="0"/>
              </a:rPr>
              <a:t>involved in light detection.</a:t>
            </a:r>
          </a:p>
        </p:txBody>
      </p:sp>
      <p:sp>
        <p:nvSpPr>
          <p:cNvPr id="93192" name="Rectangle 8"/>
          <p:cNvSpPr>
            <a:spLocks/>
          </p:cNvSpPr>
          <p:nvPr/>
        </p:nvSpPr>
        <p:spPr bwMode="auto">
          <a:xfrm>
            <a:off x="2098477" y="5554266"/>
            <a:ext cx="852284" cy="2100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nSpc>
                <a:spcPct val="106000"/>
              </a:lnSpc>
              <a:tabLst>
                <a:tab pos="366104" algn="l"/>
              </a:tabLst>
            </a:pPr>
            <a:r>
              <a:rPr lang="en-US" sz="1300" b="1">
                <a:solidFill>
                  <a:srgbClr val="000000"/>
                </a:solidFill>
                <a:latin typeface="Arial" charset="0"/>
                <a:ea typeface="ＭＳ Ｐゴシック" charset="0"/>
                <a:cs typeface="Arial" charset="0"/>
                <a:sym typeface="Arial" charset="0"/>
              </a:rPr>
              <a:t>Cytoplasm</a:t>
            </a:r>
          </a:p>
        </p:txBody>
      </p:sp>
      <p:sp>
        <p:nvSpPr>
          <p:cNvPr id="93193" name="Rectangle 9"/>
          <p:cNvSpPr>
            <a:spLocks/>
          </p:cNvSpPr>
          <p:nvPr/>
        </p:nvSpPr>
        <p:spPr bwMode="auto">
          <a:xfrm>
            <a:off x="607219" y="4598789"/>
            <a:ext cx="964406"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b="1">
                <a:solidFill>
                  <a:srgbClr val="000000"/>
                </a:solidFill>
                <a:latin typeface="Arial" charset="0"/>
                <a:ea typeface="ＭＳ Ｐゴシック" charset="0"/>
                <a:cs typeface="Arial" charset="0"/>
                <a:sym typeface="Arial" charset="0"/>
              </a:rPr>
              <a:t>Cell wall</a:t>
            </a:r>
            <a:r>
              <a:rPr lang="en-US" sz="1300">
                <a:solidFill>
                  <a:srgbClr val="000000"/>
                </a:solidFill>
                <a:latin typeface="Arial" charset="0"/>
                <a:ea typeface="ＭＳ Ｐゴシック" charset="0"/>
                <a:cs typeface="Arial" charset="0"/>
                <a:sym typeface="Arial" charset="0"/>
              </a:rPr>
              <a:t>: composed of cellulose.</a:t>
            </a:r>
          </a:p>
        </p:txBody>
      </p:sp>
      <p:sp>
        <p:nvSpPr>
          <p:cNvPr id="93194" name="Rectangle 10"/>
          <p:cNvSpPr>
            <a:spLocks/>
          </p:cNvSpPr>
          <p:nvPr/>
        </p:nvSpPr>
        <p:spPr bwMode="auto">
          <a:xfrm>
            <a:off x="651867" y="3571875"/>
            <a:ext cx="1223367"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300" b="1">
                <a:solidFill>
                  <a:srgbClr val="000000"/>
                </a:solidFill>
                <a:latin typeface="Arial" charset="0"/>
                <a:ea typeface="ＭＳ Ｐゴシック" charset="0"/>
                <a:cs typeface="Arial" charset="0"/>
                <a:sym typeface="Arial" charset="0"/>
              </a:rPr>
              <a:t>Pyrenoid</a:t>
            </a:r>
            <a:r>
              <a:rPr lang="en-US" sz="1300">
                <a:solidFill>
                  <a:srgbClr val="000000"/>
                </a:solidFill>
                <a:latin typeface="Arial" charset="0"/>
                <a:ea typeface="ＭＳ Ｐゴシック" charset="0"/>
                <a:cs typeface="Arial" charset="0"/>
                <a:sym typeface="Arial" charset="0"/>
              </a:rPr>
              <a:t>: the region of starch formation.</a:t>
            </a:r>
          </a:p>
        </p:txBody>
      </p:sp>
      <p:sp>
        <p:nvSpPr>
          <p:cNvPr id="93195" name="Rectangle 11"/>
          <p:cNvSpPr>
            <a:spLocks/>
          </p:cNvSpPr>
          <p:nvPr/>
        </p:nvSpPr>
        <p:spPr bwMode="auto">
          <a:xfrm>
            <a:off x="7072313" y="5545336"/>
            <a:ext cx="1143000"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b="1">
                <a:solidFill>
                  <a:srgbClr val="000000"/>
                </a:solidFill>
                <a:latin typeface="Arial" charset="0"/>
                <a:ea typeface="ＭＳ Ｐゴシック" charset="0"/>
                <a:cs typeface="Arial" charset="0"/>
                <a:sym typeface="Arial" charset="0"/>
              </a:rPr>
              <a:t>Flagella</a:t>
            </a:r>
            <a:r>
              <a:rPr lang="en-US" sz="1300">
                <a:solidFill>
                  <a:srgbClr val="000000"/>
                </a:solidFill>
                <a:latin typeface="Arial" charset="0"/>
                <a:ea typeface="ＭＳ Ｐゴシック" charset="0"/>
                <a:cs typeface="Arial" charset="0"/>
                <a:sym typeface="Arial" charset="0"/>
              </a:rPr>
              <a:t> for movement.</a:t>
            </a:r>
          </a:p>
        </p:txBody>
      </p:sp>
      <p:sp>
        <p:nvSpPr>
          <p:cNvPr id="93196" name="Line 12"/>
          <p:cNvSpPr>
            <a:spLocks noChangeShapeType="1"/>
          </p:cNvSpPr>
          <p:nvPr/>
        </p:nvSpPr>
        <p:spPr bwMode="auto">
          <a:xfrm flipH="1">
            <a:off x="1907605" y="3858742"/>
            <a:ext cx="1208856" cy="0"/>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3197" name="Line 13"/>
          <p:cNvSpPr>
            <a:spLocks noChangeShapeType="1"/>
          </p:cNvSpPr>
          <p:nvPr/>
        </p:nvSpPr>
        <p:spPr bwMode="auto">
          <a:xfrm flipH="1">
            <a:off x="1577207" y="4756175"/>
            <a:ext cx="1050354" cy="0"/>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3198" name="Line 14"/>
          <p:cNvSpPr>
            <a:spLocks noChangeShapeType="1"/>
          </p:cNvSpPr>
          <p:nvPr/>
        </p:nvSpPr>
        <p:spPr bwMode="auto">
          <a:xfrm flipH="1">
            <a:off x="2777133" y="4717108"/>
            <a:ext cx="673076" cy="807021"/>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3199" name="Line 15"/>
          <p:cNvSpPr>
            <a:spLocks noChangeShapeType="1"/>
          </p:cNvSpPr>
          <p:nvPr/>
        </p:nvSpPr>
        <p:spPr bwMode="auto">
          <a:xfrm flipH="1">
            <a:off x="3654474" y="5241727"/>
            <a:ext cx="1117" cy="639589"/>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3200" name="Line 16"/>
          <p:cNvSpPr>
            <a:spLocks noChangeShapeType="1"/>
          </p:cNvSpPr>
          <p:nvPr/>
        </p:nvSpPr>
        <p:spPr bwMode="auto">
          <a:xfrm rot="10800000" flipH="1">
            <a:off x="3760515" y="3071812"/>
            <a:ext cx="656332" cy="437555"/>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3201" name="Line 17"/>
          <p:cNvSpPr>
            <a:spLocks noChangeShapeType="1"/>
          </p:cNvSpPr>
          <p:nvPr/>
        </p:nvSpPr>
        <p:spPr bwMode="auto">
          <a:xfrm rot="10800000" flipH="1">
            <a:off x="3866554" y="3761631"/>
            <a:ext cx="1098352" cy="530201"/>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3202" name="Line 18"/>
          <p:cNvSpPr>
            <a:spLocks noChangeShapeType="1"/>
          </p:cNvSpPr>
          <p:nvPr/>
        </p:nvSpPr>
        <p:spPr bwMode="auto">
          <a:xfrm>
            <a:off x="6370216" y="5728395"/>
            <a:ext cx="713258" cy="0"/>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3203" name="Line 19"/>
          <p:cNvSpPr>
            <a:spLocks noChangeShapeType="1"/>
          </p:cNvSpPr>
          <p:nvPr/>
        </p:nvSpPr>
        <p:spPr bwMode="auto">
          <a:xfrm rot="10800000" flipH="1">
            <a:off x="4218161" y="4661297"/>
            <a:ext cx="1213321" cy="35719"/>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4111755772"/>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318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318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318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31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bldLvl="5"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1900" y="3473648"/>
            <a:ext cx="6158136" cy="31164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94210" name="Rectangle 2"/>
          <p:cNvSpPr>
            <a:spLocks noChangeArrowheads="1"/>
          </p:cNvSpPr>
          <p:nvPr>
            <p:ph type="title"/>
          </p:nvPr>
        </p:nvSpPr>
        <p:spPr>
          <a:xfrm>
            <a:off x="-8930" y="-8930"/>
            <a:ext cx="9179719" cy="812602"/>
          </a:xfrm>
          <a:ln/>
        </p:spPr>
        <p:txBody>
          <a:bodyPr anchor="b"/>
          <a:lstStyle/>
          <a:p>
            <a:pPr>
              <a:tabLst>
                <a:tab pos="669703" algn="l"/>
              </a:tabLst>
            </a:pPr>
            <a:r>
              <a:rPr lang="en-US"/>
              <a:t>Amoeba</a:t>
            </a:r>
          </a:p>
        </p:txBody>
      </p:sp>
      <p:sp>
        <p:nvSpPr>
          <p:cNvPr id="94211" name="Rectangle 3"/>
          <p:cNvSpPr>
            <a:spLocks noChangeArrowheads="1"/>
          </p:cNvSpPr>
          <p:nvPr>
            <p:ph type="body" idx="1"/>
          </p:nvPr>
        </p:nvSpPr>
        <p:spPr>
          <a:xfrm>
            <a:off x="330398" y="937617"/>
            <a:ext cx="8456414" cy="2687836"/>
          </a:xfrm>
          <a:ln/>
        </p:spPr>
        <p:txBody>
          <a:bodyPr/>
          <a:lstStyle/>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b="1" i="1">
                <a:solidFill>
                  <a:srgbClr val="2D00FA"/>
                </a:solidFill>
              </a:rPr>
              <a:t>Amoeba</a:t>
            </a:r>
            <a:r>
              <a:rPr lang="en-US"/>
              <a:t> is a genus of protozoa characterized by </a:t>
            </a:r>
            <a:r>
              <a:rPr lang="en-US" b="1">
                <a:solidFill>
                  <a:srgbClr val="2D00FA"/>
                </a:solidFill>
              </a:rPr>
              <a:t>pseudopods</a:t>
            </a:r>
            <a:r>
              <a:rPr lang="en-US"/>
              <a:t> used for movement.</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a:t>The naked amoebas and the foraminferans belong to a group of animal-like protistans called </a:t>
            </a:r>
            <a:r>
              <a:rPr lang="en-US" b="1">
                <a:solidFill>
                  <a:srgbClr val="2D00FA"/>
                </a:solidFill>
              </a:rPr>
              <a:t>rhizopods</a:t>
            </a:r>
            <a:r>
              <a:rPr lang="en-US"/>
              <a:t>.</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a:t>Amoeboids are </a:t>
            </a:r>
            <a:r>
              <a:rPr lang="en-US" b="1">
                <a:solidFill>
                  <a:srgbClr val="2D00FA"/>
                </a:solidFill>
              </a:rPr>
              <a:t>heterotrophic</a:t>
            </a:r>
            <a:r>
              <a:rPr lang="en-US"/>
              <a:t>, ingesting food and accumulating it inside a vacuole.</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i="1"/>
              <a:t>Amoeba</a:t>
            </a:r>
            <a:r>
              <a:rPr lang="en-US"/>
              <a:t> are found in freshwater environments, and many moist habitats including soil. Some are pathogenic.</a:t>
            </a:r>
          </a:p>
          <a:p>
            <a:pPr>
              <a:lnSpc>
                <a:spcPts val="2250"/>
              </a:lnSpc>
              <a:spcBef>
                <a:spcPct val="0"/>
              </a:spcBef>
              <a:spcAft>
                <a:spcPts val="1406"/>
              </a:spcAft>
              <a:buSzPct val="130000"/>
              <a:buBlip>
                <a:blip r:embed="rId4"/>
              </a:buBlip>
              <a:tabLst>
                <a:tab pos="721047" algn="l"/>
                <a:tab pos="721047" algn="l"/>
                <a:tab pos="721047" algn="l"/>
                <a:tab pos="721047" algn="l"/>
                <a:tab pos="721047" algn="l"/>
              </a:tabLst>
            </a:pPr>
            <a:r>
              <a:rPr lang="en-US"/>
              <a:t>Size: 800 x 400 µm.</a:t>
            </a:r>
            <a:endParaRPr lang="en-US" sz="1400"/>
          </a:p>
        </p:txBody>
      </p:sp>
      <p:sp>
        <p:nvSpPr>
          <p:cNvPr id="94212" name="Rectangle 4"/>
          <p:cNvSpPr>
            <a:spLocks/>
          </p:cNvSpPr>
          <p:nvPr/>
        </p:nvSpPr>
        <p:spPr bwMode="auto">
          <a:xfrm>
            <a:off x="1848445" y="3946922"/>
            <a:ext cx="648534" cy="2100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nSpc>
                <a:spcPct val="106000"/>
              </a:lnSpc>
              <a:tabLst>
                <a:tab pos="366104" algn="l"/>
              </a:tabLst>
            </a:pPr>
            <a:r>
              <a:rPr lang="en-US" sz="1300" b="1">
                <a:solidFill>
                  <a:srgbClr val="000000"/>
                </a:solidFill>
                <a:latin typeface="Arial" charset="0"/>
                <a:ea typeface="ＭＳ Ｐゴシック" charset="0"/>
                <a:cs typeface="Arial" charset="0"/>
                <a:sym typeface="Arial" charset="0"/>
              </a:rPr>
              <a:t>Nucleus</a:t>
            </a:r>
          </a:p>
        </p:txBody>
      </p:sp>
      <p:sp>
        <p:nvSpPr>
          <p:cNvPr id="94213" name="Rectangle 5"/>
          <p:cNvSpPr>
            <a:spLocks/>
          </p:cNvSpPr>
          <p:nvPr/>
        </p:nvSpPr>
        <p:spPr bwMode="auto">
          <a:xfrm>
            <a:off x="419695" y="5920383"/>
            <a:ext cx="1321594"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a:solidFill>
                  <a:srgbClr val="000000"/>
                </a:solidFill>
                <a:latin typeface="Arial" charset="0"/>
                <a:ea typeface="ＭＳ Ｐゴシック" charset="0"/>
                <a:cs typeface="Arial" charset="0"/>
                <a:sym typeface="Arial" charset="0"/>
              </a:rPr>
              <a:t>Food is ingested by phagocytosis</a:t>
            </a:r>
          </a:p>
        </p:txBody>
      </p:sp>
      <p:sp>
        <p:nvSpPr>
          <p:cNvPr id="94214" name="Rectangle 6"/>
          <p:cNvSpPr>
            <a:spLocks/>
          </p:cNvSpPr>
          <p:nvPr/>
        </p:nvSpPr>
        <p:spPr bwMode="auto">
          <a:xfrm>
            <a:off x="357188" y="4536281"/>
            <a:ext cx="1160859" cy="7679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b="1">
                <a:solidFill>
                  <a:srgbClr val="000000"/>
                </a:solidFill>
                <a:latin typeface="Arial" charset="0"/>
                <a:ea typeface="ＭＳ Ｐゴシック" charset="0"/>
                <a:cs typeface="Arial" charset="0"/>
                <a:sym typeface="Arial" charset="0"/>
              </a:rPr>
              <a:t>Food vacuole</a:t>
            </a:r>
            <a:r>
              <a:rPr lang="en-US" sz="1300">
                <a:solidFill>
                  <a:srgbClr val="000000"/>
                </a:solidFill>
                <a:latin typeface="Arial" charset="0"/>
                <a:ea typeface="ＭＳ Ｐゴシック" charset="0"/>
                <a:cs typeface="Arial" charset="0"/>
                <a:sym typeface="Arial" charset="0"/>
              </a:rPr>
              <a:t>: contains ingested food</a:t>
            </a:r>
          </a:p>
        </p:txBody>
      </p:sp>
      <p:sp>
        <p:nvSpPr>
          <p:cNvPr id="94215" name="Rectangle 7"/>
          <p:cNvSpPr>
            <a:spLocks/>
          </p:cNvSpPr>
          <p:nvPr/>
        </p:nvSpPr>
        <p:spPr bwMode="auto">
          <a:xfrm>
            <a:off x="6206133" y="5589984"/>
            <a:ext cx="2544961" cy="7679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300" b="1">
                <a:solidFill>
                  <a:srgbClr val="000000"/>
                </a:solidFill>
                <a:latin typeface="Arial" charset="0"/>
                <a:ea typeface="ＭＳ Ｐゴシック" charset="0"/>
                <a:cs typeface="Arial" charset="0"/>
                <a:sym typeface="Arial" charset="0"/>
              </a:rPr>
              <a:t>Pseudopod</a:t>
            </a:r>
            <a:r>
              <a:rPr lang="en-US" sz="1300">
                <a:solidFill>
                  <a:srgbClr val="000000"/>
                </a:solidFill>
                <a:latin typeface="Arial" charset="0"/>
                <a:ea typeface="ＭＳ Ｐゴシック" charset="0"/>
                <a:cs typeface="Arial" charset="0"/>
                <a:sym typeface="Arial" charset="0"/>
              </a:rPr>
              <a:t>:</a:t>
            </a:r>
          </a:p>
          <a:p>
            <a:pPr marL="80364">
              <a:lnSpc>
                <a:spcPct val="105000"/>
              </a:lnSpc>
              <a:tabLst>
                <a:tab pos="366104" algn="l"/>
              </a:tabLst>
            </a:pPr>
            <a:r>
              <a:rPr lang="en-US" sz="1300">
                <a:solidFill>
                  <a:srgbClr val="000000"/>
                </a:solidFill>
                <a:latin typeface="Arial" charset="0"/>
                <a:ea typeface="ＭＳ Ｐゴシック" charset="0"/>
                <a:cs typeface="Arial" charset="0"/>
                <a:sym typeface="Arial" charset="0"/>
              </a:rPr>
              <a:t>flowing projections of cytoplasm allow movement and enable food to be engulfed by phagocytosis.</a:t>
            </a:r>
          </a:p>
        </p:txBody>
      </p:sp>
      <p:sp>
        <p:nvSpPr>
          <p:cNvPr id="94216" name="Rectangle 8"/>
          <p:cNvSpPr>
            <a:spLocks/>
          </p:cNvSpPr>
          <p:nvPr/>
        </p:nvSpPr>
        <p:spPr bwMode="auto">
          <a:xfrm>
            <a:off x="4866680" y="3062883"/>
            <a:ext cx="2160984"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300" b="1">
                <a:solidFill>
                  <a:srgbClr val="000000"/>
                </a:solidFill>
                <a:latin typeface="Arial" charset="0"/>
                <a:ea typeface="ＭＳ Ｐゴシック" charset="0"/>
                <a:cs typeface="Arial" charset="0"/>
                <a:sym typeface="Arial" charset="0"/>
              </a:rPr>
              <a:t>Contractile vacuole</a:t>
            </a:r>
            <a:r>
              <a:rPr lang="en-US" sz="1300">
                <a:solidFill>
                  <a:srgbClr val="000000"/>
                </a:solidFill>
                <a:latin typeface="Arial" charset="0"/>
                <a:ea typeface="ＭＳ Ｐゴシック" charset="0"/>
                <a:cs typeface="Arial" charset="0"/>
                <a:sym typeface="Arial" charset="0"/>
              </a:rPr>
              <a:t>:</a:t>
            </a:r>
          </a:p>
          <a:p>
            <a:pPr marL="80364">
              <a:lnSpc>
                <a:spcPct val="105000"/>
              </a:lnSpc>
              <a:tabLst>
                <a:tab pos="366104" algn="l"/>
              </a:tabLst>
            </a:pPr>
            <a:r>
              <a:rPr lang="en-US" sz="1300">
                <a:solidFill>
                  <a:srgbClr val="000000"/>
                </a:solidFill>
                <a:latin typeface="Arial" charset="0"/>
                <a:ea typeface="ＭＳ Ｐゴシック" charset="0"/>
                <a:cs typeface="Arial" charset="0"/>
                <a:sym typeface="Arial" charset="0"/>
              </a:rPr>
              <a:t>involved in water regulation.</a:t>
            </a:r>
          </a:p>
        </p:txBody>
      </p:sp>
      <p:sp>
        <p:nvSpPr>
          <p:cNvPr id="94217" name="Line 9"/>
          <p:cNvSpPr>
            <a:spLocks noChangeShapeType="1"/>
          </p:cNvSpPr>
          <p:nvPr/>
        </p:nvSpPr>
        <p:spPr bwMode="auto">
          <a:xfrm rot="10800000" flipH="1">
            <a:off x="5399113" y="3475881"/>
            <a:ext cx="0" cy="878458"/>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4218" name="Line 10"/>
          <p:cNvSpPr>
            <a:spLocks noChangeShapeType="1"/>
          </p:cNvSpPr>
          <p:nvPr/>
        </p:nvSpPr>
        <p:spPr bwMode="auto">
          <a:xfrm>
            <a:off x="6962924" y="4574232"/>
            <a:ext cx="0" cy="915293"/>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4219" name="Line 11"/>
          <p:cNvSpPr>
            <a:spLocks noChangeShapeType="1"/>
          </p:cNvSpPr>
          <p:nvPr/>
        </p:nvSpPr>
        <p:spPr bwMode="auto">
          <a:xfrm flipH="1">
            <a:off x="1502420" y="4738316"/>
            <a:ext cx="1437680" cy="0"/>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4220" name="Line 12"/>
          <p:cNvSpPr>
            <a:spLocks noChangeShapeType="1"/>
          </p:cNvSpPr>
          <p:nvPr/>
        </p:nvSpPr>
        <p:spPr bwMode="auto">
          <a:xfrm rot="10800000">
            <a:off x="2663279" y="4100959"/>
            <a:ext cx="1251273" cy="760140"/>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4221" name="Line 13"/>
          <p:cNvSpPr>
            <a:spLocks noChangeShapeType="1"/>
          </p:cNvSpPr>
          <p:nvPr/>
        </p:nvSpPr>
        <p:spPr bwMode="auto">
          <a:xfrm flipH="1">
            <a:off x="1500188" y="5476131"/>
            <a:ext cx="523503" cy="426393"/>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grpSp>
        <p:nvGrpSpPr>
          <p:cNvPr id="94222" name="Group 14"/>
          <p:cNvGrpSpPr>
            <a:grpSpLocks/>
          </p:cNvGrpSpPr>
          <p:nvPr/>
        </p:nvGrpSpPr>
        <p:grpSpPr bwMode="auto">
          <a:xfrm>
            <a:off x="7402711" y="3536156"/>
            <a:ext cx="862831" cy="1625203"/>
            <a:chOff x="0" y="0"/>
            <a:chExt cx="772" cy="1456"/>
          </a:xfrm>
        </p:grpSpPr>
        <p:sp>
          <p:nvSpPr>
            <p:cNvPr id="94223" name="Line 15"/>
            <p:cNvSpPr>
              <a:spLocks noChangeShapeType="1"/>
            </p:cNvSpPr>
            <p:nvPr/>
          </p:nvSpPr>
          <p:spPr bwMode="auto">
            <a:xfrm flipH="1">
              <a:off x="379" y="0"/>
              <a:ext cx="220" cy="112"/>
            </a:xfrm>
            <a:prstGeom prst="line">
              <a:avLst/>
            </a:prstGeom>
            <a:noFill/>
            <a:ln w="38100">
              <a:solidFill>
                <a:srgbClr val="2D00FA"/>
              </a:solidFill>
              <a:prstDash val="sysDot"/>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4224" name="Line 16"/>
            <p:cNvSpPr>
              <a:spLocks noChangeShapeType="1"/>
            </p:cNvSpPr>
            <p:nvPr/>
          </p:nvSpPr>
          <p:spPr bwMode="auto">
            <a:xfrm flipH="1">
              <a:off x="456" y="216"/>
              <a:ext cx="242" cy="47"/>
            </a:xfrm>
            <a:prstGeom prst="line">
              <a:avLst/>
            </a:prstGeom>
            <a:noFill/>
            <a:ln w="38100">
              <a:solidFill>
                <a:srgbClr val="2D00FA"/>
              </a:solidFill>
              <a:prstDash val="sysDot"/>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4225" name="Line 17"/>
            <p:cNvSpPr>
              <a:spLocks noChangeShapeType="1"/>
            </p:cNvSpPr>
            <p:nvPr/>
          </p:nvSpPr>
          <p:spPr bwMode="auto">
            <a:xfrm rot="10800000">
              <a:off x="526" y="474"/>
              <a:ext cx="246" cy="11"/>
            </a:xfrm>
            <a:prstGeom prst="line">
              <a:avLst/>
            </a:prstGeom>
            <a:noFill/>
            <a:ln w="38100">
              <a:solidFill>
                <a:srgbClr val="2D00FA"/>
              </a:solidFill>
              <a:prstDash val="sysDot"/>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4226" name="Line 18"/>
            <p:cNvSpPr>
              <a:spLocks noChangeShapeType="1"/>
            </p:cNvSpPr>
            <p:nvPr/>
          </p:nvSpPr>
          <p:spPr bwMode="auto">
            <a:xfrm rot="10800000">
              <a:off x="457" y="667"/>
              <a:ext cx="240" cy="57"/>
            </a:xfrm>
            <a:prstGeom prst="line">
              <a:avLst/>
            </a:prstGeom>
            <a:noFill/>
            <a:ln w="38100">
              <a:solidFill>
                <a:srgbClr val="2D00FA"/>
              </a:solidFill>
              <a:prstDash val="sysDot"/>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4227" name="Line 19"/>
            <p:cNvSpPr>
              <a:spLocks noChangeShapeType="1"/>
            </p:cNvSpPr>
            <p:nvPr/>
          </p:nvSpPr>
          <p:spPr bwMode="auto">
            <a:xfrm rot="10800000">
              <a:off x="367" y="848"/>
              <a:ext cx="228" cy="95"/>
            </a:xfrm>
            <a:prstGeom prst="line">
              <a:avLst/>
            </a:prstGeom>
            <a:noFill/>
            <a:ln w="38100">
              <a:solidFill>
                <a:srgbClr val="2D00FA"/>
              </a:solidFill>
              <a:prstDash val="sysDot"/>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4228" name="Line 20"/>
            <p:cNvSpPr>
              <a:spLocks noChangeShapeType="1"/>
            </p:cNvSpPr>
            <p:nvPr/>
          </p:nvSpPr>
          <p:spPr bwMode="auto">
            <a:xfrm rot="10800000">
              <a:off x="293" y="984"/>
              <a:ext cx="201" cy="143"/>
            </a:xfrm>
            <a:prstGeom prst="line">
              <a:avLst/>
            </a:prstGeom>
            <a:noFill/>
            <a:ln w="38100">
              <a:solidFill>
                <a:srgbClr val="2D00FA"/>
              </a:solidFill>
              <a:prstDash val="sysDot"/>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4229" name="Line 21"/>
            <p:cNvSpPr>
              <a:spLocks noChangeShapeType="1"/>
            </p:cNvSpPr>
            <p:nvPr/>
          </p:nvSpPr>
          <p:spPr bwMode="auto">
            <a:xfrm rot="10800000">
              <a:off x="146" y="1144"/>
              <a:ext cx="174" cy="175"/>
            </a:xfrm>
            <a:prstGeom prst="line">
              <a:avLst/>
            </a:prstGeom>
            <a:noFill/>
            <a:ln w="38100">
              <a:solidFill>
                <a:srgbClr val="2D00FA"/>
              </a:solidFill>
              <a:prstDash val="sysDot"/>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4230" name="Line 22"/>
            <p:cNvSpPr>
              <a:spLocks noChangeShapeType="1"/>
            </p:cNvSpPr>
            <p:nvPr/>
          </p:nvSpPr>
          <p:spPr bwMode="auto">
            <a:xfrm rot="10800000">
              <a:off x="0" y="1215"/>
              <a:ext cx="51" cy="241"/>
            </a:xfrm>
            <a:prstGeom prst="line">
              <a:avLst/>
            </a:prstGeom>
            <a:noFill/>
            <a:ln w="38100">
              <a:solidFill>
                <a:srgbClr val="2D00FA"/>
              </a:solidFill>
              <a:prstDash val="sysDot"/>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Tree>
    <p:extLst>
      <p:ext uri="{BB962C8B-B14F-4D97-AF65-F5344CB8AC3E}">
        <p14:creationId xmlns:p14="http://schemas.microsoft.com/office/powerpoint/2010/main" val="1411626305"/>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42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421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421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421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942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bldLvl="5"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5391" y="4714875"/>
            <a:ext cx="517922" cy="456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25400" dist="12699" dir="5400000" algn="ctr" rotWithShape="0">
                    <a:schemeClr val="bg2">
                      <a:alpha val="50000"/>
                    </a:schemeClr>
                  </a:outerShdw>
                </a:effectLst>
              </a14:hiddenEffects>
            </a:ext>
          </a:extLst>
        </p:spPr>
      </p:pic>
      <p:pic>
        <p:nvPicPr>
          <p:cNvPr id="952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911078"/>
            <a:ext cx="4968255" cy="2884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95235" name="Rectangle 3"/>
          <p:cNvSpPr>
            <a:spLocks noChangeArrowheads="1"/>
          </p:cNvSpPr>
          <p:nvPr>
            <p:ph type="title"/>
          </p:nvPr>
        </p:nvSpPr>
        <p:spPr>
          <a:xfrm>
            <a:off x="-8930" y="-8930"/>
            <a:ext cx="9179719" cy="812602"/>
          </a:xfrm>
          <a:ln/>
        </p:spPr>
        <p:txBody>
          <a:bodyPr anchor="b"/>
          <a:lstStyle/>
          <a:p>
            <a:pPr>
              <a:tabLst>
                <a:tab pos="669703" algn="l"/>
              </a:tabLst>
            </a:pPr>
            <a:r>
              <a:rPr lang="en-US"/>
              <a:t>Paramecium</a:t>
            </a:r>
          </a:p>
        </p:txBody>
      </p:sp>
      <p:sp>
        <p:nvSpPr>
          <p:cNvPr id="95236" name="Rectangle 4"/>
          <p:cNvSpPr>
            <a:spLocks noChangeArrowheads="1"/>
          </p:cNvSpPr>
          <p:nvPr>
            <p:ph type="body" idx="1"/>
          </p:nvPr>
        </p:nvSpPr>
        <p:spPr>
          <a:xfrm>
            <a:off x="375047" y="910828"/>
            <a:ext cx="8045648" cy="2464594"/>
          </a:xfrm>
          <a:ln/>
        </p:spPr>
        <p:txBody>
          <a:bodyPr/>
          <a:lstStyle/>
          <a:p>
            <a:pPr>
              <a:lnSpc>
                <a:spcPts val="2250"/>
              </a:lnSpc>
              <a:spcBef>
                <a:spcPct val="0"/>
              </a:spcBef>
              <a:spcAft>
                <a:spcPts val="1406"/>
              </a:spcAft>
              <a:buSzPct val="130000"/>
              <a:buBlip>
                <a:blip r:embed="rId5"/>
              </a:buBlip>
              <a:tabLst>
                <a:tab pos="721047" algn="l"/>
                <a:tab pos="721047" algn="l"/>
                <a:tab pos="721047" algn="l"/>
                <a:tab pos="721047" algn="l"/>
                <a:tab pos="721047" algn="l"/>
              </a:tabLst>
            </a:pPr>
            <a:r>
              <a:rPr lang="en-US" b="1" i="1">
                <a:solidFill>
                  <a:srgbClr val="2D00FA"/>
                </a:solidFill>
              </a:rPr>
              <a:t>Paramecium</a:t>
            </a:r>
            <a:r>
              <a:rPr lang="en-US"/>
              <a:t> is a genus of </a:t>
            </a:r>
            <a:r>
              <a:rPr lang="en-US" b="1">
                <a:solidFill>
                  <a:srgbClr val="2D00FA"/>
                </a:solidFill>
              </a:rPr>
              <a:t>ciliated protozoans</a:t>
            </a:r>
            <a:r>
              <a:rPr lang="en-US"/>
              <a:t>.</a:t>
            </a:r>
            <a:br>
              <a:rPr lang="en-US"/>
            </a:br>
            <a:r>
              <a:rPr lang="en-US"/>
              <a:t>They are characterized by their external covering of hair-like cilia.</a:t>
            </a:r>
          </a:p>
          <a:p>
            <a:pPr>
              <a:lnSpc>
                <a:spcPts val="2250"/>
              </a:lnSpc>
              <a:spcBef>
                <a:spcPct val="0"/>
              </a:spcBef>
              <a:spcAft>
                <a:spcPts val="1406"/>
              </a:spcAft>
              <a:buSzPct val="130000"/>
              <a:buBlip>
                <a:blip r:embed="rId5"/>
              </a:buBlip>
              <a:tabLst>
                <a:tab pos="721047" algn="l"/>
                <a:tab pos="721047" algn="l"/>
                <a:tab pos="721047" algn="l"/>
                <a:tab pos="721047" algn="l"/>
                <a:tab pos="721047" algn="l"/>
              </a:tabLst>
            </a:pPr>
            <a:r>
              <a:rPr lang="en-US" b="1">
                <a:solidFill>
                  <a:srgbClr val="2D00FA"/>
                </a:solidFill>
              </a:rPr>
              <a:t>Cilia</a:t>
            </a:r>
            <a:r>
              <a:rPr lang="en-US"/>
              <a:t> are structures for motility, and they continuously beat to enable movement.</a:t>
            </a:r>
          </a:p>
          <a:p>
            <a:pPr>
              <a:lnSpc>
                <a:spcPts val="2250"/>
              </a:lnSpc>
              <a:spcBef>
                <a:spcPct val="0"/>
              </a:spcBef>
              <a:spcAft>
                <a:spcPts val="1406"/>
              </a:spcAft>
              <a:buSzPct val="130000"/>
              <a:buBlip>
                <a:blip r:embed="rId5"/>
              </a:buBlip>
              <a:tabLst>
                <a:tab pos="721047" algn="l"/>
                <a:tab pos="721047" algn="l"/>
                <a:tab pos="721047" algn="l"/>
                <a:tab pos="721047" algn="l"/>
                <a:tab pos="721047" algn="l"/>
              </a:tabLst>
            </a:pPr>
            <a:r>
              <a:rPr lang="en-US" i="1"/>
              <a:t>Paramecium</a:t>
            </a:r>
            <a:r>
              <a:rPr lang="en-US"/>
              <a:t> are heterotrophic, and  ingest food via an </a:t>
            </a:r>
            <a:r>
              <a:rPr lang="en-US" b="1">
                <a:solidFill>
                  <a:srgbClr val="2D00FA"/>
                </a:solidFill>
              </a:rPr>
              <a:t>oral groove</a:t>
            </a:r>
            <a:r>
              <a:rPr lang="en-US"/>
              <a:t>.</a:t>
            </a:r>
          </a:p>
          <a:p>
            <a:pPr>
              <a:lnSpc>
                <a:spcPts val="2250"/>
              </a:lnSpc>
              <a:spcBef>
                <a:spcPct val="0"/>
              </a:spcBef>
              <a:spcAft>
                <a:spcPts val="1406"/>
              </a:spcAft>
              <a:buSzPct val="130000"/>
              <a:buBlip>
                <a:blip r:embed="rId5"/>
              </a:buBlip>
              <a:tabLst>
                <a:tab pos="721047" algn="l"/>
                <a:tab pos="721047" algn="l"/>
                <a:tab pos="721047" algn="l"/>
                <a:tab pos="721047" algn="l"/>
                <a:tab pos="721047" algn="l"/>
              </a:tabLst>
            </a:pPr>
            <a:r>
              <a:rPr lang="en-US" i="1"/>
              <a:t>Paramecium</a:t>
            </a:r>
            <a:r>
              <a:rPr lang="en-US"/>
              <a:t> are found in freshwater and marine environments.</a:t>
            </a:r>
          </a:p>
          <a:p>
            <a:pPr>
              <a:lnSpc>
                <a:spcPts val="2250"/>
              </a:lnSpc>
              <a:spcBef>
                <a:spcPct val="0"/>
              </a:spcBef>
              <a:spcAft>
                <a:spcPts val="1406"/>
              </a:spcAft>
              <a:buSzPct val="130000"/>
              <a:buBlip>
                <a:blip r:embed="rId5"/>
              </a:buBlip>
              <a:tabLst>
                <a:tab pos="721047" algn="l"/>
                <a:tab pos="721047" algn="l"/>
                <a:tab pos="721047" algn="l"/>
                <a:tab pos="721047" algn="l"/>
                <a:tab pos="721047" algn="l"/>
              </a:tabLst>
            </a:pPr>
            <a:r>
              <a:rPr lang="en-US"/>
              <a:t>Size: 240 x 80 µm.</a:t>
            </a:r>
            <a:endParaRPr lang="en-US" sz="1400"/>
          </a:p>
        </p:txBody>
      </p:sp>
      <p:sp>
        <p:nvSpPr>
          <p:cNvPr id="95237" name="Rectangle 5"/>
          <p:cNvSpPr>
            <a:spLocks/>
          </p:cNvSpPr>
          <p:nvPr/>
        </p:nvSpPr>
        <p:spPr bwMode="auto">
          <a:xfrm>
            <a:off x="6974086" y="3536156"/>
            <a:ext cx="1125141" cy="3661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ts val="1758"/>
              </a:lnSpc>
              <a:tabLst>
                <a:tab pos="366104" algn="l"/>
              </a:tabLst>
            </a:pPr>
            <a:r>
              <a:rPr lang="en-US" sz="1300" b="1">
                <a:solidFill>
                  <a:srgbClr val="000000"/>
                </a:solidFill>
                <a:latin typeface="Arial" charset="0"/>
                <a:ea typeface="ＭＳ Ｐゴシック" charset="0"/>
                <a:cs typeface="Arial" charset="0"/>
                <a:sym typeface="Arial" charset="0"/>
              </a:rPr>
              <a:t>Contractile vacuole</a:t>
            </a:r>
          </a:p>
        </p:txBody>
      </p:sp>
      <p:sp>
        <p:nvSpPr>
          <p:cNvPr id="95238" name="Rectangle 6"/>
          <p:cNvSpPr>
            <a:spLocks/>
          </p:cNvSpPr>
          <p:nvPr/>
        </p:nvSpPr>
        <p:spPr bwMode="auto">
          <a:xfrm>
            <a:off x="5018484" y="3000375"/>
            <a:ext cx="1653109" cy="4464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nSpc>
                <a:spcPts val="1758"/>
              </a:lnSpc>
              <a:tabLst>
                <a:tab pos="366104" algn="l"/>
              </a:tabLst>
            </a:pPr>
            <a:r>
              <a:rPr lang="en-US" sz="1300" b="1">
                <a:solidFill>
                  <a:srgbClr val="000000"/>
                </a:solidFill>
                <a:latin typeface="Arial" charset="0"/>
                <a:ea typeface="ＭＳ Ｐゴシック" charset="0"/>
                <a:cs typeface="Arial" charset="0"/>
                <a:sym typeface="Arial" charset="0"/>
              </a:rPr>
              <a:t>Food vacuoles</a:t>
            </a:r>
            <a:r>
              <a:rPr lang="en-US" sz="1300">
                <a:solidFill>
                  <a:srgbClr val="000000"/>
                </a:solidFill>
                <a:latin typeface="Arial" charset="0"/>
                <a:ea typeface="ＭＳ Ｐゴシック" charset="0"/>
                <a:cs typeface="Arial" charset="0"/>
                <a:sym typeface="Arial" charset="0"/>
              </a:rPr>
              <a:t>:</a:t>
            </a:r>
          </a:p>
          <a:p>
            <a:pPr marL="80364">
              <a:lnSpc>
                <a:spcPts val="1758"/>
              </a:lnSpc>
              <a:tabLst>
                <a:tab pos="366104" algn="l"/>
              </a:tabLst>
            </a:pPr>
            <a:r>
              <a:rPr lang="en-US" sz="1300">
                <a:solidFill>
                  <a:srgbClr val="000000"/>
                </a:solidFill>
                <a:latin typeface="Arial" charset="0"/>
                <a:ea typeface="ＭＳ Ｐゴシック" charset="0"/>
                <a:cs typeface="Arial" charset="0"/>
                <a:sym typeface="Arial" charset="0"/>
              </a:rPr>
              <a:t>contain ingested food.</a:t>
            </a:r>
          </a:p>
        </p:txBody>
      </p:sp>
      <p:sp>
        <p:nvSpPr>
          <p:cNvPr id="95239" name="Rectangle 7"/>
          <p:cNvSpPr>
            <a:spLocks/>
          </p:cNvSpPr>
          <p:nvPr/>
        </p:nvSpPr>
        <p:spPr bwMode="auto">
          <a:xfrm>
            <a:off x="7518797" y="4268390"/>
            <a:ext cx="1303734" cy="5536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ts val="1758"/>
              </a:lnSpc>
              <a:tabLst>
                <a:tab pos="366104" algn="l"/>
              </a:tabLst>
            </a:pPr>
            <a:r>
              <a:rPr lang="en-US" sz="1300" b="1">
                <a:solidFill>
                  <a:srgbClr val="000000"/>
                </a:solidFill>
                <a:latin typeface="Arial" charset="0"/>
                <a:ea typeface="ＭＳ Ｐゴシック" charset="0"/>
                <a:cs typeface="Arial" charset="0"/>
                <a:sym typeface="Arial" charset="0"/>
              </a:rPr>
              <a:t>Cilia</a:t>
            </a:r>
            <a:r>
              <a:rPr lang="en-US" sz="1300">
                <a:solidFill>
                  <a:srgbClr val="000000"/>
                </a:solidFill>
                <a:latin typeface="Arial" charset="0"/>
                <a:ea typeface="ＭＳ Ｐゴシック" charset="0"/>
                <a:cs typeface="Arial" charset="0"/>
                <a:sym typeface="Arial" charset="0"/>
              </a:rPr>
              <a:t>: hair-like structures for movement</a:t>
            </a:r>
          </a:p>
        </p:txBody>
      </p:sp>
      <p:sp>
        <p:nvSpPr>
          <p:cNvPr id="95240" name="Rectangle 8"/>
          <p:cNvSpPr>
            <a:spLocks/>
          </p:cNvSpPr>
          <p:nvPr/>
        </p:nvSpPr>
        <p:spPr bwMode="auto">
          <a:xfrm>
            <a:off x="321469" y="3804047"/>
            <a:ext cx="1794867" cy="9554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ts val="1758"/>
              </a:lnSpc>
              <a:tabLst>
                <a:tab pos="366104" algn="l"/>
              </a:tabLst>
            </a:pPr>
            <a:r>
              <a:rPr lang="en-US" sz="1300" b="1">
                <a:solidFill>
                  <a:srgbClr val="000000"/>
                </a:solidFill>
                <a:latin typeface="Arial" charset="0"/>
                <a:ea typeface="ＭＳ Ｐゴシック" charset="0"/>
                <a:cs typeface="Arial" charset="0"/>
                <a:sym typeface="Arial" charset="0"/>
              </a:rPr>
              <a:t>Oral groove</a:t>
            </a:r>
            <a:r>
              <a:rPr lang="en-US" sz="1300">
                <a:solidFill>
                  <a:srgbClr val="000000"/>
                </a:solidFill>
                <a:latin typeface="Arial" charset="0"/>
                <a:ea typeface="ＭＳ Ｐゴシック" charset="0"/>
                <a:cs typeface="Arial" charset="0"/>
                <a:sym typeface="Arial" charset="0"/>
              </a:rPr>
              <a:t>:</a:t>
            </a:r>
          </a:p>
          <a:p>
            <a:pPr marL="80364">
              <a:lnSpc>
                <a:spcPts val="1758"/>
              </a:lnSpc>
              <a:tabLst>
                <a:tab pos="366104" algn="l"/>
              </a:tabLst>
            </a:pPr>
            <a:r>
              <a:rPr lang="en-US" sz="1300">
                <a:solidFill>
                  <a:srgbClr val="000000"/>
                </a:solidFill>
                <a:latin typeface="Arial" charset="0"/>
                <a:ea typeface="ＭＳ Ｐゴシック" charset="0"/>
                <a:cs typeface="Arial" charset="0"/>
                <a:sym typeface="Arial" charset="0"/>
              </a:rPr>
              <a:t>lined with cilia to help move the food into the base of the oral groove.</a:t>
            </a:r>
          </a:p>
        </p:txBody>
      </p:sp>
      <p:sp>
        <p:nvSpPr>
          <p:cNvPr id="95241" name="Rectangle 9"/>
          <p:cNvSpPr>
            <a:spLocks/>
          </p:cNvSpPr>
          <p:nvPr/>
        </p:nvSpPr>
        <p:spPr bwMode="auto">
          <a:xfrm>
            <a:off x="2160985" y="5277446"/>
            <a:ext cx="379987" cy="1817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nSpc>
                <a:spcPct val="89000"/>
              </a:lnSpc>
              <a:tabLst>
                <a:tab pos="366104" algn="l"/>
              </a:tabLst>
            </a:pPr>
            <a:r>
              <a:rPr lang="en-US" sz="1300">
                <a:solidFill>
                  <a:srgbClr val="000000"/>
                </a:solidFill>
                <a:latin typeface="Arial" charset="0"/>
                <a:ea typeface="ＭＳ Ｐゴシック" charset="0"/>
                <a:cs typeface="Arial" charset="0"/>
                <a:sym typeface="Arial" charset="0"/>
              </a:rPr>
              <a:t>Food</a:t>
            </a:r>
          </a:p>
        </p:txBody>
      </p:sp>
      <p:sp>
        <p:nvSpPr>
          <p:cNvPr id="95242" name="Rectangle 10"/>
          <p:cNvSpPr>
            <a:spLocks/>
          </p:cNvSpPr>
          <p:nvPr/>
        </p:nvSpPr>
        <p:spPr bwMode="auto">
          <a:xfrm>
            <a:off x="4750594" y="5822156"/>
            <a:ext cx="2196703" cy="982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ts val="1758"/>
              </a:lnSpc>
              <a:tabLst>
                <a:tab pos="366104" algn="l"/>
              </a:tabLst>
            </a:pPr>
            <a:r>
              <a:rPr lang="en-US" sz="1300" b="1">
                <a:solidFill>
                  <a:srgbClr val="000000"/>
                </a:solidFill>
                <a:latin typeface="Arial" charset="0"/>
                <a:ea typeface="ＭＳ Ｐゴシック" charset="0"/>
                <a:cs typeface="Arial" charset="0"/>
                <a:sym typeface="Arial" charset="0"/>
              </a:rPr>
              <a:t>Anal pore</a:t>
            </a:r>
            <a:r>
              <a:rPr lang="en-US" sz="1300">
                <a:solidFill>
                  <a:srgbClr val="000000"/>
                </a:solidFill>
                <a:latin typeface="Arial" charset="0"/>
                <a:ea typeface="ＭＳ Ｐゴシック" charset="0"/>
                <a:cs typeface="Arial" charset="0"/>
                <a:sym typeface="Arial" charset="0"/>
              </a:rPr>
              <a:t>: undigested contents of food vacuoles are released when they fuse with the cell membrane</a:t>
            </a:r>
          </a:p>
        </p:txBody>
      </p:sp>
      <p:sp>
        <p:nvSpPr>
          <p:cNvPr id="95243" name="Rectangle 11"/>
          <p:cNvSpPr>
            <a:spLocks/>
          </p:cNvSpPr>
          <p:nvPr/>
        </p:nvSpPr>
        <p:spPr bwMode="auto">
          <a:xfrm>
            <a:off x="3125390" y="5625703"/>
            <a:ext cx="1669852" cy="9108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ts val="1758"/>
              </a:lnSpc>
              <a:tabLst>
                <a:tab pos="366104" algn="l"/>
              </a:tabLst>
            </a:pPr>
            <a:r>
              <a:rPr lang="en-US" sz="1300" b="1">
                <a:solidFill>
                  <a:srgbClr val="000000"/>
                </a:solidFill>
                <a:latin typeface="Arial" charset="0"/>
                <a:ea typeface="ＭＳ Ｐゴシック" charset="0"/>
                <a:cs typeface="Arial" charset="0"/>
                <a:sym typeface="Arial" charset="0"/>
              </a:rPr>
              <a:t>Nuclei</a:t>
            </a:r>
            <a:r>
              <a:rPr lang="en-US" sz="1300">
                <a:solidFill>
                  <a:srgbClr val="000000"/>
                </a:solidFill>
                <a:latin typeface="Arial" charset="0"/>
                <a:ea typeface="ＭＳ Ｐゴシック" charset="0"/>
                <a:cs typeface="Arial" charset="0"/>
                <a:sym typeface="Arial" charset="0"/>
              </a:rPr>
              <a:t>: two types which carry out different functions.</a:t>
            </a:r>
          </a:p>
        </p:txBody>
      </p:sp>
      <p:sp>
        <p:nvSpPr>
          <p:cNvPr id="95244" name="Line 12"/>
          <p:cNvSpPr>
            <a:spLocks noChangeShapeType="1"/>
          </p:cNvSpPr>
          <p:nvPr/>
        </p:nvSpPr>
        <p:spPr bwMode="auto">
          <a:xfrm rot="10800000" flipH="1">
            <a:off x="5404693" y="3473648"/>
            <a:ext cx="0" cy="834926"/>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5245" name="Line 13"/>
          <p:cNvSpPr>
            <a:spLocks noChangeShapeType="1"/>
          </p:cNvSpPr>
          <p:nvPr/>
        </p:nvSpPr>
        <p:spPr bwMode="auto">
          <a:xfrm rot="10800000" flipH="1">
            <a:off x="6064375" y="3857625"/>
            <a:ext cx="876225" cy="1109514"/>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5246" name="Line 14"/>
          <p:cNvSpPr>
            <a:spLocks noChangeShapeType="1"/>
          </p:cNvSpPr>
          <p:nvPr/>
        </p:nvSpPr>
        <p:spPr bwMode="auto">
          <a:xfrm flipH="1">
            <a:off x="5190381" y="5217170"/>
            <a:ext cx="193105" cy="628427"/>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5247" name="Line 15"/>
          <p:cNvSpPr>
            <a:spLocks noChangeShapeType="1"/>
          </p:cNvSpPr>
          <p:nvPr/>
        </p:nvSpPr>
        <p:spPr bwMode="auto">
          <a:xfrm flipH="1">
            <a:off x="4000500" y="4786312"/>
            <a:ext cx="1000125" cy="785813"/>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5248" name="Line 16"/>
          <p:cNvSpPr>
            <a:spLocks noChangeShapeType="1"/>
          </p:cNvSpPr>
          <p:nvPr/>
        </p:nvSpPr>
        <p:spPr bwMode="auto">
          <a:xfrm flipH="1">
            <a:off x="2698998" y="4987231"/>
            <a:ext cx="569268" cy="334863"/>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5249" name="Line 17"/>
          <p:cNvSpPr>
            <a:spLocks noChangeShapeType="1"/>
          </p:cNvSpPr>
          <p:nvPr/>
        </p:nvSpPr>
        <p:spPr bwMode="auto">
          <a:xfrm flipH="1">
            <a:off x="2129731" y="4350990"/>
            <a:ext cx="1713384" cy="0"/>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5250" name="Line 18"/>
          <p:cNvSpPr>
            <a:spLocks noChangeShapeType="1"/>
          </p:cNvSpPr>
          <p:nvPr/>
        </p:nvSpPr>
        <p:spPr bwMode="auto">
          <a:xfrm flipH="1">
            <a:off x="3988222" y="4952628"/>
            <a:ext cx="1083840" cy="619497"/>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95251" name="Line 19"/>
          <p:cNvSpPr>
            <a:spLocks noChangeShapeType="1"/>
          </p:cNvSpPr>
          <p:nvPr/>
        </p:nvSpPr>
        <p:spPr bwMode="auto">
          <a:xfrm rot="10800000" flipH="1">
            <a:off x="6706195" y="4570884"/>
            <a:ext cx="770186" cy="47997"/>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1431637438"/>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523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523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523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523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9523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build="p" bldLvl="5"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1422" y="1427634"/>
            <a:ext cx="3454673" cy="4526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96258" name="Rectangle 2"/>
          <p:cNvSpPr>
            <a:spLocks noChangeArrowheads="1"/>
          </p:cNvSpPr>
          <p:nvPr>
            <p:ph type="title"/>
          </p:nvPr>
        </p:nvSpPr>
        <p:spPr>
          <a:xfrm>
            <a:off x="-8930" y="-8930"/>
            <a:ext cx="9161859" cy="812602"/>
          </a:xfrm>
          <a:ln/>
        </p:spPr>
        <p:txBody>
          <a:bodyPr anchor="b"/>
          <a:lstStyle/>
          <a:p>
            <a:pPr>
              <a:tabLst>
                <a:tab pos="669703" algn="l"/>
              </a:tabLst>
            </a:pPr>
            <a:r>
              <a:rPr lang="en-US">
                <a:solidFill>
                  <a:srgbClr val="FFFFFF"/>
                </a:solidFill>
              </a:rPr>
              <a:t>Fungi</a:t>
            </a:r>
          </a:p>
        </p:txBody>
      </p:sp>
      <p:sp>
        <p:nvSpPr>
          <p:cNvPr id="96259" name="Rectangle 3"/>
          <p:cNvSpPr>
            <a:spLocks noChangeArrowheads="1"/>
          </p:cNvSpPr>
          <p:nvPr>
            <p:ph type="body" idx="1"/>
          </p:nvPr>
        </p:nvSpPr>
        <p:spPr>
          <a:xfrm>
            <a:off x="294680" y="1080492"/>
            <a:ext cx="5679281" cy="5393531"/>
          </a:xfrm>
          <a:ln/>
        </p:spPr>
        <p:txBody>
          <a:bodyPr/>
          <a:lstStyle/>
          <a:p>
            <a:pPr>
              <a:lnSpc>
                <a:spcPts val="2250"/>
              </a:lnSpc>
              <a:spcBef>
                <a:spcPct val="0"/>
              </a:spcBef>
              <a:spcAft>
                <a:spcPts val="1406"/>
              </a:spcAft>
              <a:buSzPct val="130000"/>
              <a:buBlip>
                <a:blip r:embed="rId4"/>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The </a:t>
            </a:r>
            <a:r>
              <a:rPr lang="en-US" b="1">
                <a:solidFill>
                  <a:srgbClr val="FFFFFF"/>
                </a:solidFill>
              </a:rPr>
              <a:t>fungi</a:t>
            </a:r>
            <a:r>
              <a:rPr lang="en-US">
                <a:solidFill>
                  <a:srgbClr val="FFFFFF"/>
                </a:solidFill>
              </a:rPr>
              <a:t> is a large kingdom of </a:t>
            </a:r>
            <a:r>
              <a:rPr lang="en-US" b="1">
                <a:solidFill>
                  <a:srgbClr val="FFFFFF"/>
                </a:solidFill>
              </a:rPr>
              <a:t>eukaryotic</a:t>
            </a:r>
            <a:r>
              <a:rPr lang="en-US">
                <a:solidFill>
                  <a:srgbClr val="FFFFFF"/>
                </a:solidFill>
              </a:rPr>
              <a:t> organisms which includes the </a:t>
            </a:r>
            <a:r>
              <a:rPr lang="en-US" b="1">
                <a:solidFill>
                  <a:srgbClr val="FFFFFF"/>
                </a:solidFill>
              </a:rPr>
              <a:t>yeasts</a:t>
            </a:r>
            <a:r>
              <a:rPr lang="en-US">
                <a:solidFill>
                  <a:srgbClr val="FFFFFF"/>
                </a:solidFill>
              </a:rPr>
              <a:t>, </a:t>
            </a:r>
            <a:r>
              <a:rPr lang="en-US" b="1">
                <a:solidFill>
                  <a:srgbClr val="FFFFFF"/>
                </a:solidFill>
              </a:rPr>
              <a:t>molds</a:t>
            </a:r>
            <a:r>
              <a:rPr lang="en-US">
                <a:solidFill>
                  <a:srgbClr val="FFFFFF"/>
                </a:solidFill>
              </a:rPr>
              <a:t>, and </a:t>
            </a:r>
            <a:r>
              <a:rPr lang="en-US" b="1">
                <a:solidFill>
                  <a:srgbClr val="FFFFFF"/>
                </a:solidFill>
              </a:rPr>
              <a:t>fleshy fungi</a:t>
            </a:r>
            <a:r>
              <a:rPr lang="en-US">
                <a:solidFill>
                  <a:srgbClr val="FFFFFF"/>
                </a:solidFill>
              </a:rPr>
              <a:t>.</a:t>
            </a:r>
          </a:p>
          <a:p>
            <a:pPr>
              <a:lnSpc>
                <a:spcPts val="2250"/>
              </a:lnSpc>
              <a:spcBef>
                <a:spcPct val="0"/>
              </a:spcBef>
              <a:spcAft>
                <a:spcPts val="1406"/>
              </a:spcAft>
              <a:buSzPct val="130000"/>
              <a:buBlip>
                <a:blip r:embed="rId4"/>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Fungi can be </a:t>
            </a:r>
            <a:r>
              <a:rPr lang="en-US" b="1">
                <a:solidFill>
                  <a:srgbClr val="FFFFFF"/>
                </a:solidFill>
              </a:rPr>
              <a:t>unicellular</a:t>
            </a:r>
            <a:r>
              <a:rPr lang="en-US">
                <a:solidFill>
                  <a:srgbClr val="FFFFFF"/>
                </a:solidFill>
              </a:rPr>
              <a:t> or </a:t>
            </a:r>
            <a:r>
              <a:rPr lang="en-US" b="1">
                <a:solidFill>
                  <a:srgbClr val="FFFFFF"/>
                </a:solidFill>
              </a:rPr>
              <a:t>multicellular</a:t>
            </a:r>
            <a:r>
              <a:rPr lang="en-US">
                <a:solidFill>
                  <a:srgbClr val="FFFFFF"/>
                </a:solidFill>
              </a:rPr>
              <a:t>.</a:t>
            </a:r>
          </a:p>
          <a:p>
            <a:pPr>
              <a:lnSpc>
                <a:spcPts val="2250"/>
              </a:lnSpc>
              <a:spcBef>
                <a:spcPct val="0"/>
              </a:spcBef>
              <a:spcAft>
                <a:spcPts val="1406"/>
              </a:spcAft>
              <a:buSzPct val="130000"/>
              <a:buBlip>
                <a:blip r:embed="rId4"/>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Fungi have valuable </a:t>
            </a:r>
            <a:r>
              <a:rPr lang="en-US" b="1">
                <a:solidFill>
                  <a:srgbClr val="FFFFFF"/>
                </a:solidFill>
              </a:rPr>
              <a:t>economic roles</a:t>
            </a:r>
            <a:r>
              <a:rPr lang="en-US">
                <a:solidFill>
                  <a:srgbClr val="FFFFFF"/>
                </a:solidFill>
              </a:rPr>
              <a:t> in industry and</a:t>
            </a:r>
            <a:br>
              <a:rPr lang="en-US">
                <a:solidFill>
                  <a:srgbClr val="FFFFFF"/>
                </a:solidFill>
              </a:rPr>
            </a:br>
            <a:r>
              <a:rPr lang="en-US">
                <a:solidFill>
                  <a:srgbClr val="FFFFFF"/>
                </a:solidFill>
              </a:rPr>
              <a:t>are important as decomposers in </a:t>
            </a:r>
            <a:r>
              <a:rPr lang="en-US" b="1">
                <a:solidFill>
                  <a:srgbClr val="FFFFFF"/>
                </a:solidFill>
              </a:rPr>
              <a:t>food chains</a:t>
            </a:r>
            <a:r>
              <a:rPr lang="en-US">
                <a:solidFill>
                  <a:srgbClr val="FFFFFF"/>
                </a:solidFill>
              </a:rPr>
              <a:t>.</a:t>
            </a:r>
          </a:p>
          <a:p>
            <a:pPr>
              <a:lnSpc>
                <a:spcPts val="2250"/>
              </a:lnSpc>
              <a:spcBef>
                <a:spcPct val="0"/>
              </a:spcBef>
              <a:spcAft>
                <a:spcPts val="703"/>
              </a:spcAft>
              <a:buSzPct val="130000"/>
              <a:buBlip>
                <a:blip r:embed="rId4"/>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All fungi are </a:t>
            </a:r>
            <a:r>
              <a:rPr lang="en-US" b="1">
                <a:solidFill>
                  <a:srgbClr val="FFFFFF"/>
                </a:solidFill>
              </a:rPr>
              <a:t>heterotrophic</a:t>
            </a:r>
            <a:r>
              <a:rPr lang="en-US">
                <a:solidFill>
                  <a:srgbClr val="FFFFFF"/>
                </a:solidFill>
              </a:rPr>
              <a:t>. For survival, they need:</a:t>
            </a:r>
          </a:p>
          <a:p>
            <a:pPr lvl="1">
              <a:lnSpc>
                <a:spcPts val="1969"/>
              </a:lnSpc>
              <a:spcBef>
                <a:spcPct val="0"/>
              </a:spcBef>
              <a:spcAft>
                <a:spcPts val="1055"/>
              </a:spcAft>
              <a:buSzPct val="120000"/>
              <a:buBlip>
                <a:blip r:embed="rId5"/>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a source of nitrogen</a:t>
            </a:r>
          </a:p>
          <a:p>
            <a:pPr lvl="1">
              <a:lnSpc>
                <a:spcPts val="1969"/>
              </a:lnSpc>
              <a:spcBef>
                <a:spcPct val="0"/>
              </a:spcBef>
              <a:spcAft>
                <a:spcPts val="1055"/>
              </a:spcAft>
              <a:buSzPct val="120000"/>
              <a:buBlip>
                <a:blip r:embed="rId5"/>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an organic carbon source such as cellulose</a:t>
            </a:r>
          </a:p>
          <a:p>
            <a:pPr lvl="1">
              <a:lnSpc>
                <a:spcPts val="1969"/>
              </a:lnSpc>
              <a:spcBef>
                <a:spcPct val="0"/>
              </a:spcBef>
              <a:spcAft>
                <a:spcPts val="1055"/>
              </a:spcAft>
              <a:buSzPct val="120000"/>
              <a:buBlip>
                <a:blip r:embed="rId5"/>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growth factors such as vitamins</a:t>
            </a:r>
          </a:p>
          <a:p>
            <a:pPr lvl="1">
              <a:lnSpc>
                <a:spcPts val="1969"/>
              </a:lnSpc>
              <a:spcBef>
                <a:spcPct val="0"/>
              </a:spcBef>
              <a:spcAft>
                <a:spcPts val="1055"/>
              </a:spcAft>
              <a:buSzPct val="120000"/>
              <a:buBlip>
                <a:blip r:embed="rId5"/>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some ions, e.g. magnesium and phosphorus</a:t>
            </a:r>
          </a:p>
          <a:p>
            <a:pPr lvl="1">
              <a:lnSpc>
                <a:spcPts val="1969"/>
              </a:lnSpc>
              <a:spcBef>
                <a:spcPct val="0"/>
              </a:spcBef>
              <a:spcAft>
                <a:spcPts val="1055"/>
              </a:spcAft>
              <a:buSzPct val="120000"/>
              <a:buBlip>
                <a:blip r:embed="rId5"/>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temperature between 5°C and 25°C</a:t>
            </a:r>
          </a:p>
          <a:p>
            <a:pPr lvl="1">
              <a:lnSpc>
                <a:spcPts val="1969"/>
              </a:lnSpc>
              <a:spcBef>
                <a:spcPct val="0"/>
              </a:spcBef>
              <a:spcAft>
                <a:spcPts val="1055"/>
              </a:spcAft>
              <a:buSzPct val="120000"/>
              <a:buBlip>
                <a:blip r:embed="rId5"/>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Water</a:t>
            </a:r>
          </a:p>
          <a:p>
            <a:pPr lvl="1">
              <a:lnSpc>
                <a:spcPts val="1969"/>
              </a:lnSpc>
              <a:spcBef>
                <a:spcPct val="0"/>
              </a:spcBef>
              <a:spcAft>
                <a:spcPts val="1055"/>
              </a:spcAft>
              <a:buSzPct val="120000"/>
              <a:buBlip>
                <a:blip r:embed="rId5"/>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Oxygen (few are anaerobic)</a:t>
            </a:r>
          </a:p>
          <a:p>
            <a:pPr lvl="1">
              <a:lnSpc>
                <a:spcPts val="1969"/>
              </a:lnSpc>
              <a:spcBef>
                <a:spcPct val="0"/>
              </a:spcBef>
              <a:spcAft>
                <a:spcPts val="1055"/>
              </a:spcAft>
              <a:buSzPct val="120000"/>
              <a:buBlip>
                <a:blip r:embed="rId5"/>
              </a:buBlip>
              <a:tabLst>
                <a:tab pos="721047" algn="l"/>
                <a:tab pos="721047" algn="l"/>
                <a:tab pos="721047" algn="l"/>
                <a:tab pos="721047" algn="l"/>
                <a:tab pos="1045853" algn="l"/>
                <a:tab pos="1045853" algn="l"/>
                <a:tab pos="1045853" algn="l"/>
                <a:tab pos="1045853" algn="l"/>
                <a:tab pos="1045853" algn="l"/>
                <a:tab pos="1045853" algn="l"/>
                <a:tab pos="1045853" algn="l"/>
                <a:tab pos="1045853" algn="l"/>
              </a:tabLst>
            </a:pPr>
            <a:r>
              <a:rPr lang="en-US">
                <a:solidFill>
                  <a:srgbClr val="FFFFFF"/>
                </a:solidFill>
              </a:rPr>
              <a:t>neutral to slightly acid pH</a:t>
            </a:r>
            <a:endParaRPr lang="en-US" sz="1400">
              <a:solidFill>
                <a:srgbClr val="FFFFFF"/>
              </a:solidFill>
            </a:endParaRPr>
          </a:p>
        </p:txBody>
      </p:sp>
      <p:pic>
        <p:nvPicPr>
          <p:cNvPr id="9626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9094" y="4705946"/>
            <a:ext cx="2712393" cy="1993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Tree>
    <p:extLst>
      <p:ext uri="{BB962C8B-B14F-4D97-AF65-F5344CB8AC3E}">
        <p14:creationId xmlns:p14="http://schemas.microsoft.com/office/powerpoint/2010/main" val="3853703972"/>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625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625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625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625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9625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96259">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6259">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96259">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96259">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96259">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96259">
                                            <p:txEl>
                                              <p:pRg st="10" end="10"/>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9625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bldLvl="5"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ChangeArrowheads="1"/>
          </p:cNvSpPr>
          <p:nvPr>
            <p:ph type="title"/>
          </p:nvPr>
        </p:nvSpPr>
        <p:spPr>
          <a:xfrm>
            <a:off x="-26789" y="-35719"/>
            <a:ext cx="9188648" cy="812602"/>
          </a:xfrm>
          <a:ln/>
        </p:spPr>
        <p:txBody>
          <a:bodyPr anchor="b"/>
          <a:lstStyle/>
          <a:p>
            <a:pPr>
              <a:tabLst>
                <a:tab pos="669703" algn="l"/>
              </a:tabLst>
            </a:pPr>
            <a:r>
              <a:rPr lang="en-US"/>
              <a:t>Fungal Nutrition</a:t>
            </a:r>
          </a:p>
        </p:txBody>
      </p:sp>
      <p:sp>
        <p:nvSpPr>
          <p:cNvPr id="97282" name="Rectangle 2"/>
          <p:cNvSpPr>
            <a:spLocks noChangeArrowheads="1"/>
          </p:cNvSpPr>
          <p:nvPr>
            <p:ph type="body" idx="1"/>
          </p:nvPr>
        </p:nvSpPr>
        <p:spPr>
          <a:xfrm>
            <a:off x="723305" y="866180"/>
            <a:ext cx="7599164" cy="1848445"/>
          </a:xfrm>
          <a:ln/>
        </p:spPr>
        <p:txBody>
          <a:bodyPr/>
          <a:lstStyle/>
          <a:p>
            <a:pPr>
              <a:lnSpc>
                <a:spcPts val="2250"/>
              </a:lnSpc>
              <a:spcBef>
                <a:spcPct val="0"/>
              </a:spcBef>
              <a:spcAft>
                <a:spcPts val="1406"/>
              </a:spcAft>
              <a:buSzPct val="130000"/>
              <a:buBlip>
                <a:blip r:embed="rId3"/>
              </a:buBlip>
              <a:tabLst>
                <a:tab pos="721047" algn="l"/>
                <a:tab pos="721047" algn="l"/>
                <a:tab pos="721047" algn="l"/>
              </a:tabLst>
            </a:pPr>
            <a:r>
              <a:rPr lang="en-US"/>
              <a:t>Fungi acquire the nutrients they need by </a:t>
            </a:r>
            <a:r>
              <a:rPr lang="en-US" b="1">
                <a:solidFill>
                  <a:srgbClr val="2D00FA"/>
                </a:solidFill>
              </a:rPr>
              <a:t>absorption</a:t>
            </a:r>
            <a:r>
              <a:rPr lang="en-US"/>
              <a:t>. </a:t>
            </a:r>
          </a:p>
          <a:p>
            <a:pPr>
              <a:lnSpc>
                <a:spcPts val="2250"/>
              </a:lnSpc>
              <a:spcBef>
                <a:spcPct val="0"/>
              </a:spcBef>
              <a:spcAft>
                <a:spcPts val="1406"/>
              </a:spcAft>
              <a:buSzPct val="130000"/>
              <a:buBlip>
                <a:blip r:embed="rId3"/>
              </a:buBlip>
              <a:tabLst>
                <a:tab pos="721047" algn="l"/>
                <a:tab pos="721047" algn="l"/>
                <a:tab pos="721047" algn="l"/>
              </a:tabLst>
            </a:pPr>
            <a:r>
              <a:rPr lang="en-US"/>
              <a:t>A fungus secretes enzymes from the hyphal tip on to its food source, and its digestion is </a:t>
            </a:r>
            <a:r>
              <a:rPr lang="en-US" b="1">
                <a:solidFill>
                  <a:srgbClr val="2D00FA"/>
                </a:solidFill>
              </a:rPr>
              <a:t>extracellular</a:t>
            </a:r>
            <a:r>
              <a:rPr lang="en-US"/>
              <a:t> (takes place outside of the fungal body).</a:t>
            </a:r>
          </a:p>
          <a:p>
            <a:pPr>
              <a:lnSpc>
                <a:spcPts val="2250"/>
              </a:lnSpc>
              <a:spcBef>
                <a:spcPct val="0"/>
              </a:spcBef>
              <a:spcAft>
                <a:spcPts val="1406"/>
              </a:spcAft>
              <a:buSzPct val="130000"/>
              <a:buBlip>
                <a:blip r:embed="rId3"/>
              </a:buBlip>
              <a:tabLst>
                <a:tab pos="721047" algn="l"/>
                <a:tab pos="721047" algn="l"/>
                <a:tab pos="721047" algn="l"/>
              </a:tabLst>
            </a:pPr>
            <a:r>
              <a:rPr lang="en-US"/>
              <a:t>Released nutrients are absorbed by the hyphae across the chitinous cell wall and plasma membrane and transported to all parts of the fungal body.</a:t>
            </a:r>
            <a:endParaRPr lang="en-US" sz="1400"/>
          </a:p>
        </p:txBody>
      </p:sp>
      <p:grpSp>
        <p:nvGrpSpPr>
          <p:cNvPr id="97317" name="Group 37"/>
          <p:cNvGrpSpPr>
            <a:grpSpLocks/>
          </p:cNvGrpSpPr>
          <p:nvPr/>
        </p:nvGrpSpPr>
        <p:grpSpPr bwMode="auto">
          <a:xfrm>
            <a:off x="339329" y="2839641"/>
            <a:ext cx="11385352" cy="3641080"/>
            <a:chOff x="304" y="2544"/>
            <a:chExt cx="10200" cy="3262"/>
          </a:xfrm>
        </p:grpSpPr>
        <p:pic>
          <p:nvPicPr>
            <p:cNvPr id="9728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1" y="2808"/>
              <a:ext cx="6817" cy="2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97284" name="Rectangle 4"/>
            <p:cNvSpPr>
              <a:spLocks/>
            </p:cNvSpPr>
            <p:nvPr/>
          </p:nvSpPr>
          <p:spPr bwMode="auto">
            <a:xfrm>
              <a:off x="4624" y="4680"/>
              <a:ext cx="1048" cy="864"/>
            </a:xfrm>
            <a:prstGeom prst="rect">
              <a:avLst/>
            </a:prstGeom>
            <a:solidFill>
              <a:srgbClr val="FF6269">
                <a:alpha val="49803"/>
              </a:srgbClr>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285" name="Rectangle 5"/>
            <p:cNvSpPr>
              <a:spLocks/>
            </p:cNvSpPr>
            <p:nvPr/>
          </p:nvSpPr>
          <p:spPr bwMode="auto">
            <a:xfrm>
              <a:off x="4752" y="4732"/>
              <a:ext cx="5752" cy="7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5459095" bIns="0">
              <a:spAutoFit/>
            </a:bodyPr>
            <a:lstStyle/>
            <a:p>
              <a:pPr>
                <a:lnSpc>
                  <a:spcPct val="107000"/>
                </a:lnSpc>
                <a:tabLst>
                  <a:tab pos="366104" algn="l"/>
                </a:tabLst>
              </a:pPr>
              <a:r>
                <a:rPr lang="en-US" sz="1300">
                  <a:solidFill>
                    <a:srgbClr val="FF0017"/>
                  </a:solidFill>
                  <a:latin typeface="Helvetica" charset="0"/>
                  <a:ea typeface="ＭＳ Ｐゴシック" charset="0"/>
                  <a:cs typeface="Helvetica" charset="0"/>
                  <a:sym typeface="Helvetica" charset="0"/>
                </a:rPr>
                <a:t>Sugars</a:t>
              </a:r>
            </a:p>
            <a:p>
              <a:pPr>
                <a:lnSpc>
                  <a:spcPct val="107000"/>
                </a:lnSpc>
                <a:tabLst>
                  <a:tab pos="366104" algn="l"/>
                </a:tabLst>
              </a:pPr>
              <a:r>
                <a:rPr lang="en-US" sz="1300">
                  <a:solidFill>
                    <a:srgbClr val="FF0017"/>
                  </a:solidFill>
                  <a:latin typeface="Helvetica" charset="0"/>
                  <a:ea typeface="ＭＳ Ｐゴシック" charset="0"/>
                  <a:cs typeface="Helvetica" charset="0"/>
                  <a:sym typeface="Helvetica" charset="0"/>
                </a:rPr>
                <a:t>Fatty acids</a:t>
              </a:r>
            </a:p>
            <a:p>
              <a:pPr>
                <a:lnSpc>
                  <a:spcPct val="107000"/>
                </a:lnSpc>
                <a:tabLst>
                  <a:tab pos="366104" algn="l"/>
                </a:tabLst>
              </a:pPr>
              <a:r>
                <a:rPr lang="en-US" sz="1300">
                  <a:solidFill>
                    <a:srgbClr val="FF0017"/>
                  </a:solidFill>
                  <a:latin typeface="Helvetica" charset="0"/>
                  <a:ea typeface="ＭＳ Ｐゴシック" charset="0"/>
                  <a:cs typeface="Helvetica" charset="0"/>
                  <a:sym typeface="Helvetica" charset="0"/>
                </a:rPr>
                <a:t>Glycerol</a:t>
              </a:r>
            </a:p>
            <a:p>
              <a:pPr>
                <a:lnSpc>
                  <a:spcPct val="107000"/>
                </a:lnSpc>
                <a:tabLst>
                  <a:tab pos="366104" algn="l"/>
                </a:tabLst>
              </a:pPr>
              <a:r>
                <a:rPr lang="en-US" sz="1300">
                  <a:solidFill>
                    <a:srgbClr val="FF0017"/>
                  </a:solidFill>
                  <a:latin typeface="Helvetica" charset="0"/>
                  <a:ea typeface="ＭＳ Ｐゴシック" charset="0"/>
                  <a:cs typeface="Helvetica" charset="0"/>
                  <a:sym typeface="Helvetica" charset="0"/>
                </a:rPr>
                <a:t>Amino acids</a:t>
              </a:r>
            </a:p>
          </p:txBody>
        </p:sp>
        <p:sp>
          <p:nvSpPr>
            <p:cNvPr id="97287" name="AutoShape 7"/>
            <p:cNvSpPr>
              <a:spLocks/>
            </p:cNvSpPr>
            <p:nvPr/>
          </p:nvSpPr>
          <p:spPr bwMode="auto">
            <a:xfrm>
              <a:off x="3631" y="3466"/>
              <a:ext cx="2537" cy="286"/>
            </a:xfrm>
            <a:custGeom>
              <a:avLst/>
              <a:gdLst/>
              <a:ahLst/>
              <a:cxnLst/>
              <a:rect l="0" t="0" r="r" b="b"/>
              <a:pathLst>
                <a:path w="21600" h="21600">
                  <a:moveTo>
                    <a:pt x="21600" y="21600"/>
                  </a:moveTo>
                  <a:cubicBezTo>
                    <a:pt x="18011" y="19985"/>
                    <a:pt x="7700" y="20389"/>
                    <a:pt x="0" y="0"/>
                  </a:cubicBezTo>
                </a:path>
              </a:pathLst>
            </a:custGeom>
            <a:noFill/>
            <a:ln w="50800">
              <a:solidFill>
                <a:srgbClr val="FF0017"/>
              </a:solidFill>
              <a:prstDash val="sysDot"/>
              <a:miter lim="800000"/>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288" name="AutoShape 8"/>
            <p:cNvSpPr>
              <a:spLocks/>
            </p:cNvSpPr>
            <p:nvPr/>
          </p:nvSpPr>
          <p:spPr bwMode="auto">
            <a:xfrm>
              <a:off x="6979" y="3718"/>
              <a:ext cx="1037" cy="102"/>
            </a:xfrm>
            <a:custGeom>
              <a:avLst/>
              <a:gdLst/>
              <a:ahLst/>
              <a:cxnLst/>
              <a:rect l="0" t="0" r="r" b="b"/>
              <a:pathLst>
                <a:path w="21600" h="21600">
                  <a:moveTo>
                    <a:pt x="0" y="21600"/>
                  </a:moveTo>
                  <a:cubicBezTo>
                    <a:pt x="9333" y="19350"/>
                    <a:pt x="15467" y="18900"/>
                    <a:pt x="21600" y="0"/>
                  </a:cubicBezTo>
                </a:path>
              </a:pathLst>
            </a:custGeom>
            <a:noFill/>
            <a:ln w="50800">
              <a:solidFill>
                <a:srgbClr val="FF0017"/>
              </a:solidFill>
              <a:prstDash val="sysDot"/>
              <a:miter lim="800000"/>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289" name="AutoShape 9"/>
            <p:cNvSpPr>
              <a:spLocks/>
            </p:cNvSpPr>
            <p:nvPr/>
          </p:nvSpPr>
          <p:spPr bwMode="auto">
            <a:xfrm>
              <a:off x="6729" y="3820"/>
              <a:ext cx="488" cy="756"/>
            </a:xfrm>
            <a:custGeom>
              <a:avLst/>
              <a:gdLst/>
              <a:ahLst/>
              <a:cxnLst/>
              <a:rect l="0" t="0" r="r" b="b"/>
              <a:pathLst>
                <a:path w="15089" h="21299">
                  <a:moveTo>
                    <a:pt x="7728" y="0"/>
                  </a:moveTo>
                  <a:cubicBezTo>
                    <a:pt x="21600" y="-301"/>
                    <a:pt x="14070" y="7220"/>
                    <a:pt x="0" y="21299"/>
                  </a:cubicBezTo>
                </a:path>
              </a:pathLst>
            </a:custGeom>
            <a:noFill/>
            <a:ln w="50800">
              <a:solidFill>
                <a:srgbClr val="FF0017"/>
              </a:solidFill>
              <a:prstDash val="sysDot"/>
              <a:miter lim="800000"/>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290" name="AutoShape 10"/>
            <p:cNvSpPr>
              <a:spLocks/>
            </p:cNvSpPr>
            <p:nvPr/>
          </p:nvSpPr>
          <p:spPr bwMode="auto">
            <a:xfrm>
              <a:off x="2213" y="3520"/>
              <a:ext cx="4014" cy="1417"/>
            </a:xfrm>
            <a:custGeom>
              <a:avLst/>
              <a:gdLst/>
              <a:ahLst/>
              <a:cxnLst/>
              <a:rect l="0" t="0" r="r" b="b"/>
              <a:pathLst>
                <a:path w="21600" h="21311">
                  <a:moveTo>
                    <a:pt x="0" y="0"/>
                  </a:moveTo>
                  <a:cubicBezTo>
                    <a:pt x="1722" y="5436"/>
                    <a:pt x="4410" y="21022"/>
                    <a:pt x="8302" y="21311"/>
                  </a:cubicBezTo>
                  <a:cubicBezTo>
                    <a:pt x="12205" y="21600"/>
                    <a:pt x="12781" y="12459"/>
                    <a:pt x="21600" y="6013"/>
                  </a:cubicBezTo>
                </a:path>
              </a:pathLst>
            </a:custGeom>
            <a:noFill/>
            <a:ln w="50800">
              <a:solidFill>
                <a:srgbClr val="FF0017"/>
              </a:solidFill>
              <a:prstDash val="sysDot"/>
              <a:miter lim="800000"/>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291" name="AutoShape 11"/>
            <p:cNvSpPr>
              <a:spLocks/>
            </p:cNvSpPr>
            <p:nvPr/>
          </p:nvSpPr>
          <p:spPr bwMode="auto">
            <a:xfrm>
              <a:off x="5051" y="3950"/>
              <a:ext cx="1504" cy="730"/>
            </a:xfrm>
            <a:custGeom>
              <a:avLst/>
              <a:gdLst/>
              <a:ahLst/>
              <a:cxnLst/>
              <a:rect l="0" t="0" r="r" b="b"/>
              <a:pathLst>
                <a:path w="21600" h="21600">
                  <a:moveTo>
                    <a:pt x="0" y="21600"/>
                  </a:moveTo>
                  <a:cubicBezTo>
                    <a:pt x="5607" y="10421"/>
                    <a:pt x="16820" y="3411"/>
                    <a:pt x="21600" y="0"/>
                  </a:cubicBezTo>
                </a:path>
              </a:pathLst>
            </a:custGeom>
            <a:noFill/>
            <a:ln w="50800">
              <a:solidFill>
                <a:srgbClr val="FF0017"/>
              </a:solidFill>
              <a:prstDash val="sysDot"/>
              <a:miter lim="800000"/>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292" name="Rectangle 12"/>
            <p:cNvSpPr>
              <a:spLocks/>
            </p:cNvSpPr>
            <p:nvPr/>
          </p:nvSpPr>
          <p:spPr bwMode="auto">
            <a:xfrm>
              <a:off x="3990" y="5616"/>
              <a:ext cx="5510" cy="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4705350" bIns="0">
              <a:spAutoFit/>
            </a:bodyPr>
            <a:lstStyle/>
            <a:p>
              <a:pPr algn="ctr">
                <a:lnSpc>
                  <a:spcPct val="107000"/>
                </a:lnSpc>
                <a:tabLst>
                  <a:tab pos="366104" algn="l"/>
                </a:tabLst>
              </a:pPr>
              <a:r>
                <a:rPr lang="en-US" sz="1300">
                  <a:solidFill>
                    <a:srgbClr val="2D00FA"/>
                  </a:solidFill>
                  <a:latin typeface="Helvetica" charset="0"/>
                  <a:ea typeface="ＭＳ Ｐゴシック" charset="0"/>
                  <a:cs typeface="Helvetica" charset="0"/>
                  <a:sym typeface="Helvetica" charset="0"/>
                </a:rPr>
                <a:t>Products absorbed</a:t>
              </a:r>
            </a:p>
          </p:txBody>
        </p:sp>
        <p:sp>
          <p:nvSpPr>
            <p:cNvPr id="97293" name="Oval 13"/>
            <p:cNvSpPr>
              <a:spLocks/>
            </p:cNvSpPr>
            <p:nvPr/>
          </p:nvSpPr>
          <p:spPr bwMode="auto">
            <a:xfrm>
              <a:off x="6296" y="3696"/>
              <a:ext cx="112" cy="112"/>
            </a:xfrm>
            <a:prstGeom prst="ellipse">
              <a:avLst/>
            </a:prstGeom>
            <a:solidFill>
              <a:srgbClr val="82000B"/>
            </a:solidFill>
            <a:ln w="25400">
              <a:solidFill>
                <a:srgbClr val="82000B"/>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294" name="Oval 14"/>
            <p:cNvSpPr>
              <a:spLocks/>
            </p:cNvSpPr>
            <p:nvPr/>
          </p:nvSpPr>
          <p:spPr bwMode="auto">
            <a:xfrm>
              <a:off x="6544" y="3696"/>
              <a:ext cx="112" cy="112"/>
            </a:xfrm>
            <a:prstGeom prst="ellipse">
              <a:avLst/>
            </a:prstGeom>
            <a:solidFill>
              <a:srgbClr val="82000B"/>
            </a:solidFill>
            <a:ln w="25400">
              <a:solidFill>
                <a:srgbClr val="82000B"/>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295" name="Oval 15"/>
            <p:cNvSpPr>
              <a:spLocks/>
            </p:cNvSpPr>
            <p:nvPr/>
          </p:nvSpPr>
          <p:spPr bwMode="auto">
            <a:xfrm>
              <a:off x="6744" y="3696"/>
              <a:ext cx="112" cy="112"/>
            </a:xfrm>
            <a:prstGeom prst="ellipse">
              <a:avLst/>
            </a:prstGeom>
            <a:solidFill>
              <a:srgbClr val="82000B"/>
            </a:solidFill>
            <a:ln w="25400">
              <a:solidFill>
                <a:srgbClr val="82000B"/>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296" name="Oval 16"/>
            <p:cNvSpPr>
              <a:spLocks/>
            </p:cNvSpPr>
            <p:nvPr/>
          </p:nvSpPr>
          <p:spPr bwMode="auto">
            <a:xfrm>
              <a:off x="6896" y="3616"/>
              <a:ext cx="112" cy="112"/>
            </a:xfrm>
            <a:prstGeom prst="ellipse">
              <a:avLst/>
            </a:prstGeom>
            <a:solidFill>
              <a:srgbClr val="82000B"/>
            </a:solidFill>
            <a:ln w="25400">
              <a:solidFill>
                <a:srgbClr val="82000B"/>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297" name="Oval 17"/>
            <p:cNvSpPr>
              <a:spLocks/>
            </p:cNvSpPr>
            <p:nvPr/>
          </p:nvSpPr>
          <p:spPr bwMode="auto">
            <a:xfrm>
              <a:off x="6896" y="3912"/>
              <a:ext cx="112" cy="112"/>
            </a:xfrm>
            <a:prstGeom prst="ellipse">
              <a:avLst/>
            </a:prstGeom>
            <a:solidFill>
              <a:srgbClr val="82000B"/>
            </a:solidFill>
            <a:ln w="25400">
              <a:solidFill>
                <a:srgbClr val="82000B"/>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nvGrpSpPr>
            <p:cNvPr id="97298" name="Group 18"/>
            <p:cNvGrpSpPr>
              <a:grpSpLocks/>
            </p:cNvGrpSpPr>
            <p:nvPr/>
          </p:nvGrpSpPr>
          <p:grpSpPr bwMode="auto">
            <a:xfrm>
              <a:off x="2535" y="4096"/>
              <a:ext cx="416" cy="400"/>
              <a:chOff x="0" y="0"/>
              <a:chExt cx="416" cy="400"/>
            </a:xfrm>
          </p:grpSpPr>
          <p:sp>
            <p:nvSpPr>
              <p:cNvPr id="97299" name="Oval 19"/>
              <p:cNvSpPr>
                <a:spLocks/>
              </p:cNvSpPr>
              <p:nvPr/>
            </p:nvSpPr>
            <p:spPr bwMode="auto">
              <a:xfrm>
                <a:off x="304" y="288"/>
                <a:ext cx="112" cy="112"/>
              </a:xfrm>
              <a:prstGeom prst="ellipse">
                <a:avLst/>
              </a:prstGeom>
              <a:solidFill>
                <a:srgbClr val="16007D"/>
              </a:solidFill>
              <a:ln w="25400">
                <a:solidFill>
                  <a:srgbClr val="16007D"/>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300" name="Oval 20"/>
              <p:cNvSpPr>
                <a:spLocks/>
              </p:cNvSpPr>
              <p:nvPr/>
            </p:nvSpPr>
            <p:spPr bwMode="auto">
              <a:xfrm>
                <a:off x="304" y="96"/>
                <a:ext cx="112" cy="112"/>
              </a:xfrm>
              <a:prstGeom prst="ellipse">
                <a:avLst/>
              </a:prstGeom>
              <a:solidFill>
                <a:srgbClr val="16007D"/>
              </a:solidFill>
              <a:ln w="25400">
                <a:solidFill>
                  <a:srgbClr val="16007D"/>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301" name="Oval 21"/>
              <p:cNvSpPr>
                <a:spLocks/>
              </p:cNvSpPr>
              <p:nvPr/>
            </p:nvSpPr>
            <p:spPr bwMode="auto">
              <a:xfrm>
                <a:off x="104" y="96"/>
                <a:ext cx="112" cy="112"/>
              </a:xfrm>
              <a:prstGeom prst="ellipse">
                <a:avLst/>
              </a:prstGeom>
              <a:solidFill>
                <a:srgbClr val="16007D"/>
              </a:solidFill>
              <a:ln w="25400">
                <a:solidFill>
                  <a:srgbClr val="16007D"/>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302" name="Oval 22"/>
              <p:cNvSpPr>
                <a:spLocks/>
              </p:cNvSpPr>
              <p:nvPr/>
            </p:nvSpPr>
            <p:spPr bwMode="auto">
              <a:xfrm>
                <a:off x="104" y="288"/>
                <a:ext cx="112" cy="112"/>
              </a:xfrm>
              <a:prstGeom prst="ellipse">
                <a:avLst/>
              </a:prstGeom>
              <a:solidFill>
                <a:srgbClr val="16007D"/>
              </a:solidFill>
              <a:ln w="25400">
                <a:solidFill>
                  <a:srgbClr val="16007D"/>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303" name="Oval 23"/>
              <p:cNvSpPr>
                <a:spLocks/>
              </p:cNvSpPr>
              <p:nvPr/>
            </p:nvSpPr>
            <p:spPr bwMode="auto">
              <a:xfrm>
                <a:off x="200" y="192"/>
                <a:ext cx="112" cy="112"/>
              </a:xfrm>
              <a:prstGeom prst="ellipse">
                <a:avLst/>
              </a:prstGeom>
              <a:solidFill>
                <a:srgbClr val="16007D"/>
              </a:solidFill>
              <a:ln w="25400">
                <a:solidFill>
                  <a:srgbClr val="16007D"/>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304" name="Oval 24"/>
              <p:cNvSpPr>
                <a:spLocks/>
              </p:cNvSpPr>
              <p:nvPr/>
            </p:nvSpPr>
            <p:spPr bwMode="auto">
              <a:xfrm>
                <a:off x="200" y="0"/>
                <a:ext cx="112" cy="112"/>
              </a:xfrm>
              <a:prstGeom prst="ellipse">
                <a:avLst/>
              </a:prstGeom>
              <a:solidFill>
                <a:srgbClr val="16007D"/>
              </a:solidFill>
              <a:ln w="25400">
                <a:solidFill>
                  <a:srgbClr val="16007D"/>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305" name="Oval 25"/>
              <p:cNvSpPr>
                <a:spLocks/>
              </p:cNvSpPr>
              <p:nvPr/>
            </p:nvSpPr>
            <p:spPr bwMode="auto">
              <a:xfrm>
                <a:off x="0" y="0"/>
                <a:ext cx="112" cy="112"/>
              </a:xfrm>
              <a:prstGeom prst="ellipse">
                <a:avLst/>
              </a:prstGeom>
              <a:solidFill>
                <a:srgbClr val="16007D"/>
              </a:solidFill>
              <a:ln w="25400">
                <a:solidFill>
                  <a:srgbClr val="16007D"/>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306" name="Oval 26"/>
              <p:cNvSpPr>
                <a:spLocks/>
              </p:cNvSpPr>
              <p:nvPr/>
            </p:nvSpPr>
            <p:spPr bwMode="auto">
              <a:xfrm>
                <a:off x="0" y="192"/>
                <a:ext cx="112" cy="112"/>
              </a:xfrm>
              <a:prstGeom prst="ellipse">
                <a:avLst/>
              </a:prstGeom>
              <a:solidFill>
                <a:srgbClr val="16007D"/>
              </a:solidFill>
              <a:ln w="25400">
                <a:solidFill>
                  <a:srgbClr val="16007D"/>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97307" name="Rectangle 27"/>
            <p:cNvSpPr>
              <a:spLocks/>
            </p:cNvSpPr>
            <p:nvPr/>
          </p:nvSpPr>
          <p:spPr bwMode="auto">
            <a:xfrm>
              <a:off x="1607" y="4880"/>
              <a:ext cx="1368" cy="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7000"/>
                </a:lnSpc>
                <a:tabLst>
                  <a:tab pos="366104" algn="l"/>
                </a:tabLst>
              </a:pPr>
              <a:r>
                <a:rPr lang="en-US" sz="1300">
                  <a:solidFill>
                    <a:srgbClr val="2D00FA"/>
                  </a:solidFill>
                  <a:latin typeface="Helvetica" charset="0"/>
                  <a:ea typeface="ＭＳ Ｐゴシック" charset="0"/>
                  <a:cs typeface="Helvetica" charset="0"/>
                  <a:sym typeface="Helvetica" charset="0"/>
                </a:rPr>
                <a:t>Enzymes secreted to digest complex carbohydrates, proteins, and fats in the substrate.</a:t>
              </a:r>
            </a:p>
          </p:txBody>
        </p:sp>
        <p:sp>
          <p:nvSpPr>
            <p:cNvPr id="97308" name="Rectangle 28"/>
            <p:cNvSpPr>
              <a:spLocks/>
            </p:cNvSpPr>
            <p:nvPr/>
          </p:nvSpPr>
          <p:spPr bwMode="auto">
            <a:xfrm>
              <a:off x="304" y="2736"/>
              <a:ext cx="4813" cy="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4705350" bIns="0">
              <a:spAutoFit/>
            </a:bodyPr>
            <a:lstStyle/>
            <a:p>
              <a:pPr algn="ctr">
                <a:lnSpc>
                  <a:spcPct val="107000"/>
                </a:lnSpc>
                <a:tabLst>
                  <a:tab pos="366104" algn="l"/>
                </a:tabLst>
              </a:pPr>
              <a:r>
                <a:rPr lang="en-US" sz="1300">
                  <a:solidFill>
                    <a:srgbClr val="2D00FA"/>
                  </a:solidFill>
                  <a:latin typeface="Helvetica" charset="0"/>
                  <a:ea typeface="ＭＳ Ｐゴシック" charset="0"/>
                  <a:cs typeface="Helvetica" charset="0"/>
                  <a:sym typeface="Helvetica" charset="0"/>
                </a:rPr>
                <a:t>Cell wall</a:t>
              </a:r>
            </a:p>
          </p:txBody>
        </p:sp>
        <p:sp>
          <p:nvSpPr>
            <p:cNvPr id="97309" name="Line 29"/>
            <p:cNvSpPr>
              <a:spLocks noChangeShapeType="1"/>
            </p:cNvSpPr>
            <p:nvPr/>
          </p:nvSpPr>
          <p:spPr bwMode="auto">
            <a:xfrm rot="10800000">
              <a:off x="1364" y="3008"/>
              <a:ext cx="502" cy="394"/>
            </a:xfrm>
            <a:prstGeom prst="line">
              <a:avLst/>
            </a:prstGeom>
            <a:noFill/>
            <a:ln w="25400">
              <a:solidFill>
                <a:srgbClr val="0000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310" name="Line 30"/>
            <p:cNvSpPr>
              <a:spLocks noChangeShapeType="1"/>
            </p:cNvSpPr>
            <p:nvPr/>
          </p:nvSpPr>
          <p:spPr bwMode="auto">
            <a:xfrm flipH="1">
              <a:off x="2351" y="4490"/>
              <a:ext cx="186" cy="350"/>
            </a:xfrm>
            <a:prstGeom prst="line">
              <a:avLst/>
            </a:prstGeom>
            <a:noFill/>
            <a:ln w="25400">
              <a:solidFill>
                <a:srgbClr val="00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311" name="Rectangle 31"/>
            <p:cNvSpPr>
              <a:spLocks/>
            </p:cNvSpPr>
            <p:nvPr/>
          </p:nvSpPr>
          <p:spPr bwMode="auto">
            <a:xfrm>
              <a:off x="1867" y="2544"/>
              <a:ext cx="4693" cy="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4705350" bIns="0">
              <a:spAutoFit/>
            </a:bodyPr>
            <a:lstStyle/>
            <a:p>
              <a:pPr algn="ctr">
                <a:lnSpc>
                  <a:spcPct val="107000"/>
                </a:lnSpc>
                <a:tabLst>
                  <a:tab pos="366104" algn="l"/>
                </a:tabLst>
              </a:pPr>
              <a:r>
                <a:rPr lang="en-US" sz="1300">
                  <a:solidFill>
                    <a:srgbClr val="2D00FA"/>
                  </a:solidFill>
                  <a:latin typeface="Helvetica" charset="0"/>
                  <a:ea typeface="ＭＳ Ｐゴシック" charset="0"/>
                  <a:cs typeface="Helvetica" charset="0"/>
                  <a:sym typeface="Helvetica" charset="0"/>
                </a:rPr>
                <a:t>Hypha</a:t>
              </a:r>
            </a:p>
          </p:txBody>
        </p:sp>
        <p:sp>
          <p:nvSpPr>
            <p:cNvPr id="97312" name="Line 32"/>
            <p:cNvSpPr>
              <a:spLocks noChangeShapeType="1"/>
            </p:cNvSpPr>
            <p:nvPr/>
          </p:nvSpPr>
          <p:spPr bwMode="auto">
            <a:xfrm rot="10800000" flipH="1">
              <a:off x="2743" y="2806"/>
              <a:ext cx="0" cy="434"/>
            </a:xfrm>
            <a:prstGeom prst="line">
              <a:avLst/>
            </a:prstGeom>
            <a:noFill/>
            <a:ln w="25400">
              <a:solidFill>
                <a:srgbClr val="00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7313" name="Rectangle 33"/>
            <p:cNvSpPr>
              <a:spLocks/>
            </p:cNvSpPr>
            <p:nvPr/>
          </p:nvSpPr>
          <p:spPr bwMode="auto">
            <a:xfrm>
              <a:off x="4057" y="2640"/>
              <a:ext cx="4785" cy="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4705350" bIns="0">
              <a:spAutoFit/>
            </a:bodyPr>
            <a:lstStyle/>
            <a:p>
              <a:pPr algn="ctr">
                <a:lnSpc>
                  <a:spcPct val="107000"/>
                </a:lnSpc>
                <a:tabLst>
                  <a:tab pos="366104" algn="l"/>
                </a:tabLst>
              </a:pPr>
              <a:r>
                <a:rPr lang="en-US" sz="1300">
                  <a:solidFill>
                    <a:srgbClr val="2D00FA"/>
                  </a:solidFill>
                  <a:latin typeface="Helvetica" charset="0"/>
                  <a:ea typeface="ＭＳ Ｐゴシック" charset="0"/>
                  <a:cs typeface="Helvetica" charset="0"/>
                  <a:sym typeface="Helvetica" charset="0"/>
                </a:rPr>
                <a:t>Vacuole</a:t>
              </a:r>
            </a:p>
          </p:txBody>
        </p:sp>
        <p:sp>
          <p:nvSpPr>
            <p:cNvPr id="97314" name="Line 34"/>
            <p:cNvSpPr>
              <a:spLocks noChangeShapeType="1"/>
            </p:cNvSpPr>
            <p:nvPr/>
          </p:nvSpPr>
          <p:spPr bwMode="auto">
            <a:xfrm rot="10800000" flipH="1">
              <a:off x="4638" y="2890"/>
              <a:ext cx="226" cy="596"/>
            </a:xfrm>
            <a:prstGeom prst="line">
              <a:avLst/>
            </a:prstGeom>
            <a:noFill/>
            <a:ln w="25400">
              <a:solidFill>
                <a:srgbClr val="00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Tree>
    <p:extLst>
      <p:ext uri="{BB962C8B-B14F-4D97-AF65-F5344CB8AC3E}">
        <p14:creationId xmlns:p14="http://schemas.microsoft.com/office/powerpoint/2010/main" val="2688376195"/>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728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728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728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build="p" bldLvl="5"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
          <p:cNvSpPr>
            <a:spLocks noChangeArrowheads="1"/>
          </p:cNvSpPr>
          <p:nvPr>
            <p:ph type="title"/>
          </p:nvPr>
        </p:nvSpPr>
        <p:spPr>
          <a:xfrm>
            <a:off x="-8930" y="-8930"/>
            <a:ext cx="9179719" cy="812602"/>
          </a:xfrm>
          <a:ln/>
        </p:spPr>
        <p:txBody>
          <a:bodyPr anchor="b"/>
          <a:lstStyle/>
          <a:p>
            <a:pPr>
              <a:tabLst>
                <a:tab pos="669703" algn="l"/>
              </a:tabLst>
            </a:pPr>
            <a:r>
              <a:rPr lang="en-US"/>
              <a:t>Symbiotic Fungi</a:t>
            </a:r>
          </a:p>
        </p:txBody>
      </p:sp>
      <p:sp>
        <p:nvSpPr>
          <p:cNvPr id="98306" name="Rectangle 2"/>
          <p:cNvSpPr>
            <a:spLocks noChangeArrowheads="1"/>
          </p:cNvSpPr>
          <p:nvPr>
            <p:ph type="body" idx="1"/>
          </p:nvPr>
        </p:nvSpPr>
        <p:spPr>
          <a:xfrm>
            <a:off x="258961" y="1250156"/>
            <a:ext cx="5197078" cy="4705945"/>
          </a:xfrm>
          <a:ln/>
        </p:spPr>
        <p:txBody>
          <a:bodyPr/>
          <a:lstStyle/>
          <a:p>
            <a:pPr>
              <a:lnSpc>
                <a:spcPts val="2250"/>
              </a:lnSpc>
              <a:spcBef>
                <a:spcPct val="0"/>
              </a:spcBef>
              <a:spcAft>
                <a:spcPts val="1406"/>
              </a:spcAft>
              <a:buSzPct val="130000"/>
              <a:buBlip>
                <a:blip r:embed="rId3"/>
              </a:buBlip>
              <a:tabLst>
                <a:tab pos="721047" algn="l"/>
                <a:tab pos="1045853" algn="l"/>
                <a:tab pos="1045853" algn="l"/>
                <a:tab pos="721047" algn="l"/>
                <a:tab pos="721047" algn="l"/>
              </a:tabLst>
            </a:pPr>
            <a:r>
              <a:rPr lang="en-US"/>
              <a:t>Most (&gt;95%) vascular plants have a </a:t>
            </a:r>
            <a:r>
              <a:rPr lang="en-US" b="1">
                <a:solidFill>
                  <a:srgbClr val="2D00FA"/>
                </a:solidFill>
              </a:rPr>
              <a:t>symbiotic relationship</a:t>
            </a:r>
            <a:r>
              <a:rPr lang="en-US"/>
              <a:t> with fungi. The symbiotic structure they form is called a </a:t>
            </a:r>
            <a:r>
              <a:rPr lang="en-US" b="1">
                <a:solidFill>
                  <a:srgbClr val="2D00FA"/>
                </a:solidFill>
              </a:rPr>
              <a:t>mycorrhiza</a:t>
            </a:r>
            <a:r>
              <a:rPr lang="en-US"/>
              <a:t>.</a:t>
            </a:r>
          </a:p>
          <a:p>
            <a:pPr lvl="1">
              <a:lnSpc>
                <a:spcPts val="1969"/>
              </a:lnSpc>
              <a:spcBef>
                <a:spcPct val="0"/>
              </a:spcBef>
              <a:spcAft>
                <a:spcPts val="1406"/>
              </a:spcAft>
              <a:buSzPct val="120000"/>
              <a:buBlip>
                <a:blip r:embed="rId4"/>
              </a:buBlip>
              <a:tabLst>
                <a:tab pos="721047" algn="l"/>
                <a:tab pos="1045853" algn="l"/>
                <a:tab pos="1045853" algn="l"/>
                <a:tab pos="721047" algn="l"/>
                <a:tab pos="721047" algn="l"/>
              </a:tabLst>
            </a:pPr>
            <a:r>
              <a:rPr lang="en-US"/>
              <a:t>In these relationships, the </a:t>
            </a:r>
            <a:r>
              <a:rPr lang="en-US" b="1">
                <a:solidFill>
                  <a:srgbClr val="2D00FA"/>
                </a:solidFill>
              </a:rPr>
              <a:t>plants roots</a:t>
            </a:r>
            <a:r>
              <a:rPr lang="en-US"/>
              <a:t> and </a:t>
            </a:r>
            <a:r>
              <a:rPr lang="en-US" b="1">
                <a:solidFill>
                  <a:srgbClr val="2D00FA"/>
                </a:solidFill>
              </a:rPr>
              <a:t>fungi</a:t>
            </a:r>
            <a:r>
              <a:rPr lang="en-US"/>
              <a:t> associate in a </a:t>
            </a:r>
            <a:r>
              <a:rPr lang="en-US" b="1">
                <a:solidFill>
                  <a:srgbClr val="2D00FA"/>
                </a:solidFill>
              </a:rPr>
              <a:t>mutualistic</a:t>
            </a:r>
            <a:r>
              <a:rPr lang="en-US"/>
              <a:t> relationship.</a:t>
            </a:r>
          </a:p>
          <a:p>
            <a:pPr lvl="1">
              <a:lnSpc>
                <a:spcPts val="1969"/>
              </a:lnSpc>
              <a:spcBef>
                <a:spcPct val="0"/>
              </a:spcBef>
              <a:spcAft>
                <a:spcPts val="1406"/>
              </a:spcAft>
              <a:buSzPct val="120000"/>
              <a:buBlip>
                <a:blip r:embed="rId4"/>
              </a:buBlip>
              <a:tabLst>
                <a:tab pos="721047" algn="l"/>
                <a:tab pos="1045853" algn="l"/>
                <a:tab pos="1045853" algn="l"/>
                <a:tab pos="721047" algn="l"/>
                <a:tab pos="721047" algn="l"/>
              </a:tabLst>
            </a:pPr>
            <a:r>
              <a:rPr lang="en-US"/>
              <a:t>The fungi increase the absorptive surface of the plant root system, and the plant exchanges nutrients with the fungi.</a:t>
            </a:r>
          </a:p>
          <a:p>
            <a:pPr>
              <a:lnSpc>
                <a:spcPts val="2250"/>
              </a:lnSpc>
              <a:spcBef>
                <a:spcPct val="0"/>
              </a:spcBef>
              <a:spcAft>
                <a:spcPts val="1406"/>
              </a:spcAft>
              <a:buSzPct val="130000"/>
              <a:buBlip>
                <a:blip r:embed="rId3"/>
              </a:buBlip>
              <a:tabLst>
                <a:tab pos="721047" algn="l"/>
                <a:tab pos="1045853" algn="l"/>
                <a:tab pos="1045853" algn="l"/>
                <a:tab pos="721047" algn="l"/>
                <a:tab pos="721047" algn="l"/>
              </a:tabLst>
            </a:pPr>
            <a:r>
              <a:rPr lang="en-US"/>
              <a:t>The black truffle (right) is the result of a mycorrhizal association between a tree (often an oak) and the fungal genus </a:t>
            </a:r>
            <a:r>
              <a:rPr lang="en-US" i="1"/>
              <a:t>Tuber</a:t>
            </a:r>
            <a:r>
              <a:rPr lang="en-US"/>
              <a:t>.</a:t>
            </a:r>
          </a:p>
          <a:p>
            <a:pPr>
              <a:lnSpc>
                <a:spcPts val="2250"/>
              </a:lnSpc>
              <a:spcBef>
                <a:spcPct val="0"/>
              </a:spcBef>
              <a:spcAft>
                <a:spcPts val="1406"/>
              </a:spcAft>
              <a:buSzPct val="130000"/>
              <a:buBlip>
                <a:blip r:embed="rId3"/>
              </a:buBlip>
              <a:tabLst>
                <a:tab pos="721047" algn="l"/>
                <a:tab pos="1045853" algn="l"/>
                <a:tab pos="1045853" algn="l"/>
                <a:tab pos="721047" algn="l"/>
                <a:tab pos="721047" algn="l"/>
              </a:tabLst>
            </a:pPr>
            <a:r>
              <a:rPr lang="en-US"/>
              <a:t>A </a:t>
            </a:r>
            <a:r>
              <a:rPr lang="en-US" b="1">
                <a:solidFill>
                  <a:srgbClr val="2D00FA"/>
                </a:solidFill>
              </a:rPr>
              <a:t>lichen</a:t>
            </a:r>
            <a:r>
              <a:rPr lang="en-US"/>
              <a:t> is a symbiotic relationship between a photosynthetic microorganism (usually cyanobacteria or a green algae) and a fungus.</a:t>
            </a:r>
          </a:p>
        </p:txBody>
      </p:sp>
      <p:pic>
        <p:nvPicPr>
          <p:cNvPr id="9830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7508" y="1320478"/>
            <a:ext cx="2714625" cy="25460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98308" name="Rectangle 4"/>
          <p:cNvSpPr>
            <a:spLocks/>
          </p:cNvSpPr>
          <p:nvPr/>
        </p:nvSpPr>
        <p:spPr bwMode="auto">
          <a:xfrm>
            <a:off x="5670351" y="4027289"/>
            <a:ext cx="2928938" cy="1607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10000"/>
              </a:lnSpc>
              <a:tabLst>
                <a:tab pos="366104" algn="l"/>
              </a:tabLst>
            </a:pPr>
            <a:r>
              <a:rPr lang="en-US" sz="1400">
                <a:solidFill>
                  <a:srgbClr val="2D00FA"/>
                </a:solidFill>
                <a:latin typeface="Arial" charset="0"/>
                <a:ea typeface="ＭＳ Ｐゴシック" charset="0"/>
                <a:cs typeface="Arial" charset="0"/>
                <a:sym typeface="Arial" charset="0"/>
              </a:rPr>
              <a:t>The </a:t>
            </a:r>
            <a:r>
              <a:rPr lang="en-US" sz="1400" b="1">
                <a:solidFill>
                  <a:srgbClr val="2D00FA"/>
                </a:solidFill>
                <a:latin typeface="Arial" charset="0"/>
                <a:ea typeface="ＭＳ Ｐゴシック" charset="0"/>
                <a:cs typeface="Arial" charset="0"/>
                <a:sym typeface="Arial" charset="0"/>
              </a:rPr>
              <a:t>black truffle</a:t>
            </a:r>
            <a:r>
              <a:rPr lang="en-US" sz="1400">
                <a:solidFill>
                  <a:srgbClr val="2D00FA"/>
                </a:solidFill>
                <a:latin typeface="Arial" charset="0"/>
                <a:ea typeface="ＭＳ Ｐゴシック" charset="0"/>
                <a:cs typeface="Arial" charset="0"/>
                <a:sym typeface="Arial" charset="0"/>
              </a:rPr>
              <a:t> (above) is an example of an edible mycorrhiza. Black truffles are highly prized as a culinary delicacy, and are very expensive to purchase. Truffles are grown commercially by inoculating tree roots with the truffle fungus.</a:t>
            </a:r>
          </a:p>
        </p:txBody>
      </p:sp>
    </p:spTree>
    <p:extLst>
      <p:ext uri="{BB962C8B-B14F-4D97-AF65-F5344CB8AC3E}">
        <p14:creationId xmlns:p14="http://schemas.microsoft.com/office/powerpoint/2010/main" val="1429775512"/>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830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830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830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830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9830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build="p" bldLvl="5"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p:cNvSpPr>
            <a:spLocks noChangeArrowheads="1"/>
          </p:cNvSpPr>
          <p:nvPr>
            <p:ph type="title"/>
          </p:nvPr>
        </p:nvSpPr>
        <p:spPr>
          <a:xfrm>
            <a:off x="-8930" y="-8930"/>
            <a:ext cx="9179719" cy="812602"/>
          </a:xfrm>
          <a:ln/>
        </p:spPr>
        <p:txBody>
          <a:bodyPr anchor="b"/>
          <a:lstStyle/>
          <a:p>
            <a:pPr>
              <a:tabLst>
                <a:tab pos="669703" algn="l"/>
              </a:tabLst>
            </a:pPr>
            <a:r>
              <a:rPr lang="en-US"/>
              <a:t>Economic Roles of Fungi</a:t>
            </a:r>
          </a:p>
        </p:txBody>
      </p:sp>
      <p:sp>
        <p:nvSpPr>
          <p:cNvPr id="99330" name="Rectangle 2"/>
          <p:cNvSpPr>
            <a:spLocks noChangeArrowheads="1"/>
          </p:cNvSpPr>
          <p:nvPr>
            <p:ph type="body" idx="1"/>
          </p:nvPr>
        </p:nvSpPr>
        <p:spPr>
          <a:xfrm>
            <a:off x="321469" y="1285875"/>
            <a:ext cx="4402336" cy="4741664"/>
          </a:xfrm>
          <a:ln/>
        </p:spPr>
        <p:txBody>
          <a:bodyPr/>
          <a:lstStyle/>
          <a:p>
            <a:pPr>
              <a:lnSpc>
                <a:spcPts val="2250"/>
              </a:lnSpc>
              <a:spcBef>
                <a:spcPct val="0"/>
              </a:spcBef>
              <a:spcAft>
                <a:spcPts val="1406"/>
              </a:spcAft>
              <a:buSzPct val="130000"/>
              <a:buBlip>
                <a:blip r:embed="rId3"/>
              </a:buBlip>
              <a:tabLst>
                <a:tab pos="721047" algn="l"/>
                <a:tab pos="721047" algn="l"/>
                <a:tab pos="721047" algn="l"/>
                <a:tab pos="721047" algn="l"/>
              </a:tabLst>
            </a:pPr>
            <a:r>
              <a:rPr lang="en-US"/>
              <a:t>Fungi play an important </a:t>
            </a:r>
            <a:r>
              <a:rPr lang="en-US" b="1">
                <a:solidFill>
                  <a:srgbClr val="2D00FA"/>
                </a:solidFill>
              </a:rPr>
              <a:t>economic role</a:t>
            </a:r>
            <a:r>
              <a:rPr lang="en-US"/>
              <a:t> in </a:t>
            </a:r>
            <a:r>
              <a:rPr lang="en-US" b="1">
                <a:solidFill>
                  <a:srgbClr val="2D00FA"/>
                </a:solidFill>
              </a:rPr>
              <a:t>industry</a:t>
            </a:r>
            <a:r>
              <a:rPr lang="en-US"/>
              <a:t> and </a:t>
            </a:r>
            <a:r>
              <a:rPr lang="en-US" b="1">
                <a:solidFill>
                  <a:srgbClr val="2D00FA"/>
                </a:solidFill>
              </a:rPr>
              <a:t>medicine</a:t>
            </a:r>
            <a:r>
              <a:rPr lang="en-US"/>
              <a:t>. </a:t>
            </a:r>
          </a:p>
          <a:p>
            <a:pPr>
              <a:lnSpc>
                <a:spcPts val="2250"/>
              </a:lnSpc>
              <a:spcBef>
                <a:spcPct val="0"/>
              </a:spcBef>
              <a:spcAft>
                <a:spcPts val="1406"/>
              </a:spcAft>
              <a:buSzPct val="130000"/>
              <a:buBlip>
                <a:blip r:embed="rId3"/>
              </a:buBlip>
              <a:tabLst>
                <a:tab pos="721047" algn="l"/>
                <a:tab pos="721047" algn="l"/>
                <a:tab pos="721047" algn="l"/>
                <a:tab pos="721047" algn="l"/>
              </a:tabLst>
            </a:pPr>
            <a:r>
              <a:rPr lang="en-US"/>
              <a:t>Some members of the fungal genus </a:t>
            </a:r>
            <a:r>
              <a:rPr lang="en-US" b="1" i="1">
                <a:solidFill>
                  <a:srgbClr val="2D00FA"/>
                </a:solidFill>
              </a:rPr>
              <a:t>Pencillium</a:t>
            </a:r>
            <a:r>
              <a:rPr lang="en-US"/>
              <a:t> produce the antibiotic </a:t>
            </a:r>
            <a:r>
              <a:rPr lang="en-US" b="1">
                <a:solidFill>
                  <a:srgbClr val="2D00FA"/>
                </a:solidFill>
              </a:rPr>
              <a:t>penicillin</a:t>
            </a:r>
            <a:r>
              <a:rPr lang="en-US"/>
              <a:t>, which is used to treat a wide variety of bacterial infections.</a:t>
            </a:r>
          </a:p>
          <a:p>
            <a:pPr>
              <a:lnSpc>
                <a:spcPts val="2250"/>
              </a:lnSpc>
              <a:spcBef>
                <a:spcPct val="0"/>
              </a:spcBef>
              <a:spcAft>
                <a:spcPts val="1406"/>
              </a:spcAft>
              <a:buSzPct val="130000"/>
              <a:buBlip>
                <a:blip r:embed="rId3"/>
              </a:buBlip>
              <a:tabLst>
                <a:tab pos="721047" algn="l"/>
                <a:tab pos="721047" algn="l"/>
                <a:tab pos="721047" algn="l"/>
                <a:tab pos="721047" algn="l"/>
              </a:tabLst>
            </a:pPr>
            <a:r>
              <a:rPr lang="en-US"/>
              <a:t>Other </a:t>
            </a:r>
            <a:r>
              <a:rPr lang="en-US" i="1"/>
              <a:t>Penicillium</a:t>
            </a:r>
            <a:r>
              <a:rPr lang="en-US"/>
              <a:t> species (</a:t>
            </a:r>
            <a:r>
              <a:rPr lang="en-US" i="1"/>
              <a:t>Penicillium camemberti</a:t>
            </a:r>
            <a:r>
              <a:rPr lang="en-US"/>
              <a:t>) ferment soft cheeses such as brie or camembert.</a:t>
            </a:r>
          </a:p>
          <a:p>
            <a:pPr>
              <a:lnSpc>
                <a:spcPts val="2250"/>
              </a:lnSpc>
              <a:spcBef>
                <a:spcPct val="0"/>
              </a:spcBef>
              <a:spcAft>
                <a:spcPts val="1406"/>
              </a:spcAft>
              <a:buSzPct val="130000"/>
              <a:buBlip>
                <a:blip r:embed="rId3"/>
              </a:buBlip>
              <a:tabLst>
                <a:tab pos="721047" algn="l"/>
                <a:tab pos="721047" algn="l"/>
                <a:tab pos="721047" algn="l"/>
                <a:tab pos="721047" algn="l"/>
              </a:tabLst>
            </a:pPr>
            <a:r>
              <a:rPr lang="en-US" b="1">
                <a:solidFill>
                  <a:srgbClr val="2D00FA"/>
                </a:solidFill>
              </a:rPr>
              <a:t>Yeasts</a:t>
            </a:r>
            <a:r>
              <a:rPr lang="en-US"/>
              <a:t> are widely used in </a:t>
            </a:r>
            <a:r>
              <a:rPr lang="en-US" b="1">
                <a:solidFill>
                  <a:srgbClr val="2D00FA"/>
                </a:solidFill>
              </a:rPr>
              <a:t>baking bread</a:t>
            </a:r>
            <a:r>
              <a:rPr lang="en-US"/>
              <a:t> and the </a:t>
            </a:r>
            <a:r>
              <a:rPr lang="en-US" b="1">
                <a:solidFill>
                  <a:srgbClr val="2D00FA"/>
                </a:solidFill>
              </a:rPr>
              <a:t>fermentation</a:t>
            </a:r>
            <a:r>
              <a:rPr lang="en-US"/>
              <a:t> of alcoholic beverages.</a:t>
            </a:r>
          </a:p>
        </p:txBody>
      </p:sp>
      <p:sp>
        <p:nvSpPr>
          <p:cNvPr id="99331" name="Rectangle 3"/>
          <p:cNvSpPr>
            <a:spLocks/>
          </p:cNvSpPr>
          <p:nvPr/>
        </p:nvSpPr>
        <p:spPr bwMode="auto">
          <a:xfrm>
            <a:off x="5161359" y="5616774"/>
            <a:ext cx="3116461" cy="7054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5000"/>
              </a:lnSpc>
              <a:tabLst>
                <a:tab pos="366104" algn="l"/>
              </a:tabLst>
            </a:pPr>
            <a:r>
              <a:rPr lang="en-US" sz="1500" i="1">
                <a:solidFill>
                  <a:srgbClr val="2D00FA"/>
                </a:solidFill>
                <a:latin typeface="Arial" charset="0"/>
                <a:ea typeface="ＭＳ Ｐゴシック" charset="0"/>
                <a:cs typeface="Arial" charset="0"/>
                <a:sym typeface="Arial" charset="0"/>
              </a:rPr>
              <a:t>Penicillium notatum</a:t>
            </a:r>
            <a:r>
              <a:rPr lang="en-US" sz="1500">
                <a:solidFill>
                  <a:srgbClr val="2D00FA"/>
                </a:solidFill>
                <a:latin typeface="Arial" charset="0"/>
                <a:ea typeface="ＭＳ Ｐゴシック" charset="0"/>
                <a:cs typeface="Arial" charset="0"/>
                <a:sym typeface="Arial" charset="0"/>
              </a:rPr>
              <a:t> is also called bread mold. It produces the antibiotic penicillin. (SEM X1200)</a:t>
            </a:r>
          </a:p>
        </p:txBody>
      </p:sp>
      <p:pic>
        <p:nvPicPr>
          <p:cNvPr id="9933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6711" y="1196578"/>
            <a:ext cx="3214688" cy="428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Tree>
    <p:extLst>
      <p:ext uri="{BB962C8B-B14F-4D97-AF65-F5344CB8AC3E}">
        <p14:creationId xmlns:p14="http://schemas.microsoft.com/office/powerpoint/2010/main" val="982948662"/>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933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933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933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933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build="p" bldLvl="5"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
          <p:cNvSpPr>
            <a:spLocks noChangeArrowheads="1"/>
          </p:cNvSpPr>
          <p:nvPr>
            <p:ph type="title"/>
          </p:nvPr>
        </p:nvSpPr>
        <p:spPr>
          <a:xfrm>
            <a:off x="-17859" y="-8930"/>
            <a:ext cx="9188648" cy="812602"/>
          </a:xfrm>
          <a:ln/>
        </p:spPr>
        <p:txBody>
          <a:bodyPr anchor="b"/>
          <a:lstStyle/>
          <a:p>
            <a:pPr>
              <a:tabLst>
                <a:tab pos="669703" algn="l"/>
              </a:tabLst>
            </a:pPr>
            <a:r>
              <a:rPr lang="en-US"/>
              <a:t>Fungal Lifestyles</a:t>
            </a:r>
          </a:p>
        </p:txBody>
      </p:sp>
      <p:sp>
        <p:nvSpPr>
          <p:cNvPr id="100354" name="Rectangle 2"/>
          <p:cNvSpPr>
            <a:spLocks noChangeArrowheads="1"/>
          </p:cNvSpPr>
          <p:nvPr>
            <p:ph type="body" idx="1"/>
          </p:nvPr>
        </p:nvSpPr>
        <p:spPr>
          <a:xfrm>
            <a:off x="607219" y="1000125"/>
            <a:ext cx="7617023" cy="2500313"/>
          </a:xfrm>
          <a:ln/>
        </p:spPr>
        <p:txBody>
          <a:bodyPr/>
          <a:lstStyle/>
          <a:p>
            <a:pPr>
              <a:lnSpc>
                <a:spcPts val="2250"/>
              </a:lnSpc>
              <a:spcBef>
                <a:spcPct val="0"/>
              </a:spcBef>
              <a:spcAft>
                <a:spcPts val="703"/>
              </a:spcAft>
              <a:buSzPct val="130000"/>
              <a:buBlip>
                <a:blip r:embed="rId3"/>
              </a:buBlip>
              <a:tabLst>
                <a:tab pos="721047" algn="l"/>
                <a:tab pos="1045853" algn="l"/>
                <a:tab pos="1045853" algn="l"/>
                <a:tab pos="1045853" algn="l"/>
              </a:tabLst>
            </a:pPr>
            <a:r>
              <a:rPr lang="en-US"/>
              <a:t>Fungi obtain nutrients in one of three ways:</a:t>
            </a:r>
          </a:p>
          <a:p>
            <a:pPr lvl="1">
              <a:lnSpc>
                <a:spcPts val="1969"/>
              </a:lnSpc>
              <a:spcBef>
                <a:spcPct val="0"/>
              </a:spcBef>
              <a:spcAft>
                <a:spcPts val="1406"/>
              </a:spcAft>
              <a:buSzPct val="120000"/>
              <a:buBlip>
                <a:blip r:embed="rId4"/>
              </a:buBlip>
              <a:tabLst>
                <a:tab pos="721047" algn="l"/>
                <a:tab pos="1045853" algn="l"/>
                <a:tab pos="1045853" algn="l"/>
                <a:tab pos="1045853" algn="l"/>
              </a:tabLst>
            </a:pPr>
            <a:r>
              <a:rPr lang="en-US" b="1">
                <a:solidFill>
                  <a:srgbClr val="2D00FA"/>
                </a:solidFill>
              </a:rPr>
              <a:t>Saprobes</a:t>
            </a:r>
            <a:r>
              <a:rPr lang="en-US"/>
              <a:t>: nutrients are absorbed from the extracellular digestion of non-living organic materials, e.g. logs, dead plant material.</a:t>
            </a:r>
          </a:p>
          <a:p>
            <a:pPr lvl="1">
              <a:lnSpc>
                <a:spcPts val="1969"/>
              </a:lnSpc>
              <a:spcBef>
                <a:spcPct val="0"/>
              </a:spcBef>
              <a:spcAft>
                <a:spcPts val="1406"/>
              </a:spcAft>
              <a:buSzPct val="120000"/>
              <a:buBlip>
                <a:blip r:embed="rId4"/>
              </a:buBlip>
              <a:tabLst>
                <a:tab pos="721047" algn="l"/>
                <a:tab pos="1045853" algn="l"/>
                <a:tab pos="1045853" algn="l"/>
                <a:tab pos="1045853" algn="l"/>
              </a:tabLst>
            </a:pPr>
            <a:r>
              <a:rPr lang="en-US" b="1">
                <a:solidFill>
                  <a:srgbClr val="2D00FA"/>
                </a:solidFill>
              </a:rPr>
              <a:t>Parasites</a:t>
            </a:r>
            <a:r>
              <a:rPr lang="en-US"/>
              <a:t>: nutrients are absorbed from the cells of a living host. There is no benefit to the host, e.g. the group of fungi that cause ringworm.</a:t>
            </a:r>
          </a:p>
          <a:p>
            <a:pPr lvl="1">
              <a:lnSpc>
                <a:spcPts val="1969"/>
              </a:lnSpc>
              <a:spcBef>
                <a:spcPct val="0"/>
              </a:spcBef>
              <a:spcAft>
                <a:spcPts val="1406"/>
              </a:spcAft>
              <a:buSzPct val="120000"/>
              <a:buBlip>
                <a:blip r:embed="rId4"/>
              </a:buBlip>
              <a:tabLst>
                <a:tab pos="721047" algn="l"/>
                <a:tab pos="1045853" algn="l"/>
                <a:tab pos="1045853" algn="l"/>
                <a:tab pos="1045853" algn="l"/>
              </a:tabLst>
            </a:pPr>
            <a:r>
              <a:rPr lang="en-US" b="1">
                <a:solidFill>
                  <a:srgbClr val="2D00FA"/>
                </a:solidFill>
              </a:rPr>
              <a:t>Mutualistic symbiont</a:t>
            </a:r>
            <a:r>
              <a:rPr lang="en-US"/>
              <a:t>: nutrients are absorbed from a living organism. The host is unharmed, and there is benefit to both parties, e.g. </a:t>
            </a:r>
            <a:r>
              <a:rPr lang="en-US" b="1"/>
              <a:t>lichens</a:t>
            </a:r>
            <a:r>
              <a:rPr lang="en-US"/>
              <a:t>.</a:t>
            </a:r>
          </a:p>
        </p:txBody>
      </p:sp>
      <p:grpSp>
        <p:nvGrpSpPr>
          <p:cNvPr id="100355" name="Group 3"/>
          <p:cNvGrpSpPr>
            <a:grpSpLocks/>
          </p:cNvGrpSpPr>
          <p:nvPr/>
        </p:nvGrpSpPr>
        <p:grpSpPr bwMode="auto">
          <a:xfrm>
            <a:off x="3268266" y="3481462"/>
            <a:ext cx="3036094" cy="3010421"/>
            <a:chOff x="0" y="0"/>
            <a:chExt cx="2720" cy="2696"/>
          </a:xfrm>
        </p:grpSpPr>
        <p:sp>
          <p:nvSpPr>
            <p:cNvPr id="100356" name="Rectangle 4"/>
            <p:cNvSpPr>
              <a:spLocks/>
            </p:cNvSpPr>
            <p:nvPr/>
          </p:nvSpPr>
          <p:spPr bwMode="auto">
            <a:xfrm>
              <a:off x="0" y="1808"/>
              <a:ext cx="2720" cy="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500">
                  <a:solidFill>
                    <a:srgbClr val="2D00FA"/>
                  </a:solidFill>
                  <a:latin typeface="Arial" charset="0"/>
                  <a:ea typeface="ＭＳ Ｐゴシック" charset="0"/>
                  <a:cs typeface="Arial" charset="0"/>
                  <a:sym typeface="Arial" charset="0"/>
                </a:rPr>
                <a:t>Parasite: </a:t>
              </a:r>
              <a:r>
                <a:rPr lang="en-US" sz="1500" b="1">
                  <a:solidFill>
                    <a:srgbClr val="2D00FA"/>
                  </a:solidFill>
                  <a:latin typeface="Arial" charset="0"/>
                  <a:ea typeface="ＭＳ Ｐゴシック" charset="0"/>
                  <a:cs typeface="Arial" charset="0"/>
                  <a:sym typeface="Arial" charset="0"/>
                </a:rPr>
                <a:t>Ringworm</a:t>
              </a:r>
              <a:r>
                <a:rPr lang="en-US" sz="1500">
                  <a:solidFill>
                    <a:srgbClr val="2D00FA"/>
                  </a:solidFill>
                  <a:latin typeface="Arial" charset="0"/>
                  <a:ea typeface="ＭＳ Ｐゴシック" charset="0"/>
                  <a:cs typeface="Arial" charset="0"/>
                  <a:sym typeface="Arial" charset="0"/>
                </a:rPr>
                <a:t> (tinea) is caused by a genus of parasitic fungi. The example here on the arm is tinea corporis. </a:t>
              </a:r>
            </a:p>
          </p:txBody>
        </p:sp>
        <p:pic>
          <p:nvPicPr>
            <p:cNvPr id="10035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 y="0"/>
              <a:ext cx="2400" cy="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00358" name="Rectangle 6"/>
            <p:cNvSpPr>
              <a:spLocks/>
            </p:cNvSpPr>
            <p:nvPr/>
          </p:nvSpPr>
          <p:spPr bwMode="auto">
            <a:xfrm rot="16200000">
              <a:off x="2481" y="1539"/>
              <a:ext cx="274" cy="1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1100">
                  <a:solidFill>
                    <a:srgbClr val="000000"/>
                  </a:solidFill>
                  <a:latin typeface="Arial" charset="0"/>
                  <a:ea typeface="ＭＳ Ｐゴシック" charset="0"/>
                  <a:cs typeface="Arial" charset="0"/>
                  <a:sym typeface="Arial" charset="0"/>
                </a:rPr>
                <a:t>CDC</a:t>
              </a:r>
            </a:p>
          </p:txBody>
        </p:sp>
      </p:grpSp>
      <p:grpSp>
        <p:nvGrpSpPr>
          <p:cNvPr id="100359" name="Group 7"/>
          <p:cNvGrpSpPr>
            <a:grpSpLocks/>
          </p:cNvGrpSpPr>
          <p:nvPr/>
        </p:nvGrpSpPr>
        <p:grpSpPr bwMode="auto">
          <a:xfrm>
            <a:off x="312539" y="3482578"/>
            <a:ext cx="2768203" cy="3170039"/>
            <a:chOff x="0" y="0"/>
            <a:chExt cx="2480" cy="2840"/>
          </a:xfrm>
        </p:grpSpPr>
        <p:pic>
          <p:nvPicPr>
            <p:cNvPr id="10036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480" cy="2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00361" name="Rectangle 9"/>
            <p:cNvSpPr>
              <a:spLocks/>
            </p:cNvSpPr>
            <p:nvPr/>
          </p:nvSpPr>
          <p:spPr bwMode="auto">
            <a:xfrm>
              <a:off x="712" y="2576"/>
              <a:ext cx="1048" cy="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500" b="1">
                  <a:solidFill>
                    <a:srgbClr val="2D00FA"/>
                  </a:solidFill>
                  <a:latin typeface="Arial" charset="0"/>
                  <a:ea typeface="ＭＳ Ｐゴシック" charset="0"/>
                  <a:cs typeface="Arial" charset="0"/>
                  <a:sym typeface="Arial" charset="0"/>
                </a:rPr>
                <a:t>Saprobes</a:t>
              </a:r>
            </a:p>
          </p:txBody>
        </p:sp>
      </p:grpSp>
      <p:grpSp>
        <p:nvGrpSpPr>
          <p:cNvPr id="100362" name="Group 10"/>
          <p:cNvGrpSpPr>
            <a:grpSpLocks/>
          </p:cNvGrpSpPr>
          <p:nvPr/>
        </p:nvGrpSpPr>
        <p:grpSpPr bwMode="auto">
          <a:xfrm>
            <a:off x="6429375" y="3482578"/>
            <a:ext cx="2399854" cy="3170039"/>
            <a:chOff x="0" y="0"/>
            <a:chExt cx="2150" cy="2840"/>
          </a:xfrm>
        </p:grpSpPr>
        <p:pic>
          <p:nvPicPr>
            <p:cNvPr id="100363"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150" cy="2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00364" name="Rectangle 12"/>
            <p:cNvSpPr>
              <a:spLocks/>
            </p:cNvSpPr>
            <p:nvPr/>
          </p:nvSpPr>
          <p:spPr bwMode="auto">
            <a:xfrm>
              <a:off x="104" y="2576"/>
              <a:ext cx="1936" cy="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500" b="1">
                  <a:solidFill>
                    <a:srgbClr val="2D00FA"/>
                  </a:solidFill>
                  <a:latin typeface="Arial" charset="0"/>
                  <a:ea typeface="ＭＳ Ｐゴシック" charset="0"/>
                  <a:cs typeface="Arial" charset="0"/>
                  <a:sym typeface="Arial" charset="0"/>
                </a:rPr>
                <a:t>Mutualistic symbiont</a:t>
              </a:r>
            </a:p>
          </p:txBody>
        </p:sp>
      </p:grpSp>
    </p:spTree>
    <p:extLst>
      <p:ext uri="{BB962C8B-B14F-4D97-AF65-F5344CB8AC3E}">
        <p14:creationId xmlns:p14="http://schemas.microsoft.com/office/powerpoint/2010/main" val="3810341855"/>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035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035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100359"/>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0035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10035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00354">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499"/>
                                          </p:stCondLst>
                                        </p:cTn>
                                        <p:tgtEl>
                                          <p:spTgt spid="1003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build="p" bldLvl="5"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5054" y="2339578"/>
            <a:ext cx="5357813" cy="38319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01378" name="Rectangle 2"/>
          <p:cNvSpPr>
            <a:spLocks noChangeArrowheads="1"/>
          </p:cNvSpPr>
          <p:nvPr>
            <p:ph type="title"/>
          </p:nvPr>
        </p:nvSpPr>
        <p:spPr>
          <a:xfrm>
            <a:off x="-17859" y="-8930"/>
            <a:ext cx="9188648" cy="812602"/>
          </a:xfrm>
          <a:ln/>
        </p:spPr>
        <p:txBody>
          <a:bodyPr anchor="b"/>
          <a:lstStyle/>
          <a:p>
            <a:pPr>
              <a:tabLst>
                <a:tab pos="669703" algn="l"/>
              </a:tabLst>
            </a:pPr>
            <a:r>
              <a:rPr lang="en-US"/>
              <a:t>Single Celled Fungi</a:t>
            </a:r>
          </a:p>
        </p:txBody>
      </p:sp>
      <p:sp>
        <p:nvSpPr>
          <p:cNvPr id="101379" name="Rectangle 3"/>
          <p:cNvSpPr>
            <a:spLocks noChangeArrowheads="1"/>
          </p:cNvSpPr>
          <p:nvPr>
            <p:ph type="body" idx="1"/>
          </p:nvPr>
        </p:nvSpPr>
        <p:spPr>
          <a:xfrm>
            <a:off x="258961" y="1071562"/>
            <a:ext cx="8126016" cy="3116461"/>
          </a:xfrm>
          <a:ln/>
        </p:spPr>
        <p:txBody>
          <a:bodyPr/>
          <a:lstStyle/>
          <a:p>
            <a:pPr>
              <a:lnSpc>
                <a:spcPts val="2250"/>
              </a:lnSpc>
              <a:spcBef>
                <a:spcPct val="0"/>
              </a:spcBef>
              <a:spcAft>
                <a:spcPts val="1406"/>
              </a:spcAft>
              <a:buSzPct val="130000"/>
              <a:buBlip>
                <a:blip r:embed="rId4"/>
              </a:buBlip>
              <a:tabLst>
                <a:tab pos="721047" algn="l"/>
                <a:tab pos="721047" algn="l"/>
                <a:tab pos="721047" algn="l"/>
                <a:tab pos="721047" algn="l"/>
              </a:tabLst>
            </a:pPr>
            <a:r>
              <a:rPr lang="en-US" b="1">
                <a:solidFill>
                  <a:srgbClr val="2D00FA"/>
                </a:solidFill>
              </a:rPr>
              <a:t>Yeasts</a:t>
            </a:r>
            <a:r>
              <a:rPr lang="en-US"/>
              <a:t> are an example of a single celled fungi.</a:t>
            </a:r>
          </a:p>
          <a:p>
            <a:pPr>
              <a:lnSpc>
                <a:spcPts val="2250"/>
              </a:lnSpc>
              <a:spcBef>
                <a:spcPct val="0"/>
              </a:spcBef>
              <a:spcAft>
                <a:spcPts val="1406"/>
              </a:spcAft>
              <a:buSzPct val="130000"/>
              <a:buBlip>
                <a:blip r:embed="rId4"/>
              </a:buBlip>
              <a:tabLst>
                <a:tab pos="721047" algn="l"/>
                <a:tab pos="721047" algn="l"/>
                <a:tab pos="721047" algn="l"/>
                <a:tab pos="721047" algn="l"/>
              </a:tabLst>
            </a:pPr>
            <a:r>
              <a:rPr lang="en-US"/>
              <a:t>They are </a:t>
            </a:r>
            <a:r>
              <a:rPr lang="en-US" b="1">
                <a:solidFill>
                  <a:srgbClr val="2D00FA"/>
                </a:solidFill>
              </a:rPr>
              <a:t>nonfilamentous</a:t>
            </a:r>
            <a:r>
              <a:rPr lang="en-US"/>
              <a:t>, and typically oval or spherical in shape.</a:t>
            </a:r>
          </a:p>
          <a:p>
            <a:pPr>
              <a:lnSpc>
                <a:spcPts val="2250"/>
              </a:lnSpc>
              <a:spcBef>
                <a:spcPct val="0"/>
              </a:spcBef>
              <a:spcAft>
                <a:spcPts val="1406"/>
              </a:spcAft>
              <a:buSzPct val="130000"/>
              <a:buBlip>
                <a:blip r:embed="rId4"/>
              </a:buBlip>
              <a:tabLst>
                <a:tab pos="721047" algn="l"/>
                <a:tab pos="721047" algn="l"/>
                <a:tab pos="721047" algn="l"/>
                <a:tab pos="721047" algn="l"/>
              </a:tabLst>
            </a:pPr>
            <a:r>
              <a:rPr lang="en-US"/>
              <a:t>Reproduction is by fission or budding.</a:t>
            </a:r>
          </a:p>
          <a:p>
            <a:pPr>
              <a:lnSpc>
                <a:spcPts val="2250"/>
              </a:lnSpc>
              <a:spcBef>
                <a:spcPct val="0"/>
              </a:spcBef>
              <a:spcAft>
                <a:spcPts val="1406"/>
              </a:spcAft>
              <a:buSzPct val="130000"/>
              <a:buBlip>
                <a:blip r:embed="rId4"/>
              </a:buBlip>
              <a:tabLst>
                <a:tab pos="721047" algn="l"/>
                <a:tab pos="721047" algn="l"/>
                <a:tab pos="721047" algn="l"/>
                <a:tab pos="721047" algn="l"/>
              </a:tabLst>
            </a:pPr>
            <a:r>
              <a:rPr lang="en-US"/>
              <a:t>Yeasts are </a:t>
            </a:r>
            <a:r>
              <a:rPr lang="en-US" b="1">
                <a:solidFill>
                  <a:srgbClr val="2D00FA"/>
                </a:solidFill>
              </a:rPr>
              <a:t>facultative</a:t>
            </a:r>
            <a:r>
              <a:rPr lang="en-US" b="1">
                <a:solidFill>
                  <a:srgbClr val="2D00FA"/>
                </a:solidFill>
                <a:ea typeface="ヒラギノ角ゴ Pro W6" charset="0"/>
                <a:cs typeface="ヒラギノ角ゴ Pro W6" charset="0"/>
              </a:rPr>
              <a:t/>
            </a:r>
            <a:br>
              <a:rPr lang="en-US" b="1">
                <a:solidFill>
                  <a:srgbClr val="2D00FA"/>
                </a:solidFill>
                <a:ea typeface="ヒラギノ角ゴ Pro W6" charset="0"/>
                <a:cs typeface="ヒラギノ角ゴ Pro W6" charset="0"/>
              </a:rPr>
            </a:br>
            <a:r>
              <a:rPr lang="en-US" b="1">
                <a:solidFill>
                  <a:srgbClr val="2D00FA"/>
                </a:solidFill>
              </a:rPr>
              <a:t>anaerobes</a:t>
            </a:r>
            <a:r>
              <a:rPr lang="en-US"/>
              <a:t>, and used in</a:t>
            </a:r>
            <a:br>
              <a:rPr lang="en-US"/>
            </a:br>
            <a:r>
              <a:rPr lang="en-US"/>
              <a:t>the brewing, wine making</a:t>
            </a:r>
            <a:br>
              <a:rPr lang="en-US"/>
            </a:br>
            <a:r>
              <a:rPr lang="en-US"/>
              <a:t>and baking industries.</a:t>
            </a:r>
          </a:p>
        </p:txBody>
      </p:sp>
      <p:sp>
        <p:nvSpPr>
          <p:cNvPr id="101380" name="Rectangle 4"/>
          <p:cNvSpPr>
            <a:spLocks/>
          </p:cNvSpPr>
          <p:nvPr/>
        </p:nvSpPr>
        <p:spPr bwMode="auto">
          <a:xfrm>
            <a:off x="2811231" y="6072187"/>
            <a:ext cx="1102709" cy="2441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2000"/>
              </a:lnSpc>
              <a:tabLst>
                <a:tab pos="366104" algn="l"/>
              </a:tabLst>
            </a:pPr>
            <a:r>
              <a:rPr lang="en-US" sz="1700" b="1">
                <a:solidFill>
                  <a:srgbClr val="FF0017"/>
                </a:solidFill>
                <a:latin typeface="Arial" charset="0"/>
                <a:ea typeface="ＭＳ Ｐゴシック" charset="0"/>
                <a:cs typeface="Arial" charset="0"/>
                <a:sym typeface="Arial" charset="0"/>
              </a:rPr>
              <a:t>Parent cell</a:t>
            </a:r>
          </a:p>
        </p:txBody>
      </p:sp>
      <p:sp>
        <p:nvSpPr>
          <p:cNvPr id="101381" name="Rectangle 5"/>
          <p:cNvSpPr>
            <a:spLocks/>
          </p:cNvSpPr>
          <p:nvPr/>
        </p:nvSpPr>
        <p:spPr bwMode="auto">
          <a:xfrm>
            <a:off x="7498780" y="1973461"/>
            <a:ext cx="1308050" cy="2441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2000"/>
              </a:lnSpc>
              <a:tabLst>
                <a:tab pos="366104" algn="l"/>
              </a:tabLst>
            </a:pPr>
            <a:r>
              <a:rPr lang="en-US" sz="1700" b="1">
                <a:solidFill>
                  <a:srgbClr val="FF0017"/>
                </a:solidFill>
                <a:latin typeface="Arial" charset="0"/>
                <a:ea typeface="ＭＳ Ｐゴシック" charset="0"/>
                <a:cs typeface="Arial" charset="0"/>
                <a:sym typeface="Arial" charset="0"/>
              </a:rPr>
              <a:t>Budding cell</a:t>
            </a:r>
          </a:p>
        </p:txBody>
      </p:sp>
      <p:sp>
        <p:nvSpPr>
          <p:cNvPr id="101382" name="Rectangle 6"/>
          <p:cNvSpPr>
            <a:spLocks/>
          </p:cNvSpPr>
          <p:nvPr/>
        </p:nvSpPr>
        <p:spPr bwMode="auto">
          <a:xfrm>
            <a:off x="3955852" y="2607469"/>
            <a:ext cx="1000125"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a:solidFill>
                  <a:srgbClr val="000000"/>
                </a:solidFill>
                <a:latin typeface="Arial" charset="0"/>
                <a:ea typeface="ＭＳ Ｐゴシック" charset="0"/>
                <a:cs typeface="Arial" charset="0"/>
                <a:sym typeface="Arial" charset="0"/>
              </a:rPr>
              <a:t>Rough endoplasmic reticulum</a:t>
            </a:r>
          </a:p>
        </p:txBody>
      </p:sp>
      <p:sp>
        <p:nvSpPr>
          <p:cNvPr id="101383" name="Rectangle 7"/>
          <p:cNvSpPr>
            <a:spLocks/>
          </p:cNvSpPr>
          <p:nvPr/>
        </p:nvSpPr>
        <p:spPr bwMode="auto">
          <a:xfrm>
            <a:off x="2196703" y="5286375"/>
            <a:ext cx="794742" cy="3482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9000"/>
              </a:lnSpc>
              <a:tabLst>
                <a:tab pos="366104" algn="l"/>
              </a:tabLst>
            </a:pPr>
            <a:r>
              <a:rPr lang="en-US" sz="1300">
                <a:solidFill>
                  <a:srgbClr val="000000"/>
                </a:solidFill>
                <a:latin typeface="Arial" charset="0"/>
                <a:ea typeface="ＭＳ Ｐゴシック" charset="0"/>
                <a:cs typeface="Arial" charset="0"/>
                <a:sym typeface="Arial" charset="0"/>
              </a:rPr>
              <a:t>Nuclear pore</a:t>
            </a:r>
          </a:p>
        </p:txBody>
      </p:sp>
      <p:sp>
        <p:nvSpPr>
          <p:cNvPr id="101384" name="Rectangle 8"/>
          <p:cNvSpPr>
            <a:spLocks/>
          </p:cNvSpPr>
          <p:nvPr/>
        </p:nvSpPr>
        <p:spPr bwMode="auto">
          <a:xfrm>
            <a:off x="4884539" y="6375797"/>
            <a:ext cx="1196578"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9000"/>
              </a:lnSpc>
              <a:tabLst>
                <a:tab pos="366104" algn="l"/>
              </a:tabLst>
            </a:pPr>
            <a:r>
              <a:rPr lang="en-US" sz="1300">
                <a:solidFill>
                  <a:srgbClr val="000000"/>
                </a:solidFill>
                <a:latin typeface="Arial" charset="0"/>
                <a:ea typeface="ＭＳ Ｐゴシック" charset="0"/>
                <a:cs typeface="Arial" charset="0"/>
                <a:sym typeface="Arial" charset="0"/>
              </a:rPr>
              <a:t>Mitochondria</a:t>
            </a:r>
          </a:p>
        </p:txBody>
      </p:sp>
      <p:sp>
        <p:nvSpPr>
          <p:cNvPr id="101385" name="Rectangle 9"/>
          <p:cNvSpPr>
            <a:spLocks/>
          </p:cNvSpPr>
          <p:nvPr/>
        </p:nvSpPr>
        <p:spPr bwMode="auto">
          <a:xfrm>
            <a:off x="5679281" y="5857875"/>
            <a:ext cx="812602"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9000"/>
              </a:lnSpc>
              <a:tabLst>
                <a:tab pos="366104" algn="l"/>
              </a:tabLst>
            </a:pPr>
            <a:r>
              <a:rPr lang="en-US" sz="1300">
                <a:solidFill>
                  <a:srgbClr val="000000"/>
                </a:solidFill>
                <a:latin typeface="Arial" charset="0"/>
                <a:ea typeface="ＭＳ Ｐゴシック" charset="0"/>
                <a:cs typeface="Arial" charset="0"/>
                <a:sym typeface="Arial" charset="0"/>
              </a:rPr>
              <a:t>Vacuole</a:t>
            </a:r>
          </a:p>
        </p:txBody>
      </p:sp>
      <p:sp>
        <p:nvSpPr>
          <p:cNvPr id="101386" name="Rectangle 10"/>
          <p:cNvSpPr>
            <a:spLocks/>
          </p:cNvSpPr>
          <p:nvPr/>
        </p:nvSpPr>
        <p:spPr bwMode="auto">
          <a:xfrm>
            <a:off x="6215062" y="5357812"/>
            <a:ext cx="919758" cy="3482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9000"/>
              </a:lnSpc>
              <a:tabLst>
                <a:tab pos="366104" algn="l"/>
              </a:tabLst>
            </a:pPr>
            <a:r>
              <a:rPr lang="en-US" sz="1300">
                <a:solidFill>
                  <a:srgbClr val="000000"/>
                </a:solidFill>
                <a:latin typeface="Arial" charset="0"/>
                <a:ea typeface="ＭＳ Ｐゴシック" charset="0"/>
                <a:cs typeface="Arial" charset="0"/>
                <a:sym typeface="Arial" charset="0"/>
              </a:rPr>
              <a:t>Golgi apparatus</a:t>
            </a:r>
          </a:p>
        </p:txBody>
      </p:sp>
      <p:sp>
        <p:nvSpPr>
          <p:cNvPr id="101387" name="Rectangle 11"/>
          <p:cNvSpPr>
            <a:spLocks/>
          </p:cNvSpPr>
          <p:nvPr/>
        </p:nvSpPr>
        <p:spPr bwMode="auto">
          <a:xfrm>
            <a:off x="8009930" y="4268391"/>
            <a:ext cx="848320"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9000"/>
              </a:lnSpc>
              <a:tabLst>
                <a:tab pos="366104" algn="l"/>
              </a:tabLst>
            </a:pPr>
            <a:r>
              <a:rPr lang="en-US" sz="1300">
                <a:solidFill>
                  <a:srgbClr val="000000"/>
                </a:solidFill>
                <a:latin typeface="Arial" charset="0"/>
                <a:ea typeface="ＭＳ Ｐゴシック" charset="0"/>
                <a:cs typeface="Arial" charset="0"/>
                <a:sym typeface="Arial" charset="0"/>
              </a:rPr>
              <a:t>Nucleus</a:t>
            </a:r>
          </a:p>
        </p:txBody>
      </p:sp>
      <p:sp>
        <p:nvSpPr>
          <p:cNvPr id="101388" name="Rectangle 12"/>
          <p:cNvSpPr>
            <a:spLocks/>
          </p:cNvSpPr>
          <p:nvPr/>
        </p:nvSpPr>
        <p:spPr bwMode="auto">
          <a:xfrm>
            <a:off x="6938367" y="4920258"/>
            <a:ext cx="955477"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9000"/>
              </a:lnSpc>
              <a:tabLst>
                <a:tab pos="366104" algn="l"/>
              </a:tabLst>
            </a:pPr>
            <a:r>
              <a:rPr lang="en-US" sz="1300">
                <a:solidFill>
                  <a:srgbClr val="000000"/>
                </a:solidFill>
                <a:latin typeface="Arial" charset="0"/>
                <a:ea typeface="ＭＳ Ｐゴシック" charset="0"/>
                <a:cs typeface="Arial" charset="0"/>
                <a:sym typeface="Arial" charset="0"/>
              </a:rPr>
              <a:t>Nucleolus</a:t>
            </a:r>
          </a:p>
        </p:txBody>
      </p:sp>
      <p:sp>
        <p:nvSpPr>
          <p:cNvPr id="101389" name="Rectangle 13"/>
          <p:cNvSpPr>
            <a:spLocks/>
          </p:cNvSpPr>
          <p:nvPr/>
        </p:nvSpPr>
        <p:spPr bwMode="auto">
          <a:xfrm>
            <a:off x="6009680" y="1982391"/>
            <a:ext cx="821531" cy="3482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9000"/>
              </a:lnSpc>
              <a:tabLst>
                <a:tab pos="366104" algn="l"/>
              </a:tabLst>
            </a:pPr>
            <a:r>
              <a:rPr lang="en-US" sz="1300">
                <a:solidFill>
                  <a:srgbClr val="000000"/>
                </a:solidFill>
                <a:latin typeface="Arial" charset="0"/>
                <a:ea typeface="ＭＳ Ｐゴシック" charset="0"/>
                <a:cs typeface="Arial" charset="0"/>
                <a:sym typeface="Arial" charset="0"/>
              </a:rPr>
              <a:t>Storage granule</a:t>
            </a:r>
          </a:p>
        </p:txBody>
      </p:sp>
      <p:sp>
        <p:nvSpPr>
          <p:cNvPr id="101390" name="Line 14"/>
          <p:cNvSpPr>
            <a:spLocks noChangeShapeType="1"/>
          </p:cNvSpPr>
          <p:nvPr/>
        </p:nvSpPr>
        <p:spPr bwMode="auto">
          <a:xfrm rot="10800000">
            <a:off x="4464844" y="3238128"/>
            <a:ext cx="365001" cy="782464"/>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101391" name="Line 15"/>
          <p:cNvSpPr>
            <a:spLocks noChangeShapeType="1"/>
          </p:cNvSpPr>
          <p:nvPr/>
        </p:nvSpPr>
        <p:spPr bwMode="auto">
          <a:xfrm rot="10800000">
            <a:off x="6734101" y="2365252"/>
            <a:ext cx="481087" cy="420811"/>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101392" name="Line 16"/>
          <p:cNvSpPr>
            <a:spLocks noChangeShapeType="1"/>
          </p:cNvSpPr>
          <p:nvPr/>
        </p:nvSpPr>
        <p:spPr bwMode="auto">
          <a:xfrm>
            <a:off x="7402711" y="3743772"/>
            <a:ext cx="657449" cy="589359"/>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101393" name="Line 17"/>
          <p:cNvSpPr>
            <a:spLocks noChangeShapeType="1"/>
          </p:cNvSpPr>
          <p:nvPr/>
        </p:nvSpPr>
        <p:spPr bwMode="auto">
          <a:xfrm>
            <a:off x="6999759" y="3608710"/>
            <a:ext cx="392906" cy="1249040"/>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101394" name="Line 18"/>
          <p:cNvSpPr>
            <a:spLocks noChangeShapeType="1"/>
          </p:cNvSpPr>
          <p:nvPr/>
        </p:nvSpPr>
        <p:spPr bwMode="auto">
          <a:xfrm>
            <a:off x="6534299" y="4380012"/>
            <a:ext cx="0" cy="933152"/>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101395" name="Line 19"/>
          <p:cNvSpPr>
            <a:spLocks noChangeShapeType="1"/>
          </p:cNvSpPr>
          <p:nvPr/>
        </p:nvSpPr>
        <p:spPr bwMode="auto">
          <a:xfrm>
            <a:off x="5973961" y="5106666"/>
            <a:ext cx="0" cy="774650"/>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101396" name="Line 20"/>
          <p:cNvSpPr>
            <a:spLocks noChangeShapeType="1"/>
          </p:cNvSpPr>
          <p:nvPr/>
        </p:nvSpPr>
        <p:spPr bwMode="auto">
          <a:xfrm>
            <a:off x="5482828" y="5555382"/>
            <a:ext cx="0" cy="830461"/>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101397" name="Line 21"/>
          <p:cNvSpPr>
            <a:spLocks noChangeShapeType="1"/>
          </p:cNvSpPr>
          <p:nvPr/>
        </p:nvSpPr>
        <p:spPr bwMode="auto">
          <a:xfrm flipH="1">
            <a:off x="2937867" y="5116711"/>
            <a:ext cx="844972" cy="332631"/>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4111806365"/>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137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137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137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137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bldLvl="5"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ph type="title"/>
          </p:nvPr>
        </p:nvSpPr>
        <p:spPr>
          <a:xfrm>
            <a:off x="-8930" y="-8930"/>
            <a:ext cx="9179719" cy="875109"/>
          </a:xfrm>
          <a:ln/>
        </p:spPr>
        <p:txBody>
          <a:bodyPr anchor="b"/>
          <a:lstStyle/>
          <a:p>
            <a:pPr>
              <a:tabLst>
                <a:tab pos="669703" algn="l"/>
              </a:tabLst>
            </a:pPr>
            <a:r>
              <a:rPr lang="en-US"/>
              <a:t>Mitochondria</a:t>
            </a:r>
          </a:p>
        </p:txBody>
      </p:sp>
      <p:sp>
        <p:nvSpPr>
          <p:cNvPr id="47106" name="Rectangle 2"/>
          <p:cNvSpPr>
            <a:spLocks noChangeArrowheads="1"/>
          </p:cNvSpPr>
          <p:nvPr>
            <p:ph type="body" idx="1"/>
          </p:nvPr>
        </p:nvSpPr>
        <p:spPr>
          <a:xfrm>
            <a:off x="491133" y="1107281"/>
            <a:ext cx="4009430" cy="5384602"/>
          </a:xfrm>
          <a:ln/>
        </p:spPr>
        <p:txBody>
          <a:bodyPr>
            <a:normAutofit fontScale="775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Located</a:t>
            </a:r>
            <a:r>
              <a:rPr lang="en-US"/>
              <a:t>:</a:t>
            </a:r>
            <a:br>
              <a:rPr lang="en-US"/>
            </a:br>
            <a:r>
              <a:rPr lang="en-US"/>
              <a:t>Cytoplasm</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Structure</a:t>
            </a:r>
            <a:r>
              <a:rPr lang="en-US"/>
              <a:t>:</a:t>
            </a:r>
            <a:br>
              <a:rPr lang="en-US"/>
            </a:br>
            <a:r>
              <a:rPr lang="en-US"/>
              <a:t>Rod shaped or cylindrical</a:t>
            </a:r>
            <a:br>
              <a:rPr lang="en-US"/>
            </a:br>
            <a:r>
              <a:rPr lang="en-US"/>
              <a:t>organelles occurring in large numbers, especially in metabolically very active cells. Bounded by a double membrane; the inner layer is extensively folded to form partitions called </a:t>
            </a:r>
            <a:r>
              <a:rPr lang="en-US" b="1">
                <a:solidFill>
                  <a:srgbClr val="2D00FA"/>
                </a:solidFill>
              </a:rPr>
              <a:t>cristae</a:t>
            </a:r>
            <a:r>
              <a:rPr lang="en-US"/>
              <a:t>. Mitochondria contain some DNA.</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Function</a:t>
            </a:r>
            <a:r>
              <a:rPr lang="en-US"/>
              <a:t>:</a:t>
            </a:r>
            <a:br>
              <a:rPr lang="en-US"/>
            </a:br>
            <a:r>
              <a:rPr lang="en-US"/>
              <a:t>The site of cellular respiration (the production of ATP).</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Lst>
            </a:pPr>
            <a:r>
              <a:rPr lang="en-US" b="1"/>
              <a:t>Size</a:t>
            </a:r>
            <a:r>
              <a:rPr lang="en-US"/>
              <a:t>: Variable but 0.5–1.5 µm wide and 3.0–10 µm long.</a:t>
            </a:r>
          </a:p>
        </p:txBody>
      </p:sp>
      <p:pic>
        <p:nvPicPr>
          <p:cNvPr id="471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4266" y="3679031"/>
            <a:ext cx="2945681" cy="24534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4710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4844" y="678656"/>
            <a:ext cx="3964781" cy="25896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47109" name="Rectangle 5"/>
          <p:cNvSpPr>
            <a:spLocks/>
          </p:cNvSpPr>
          <p:nvPr/>
        </p:nvSpPr>
        <p:spPr bwMode="auto">
          <a:xfrm>
            <a:off x="6875859" y="830461"/>
            <a:ext cx="2089547"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400">
                <a:solidFill>
                  <a:srgbClr val="2D00FA"/>
                </a:solidFill>
                <a:latin typeface="Arial" charset="0"/>
                <a:ea typeface="ＭＳ Ｐゴシック" charset="0"/>
                <a:cs typeface="Arial" charset="0"/>
                <a:sym typeface="Arial" charset="0"/>
              </a:rPr>
              <a:t>Folded inner membrane forms cristae</a:t>
            </a:r>
          </a:p>
        </p:txBody>
      </p:sp>
      <p:sp>
        <p:nvSpPr>
          <p:cNvPr id="47110" name="Rectangle 6"/>
          <p:cNvSpPr>
            <a:spLocks/>
          </p:cNvSpPr>
          <p:nvPr/>
        </p:nvSpPr>
        <p:spPr bwMode="auto">
          <a:xfrm>
            <a:off x="4938117" y="2768203"/>
            <a:ext cx="1268016"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tabLst>
                <a:tab pos="366104" algn="l"/>
              </a:tabLst>
            </a:pPr>
            <a:r>
              <a:rPr lang="en-US" sz="1400">
                <a:solidFill>
                  <a:srgbClr val="2D00FA"/>
                </a:solidFill>
                <a:latin typeface="Arial" charset="0"/>
                <a:ea typeface="ＭＳ Ｐゴシック" charset="0"/>
                <a:cs typeface="Arial" charset="0"/>
                <a:sym typeface="Arial" charset="0"/>
              </a:rPr>
              <a:t>Smooth outer membrane</a:t>
            </a:r>
          </a:p>
        </p:txBody>
      </p:sp>
      <p:sp>
        <p:nvSpPr>
          <p:cNvPr id="47111" name="Rectangle 7"/>
          <p:cNvSpPr>
            <a:spLocks/>
          </p:cNvSpPr>
          <p:nvPr/>
        </p:nvSpPr>
        <p:spPr bwMode="auto">
          <a:xfrm>
            <a:off x="6567871" y="3286125"/>
            <a:ext cx="488728"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tabLst>
                <a:tab pos="366104" algn="l"/>
              </a:tabLst>
            </a:pPr>
            <a:r>
              <a:rPr lang="en-US" sz="1400">
                <a:solidFill>
                  <a:srgbClr val="2D00FA"/>
                </a:solidFill>
                <a:latin typeface="Arial" charset="0"/>
                <a:ea typeface="ＭＳ Ｐゴシック" charset="0"/>
                <a:cs typeface="Arial" charset="0"/>
                <a:sym typeface="Arial" charset="0"/>
              </a:rPr>
              <a:t>Matrix</a:t>
            </a:r>
          </a:p>
        </p:txBody>
      </p:sp>
      <p:sp>
        <p:nvSpPr>
          <p:cNvPr id="47112" name="Line 8"/>
          <p:cNvSpPr>
            <a:spLocks noChangeShapeType="1"/>
          </p:cNvSpPr>
          <p:nvPr/>
        </p:nvSpPr>
        <p:spPr bwMode="auto">
          <a:xfrm>
            <a:off x="6938367" y="1848445"/>
            <a:ext cx="0" cy="1401961"/>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47113" name="Line 9"/>
          <p:cNvSpPr>
            <a:spLocks noChangeShapeType="1"/>
          </p:cNvSpPr>
          <p:nvPr/>
        </p:nvSpPr>
        <p:spPr bwMode="auto">
          <a:xfrm>
            <a:off x="5568777" y="1900908"/>
            <a:ext cx="0" cy="849436"/>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47114" name="Line 10"/>
          <p:cNvSpPr>
            <a:spLocks noChangeShapeType="1"/>
          </p:cNvSpPr>
          <p:nvPr/>
        </p:nvSpPr>
        <p:spPr bwMode="auto">
          <a:xfrm rot="10800000" flipH="1">
            <a:off x="7759898" y="1347267"/>
            <a:ext cx="0" cy="551408"/>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47115" name="Rectangle 11"/>
          <p:cNvSpPr>
            <a:spLocks/>
          </p:cNvSpPr>
          <p:nvPr/>
        </p:nvSpPr>
        <p:spPr bwMode="auto">
          <a:xfrm>
            <a:off x="5313164" y="6241851"/>
            <a:ext cx="3429000" cy="2678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a:solidFill>
                  <a:srgbClr val="000000"/>
                </a:solidFill>
                <a:latin typeface="Arial" charset="0"/>
                <a:ea typeface="ＭＳ Ｐゴシック" charset="0"/>
                <a:cs typeface="Arial" charset="0"/>
                <a:sym typeface="Arial" charset="0"/>
              </a:rPr>
              <a:t>A single </a:t>
            </a:r>
            <a:r>
              <a:rPr lang="en-US" sz="1400" b="1">
                <a:solidFill>
                  <a:srgbClr val="000000"/>
                </a:solidFill>
                <a:latin typeface="Arial" charset="0"/>
                <a:ea typeface="ＭＳ Ｐゴシック" charset="0"/>
                <a:cs typeface="Arial" charset="0"/>
                <a:sym typeface="Arial" charset="0"/>
              </a:rPr>
              <a:t>mitochondrion</a:t>
            </a:r>
            <a:r>
              <a:rPr lang="en-US" sz="1400">
                <a:solidFill>
                  <a:srgbClr val="000000"/>
                </a:solidFill>
                <a:latin typeface="Arial" charset="0"/>
                <a:ea typeface="ＭＳ Ｐゴシック" charset="0"/>
                <a:cs typeface="Arial" charset="0"/>
                <a:sym typeface="Arial" charset="0"/>
              </a:rPr>
              <a:t> in cross section</a:t>
            </a:r>
          </a:p>
        </p:txBody>
      </p:sp>
    </p:spTree>
    <p:extLst>
      <p:ext uri="{BB962C8B-B14F-4D97-AF65-F5344CB8AC3E}">
        <p14:creationId xmlns:p14="http://schemas.microsoft.com/office/powerpoint/2010/main" val="2476879206"/>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710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710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710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710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uild="p" bldLvl="5"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1"/>
          <p:cNvSpPr>
            <a:spLocks noChangeArrowheads="1"/>
          </p:cNvSpPr>
          <p:nvPr>
            <p:ph type="title"/>
          </p:nvPr>
        </p:nvSpPr>
        <p:spPr>
          <a:xfrm>
            <a:off x="-17859" y="-8930"/>
            <a:ext cx="9188648" cy="812602"/>
          </a:xfrm>
          <a:ln/>
        </p:spPr>
        <p:txBody>
          <a:bodyPr anchor="b"/>
          <a:lstStyle/>
          <a:p>
            <a:pPr>
              <a:tabLst>
                <a:tab pos="669703" algn="l"/>
              </a:tabLst>
            </a:pPr>
            <a:r>
              <a:rPr lang="en-US"/>
              <a:t>Filamentous Fungi</a:t>
            </a:r>
          </a:p>
        </p:txBody>
      </p:sp>
      <p:sp>
        <p:nvSpPr>
          <p:cNvPr id="102402" name="Rectangle 2"/>
          <p:cNvSpPr>
            <a:spLocks noChangeArrowheads="1"/>
          </p:cNvSpPr>
          <p:nvPr>
            <p:ph type="body" idx="1"/>
          </p:nvPr>
        </p:nvSpPr>
        <p:spPr>
          <a:xfrm>
            <a:off x="464344" y="875109"/>
            <a:ext cx="8143875" cy="1669852"/>
          </a:xfrm>
          <a:ln/>
        </p:spPr>
        <p:txBody>
          <a:bodyPr/>
          <a:lstStyle/>
          <a:p>
            <a:pPr>
              <a:lnSpc>
                <a:spcPts val="2250"/>
              </a:lnSpc>
              <a:spcBef>
                <a:spcPct val="0"/>
              </a:spcBef>
              <a:spcAft>
                <a:spcPts val="1406"/>
              </a:spcAft>
              <a:buSzPct val="130000"/>
              <a:buBlip>
                <a:blip r:embed="rId3"/>
              </a:buBlip>
              <a:tabLst>
                <a:tab pos="721047" algn="l"/>
                <a:tab pos="721047" algn="l"/>
                <a:tab pos="721047" algn="l"/>
              </a:tabLst>
            </a:pPr>
            <a:r>
              <a:rPr lang="en-US" b="1">
                <a:solidFill>
                  <a:srgbClr val="2D00FA"/>
                </a:solidFill>
              </a:rPr>
              <a:t>Molds</a:t>
            </a:r>
            <a:r>
              <a:rPr lang="en-US"/>
              <a:t> are multicellular, </a:t>
            </a:r>
            <a:r>
              <a:rPr lang="en-US" b="1">
                <a:solidFill>
                  <a:srgbClr val="2D00FA"/>
                </a:solidFill>
              </a:rPr>
              <a:t>filamentous</a:t>
            </a:r>
            <a:r>
              <a:rPr lang="en-US"/>
              <a:t> fungi.</a:t>
            </a:r>
          </a:p>
          <a:p>
            <a:pPr>
              <a:lnSpc>
                <a:spcPts val="2250"/>
              </a:lnSpc>
              <a:spcBef>
                <a:spcPct val="0"/>
              </a:spcBef>
              <a:spcAft>
                <a:spcPts val="1406"/>
              </a:spcAft>
              <a:buSzPct val="130000"/>
              <a:buBlip>
                <a:blip r:embed="rId3"/>
              </a:buBlip>
              <a:tabLst>
                <a:tab pos="721047" algn="l"/>
                <a:tab pos="721047" algn="l"/>
                <a:tab pos="721047" algn="l"/>
              </a:tabLst>
            </a:pPr>
            <a:r>
              <a:rPr lang="en-US"/>
              <a:t>They are often divided by septa into uni-nucleate, cell-like units.</a:t>
            </a:r>
          </a:p>
          <a:p>
            <a:pPr>
              <a:lnSpc>
                <a:spcPts val="2250"/>
              </a:lnSpc>
              <a:spcBef>
                <a:spcPct val="0"/>
              </a:spcBef>
              <a:spcAft>
                <a:spcPts val="1406"/>
              </a:spcAft>
              <a:buSzPct val="130000"/>
              <a:buBlip>
                <a:blip r:embed="rId3"/>
              </a:buBlip>
              <a:tabLst>
                <a:tab pos="721047" algn="l"/>
                <a:tab pos="721047" algn="l"/>
                <a:tab pos="721047" algn="l"/>
              </a:tabLst>
            </a:pPr>
            <a:r>
              <a:rPr lang="en-US"/>
              <a:t>When conditions are favorable, </a:t>
            </a:r>
            <a:r>
              <a:rPr lang="en-US" b="1">
                <a:solidFill>
                  <a:srgbClr val="2D00FA"/>
                </a:solidFill>
              </a:rPr>
              <a:t>hyphae</a:t>
            </a:r>
            <a:r>
              <a:rPr lang="en-US"/>
              <a:t> grow to form a filamentous mass called a </a:t>
            </a:r>
            <a:r>
              <a:rPr lang="en-US" b="1">
                <a:solidFill>
                  <a:srgbClr val="2D00FA"/>
                </a:solidFill>
              </a:rPr>
              <a:t>mycelium</a:t>
            </a:r>
            <a:r>
              <a:rPr lang="en-US"/>
              <a:t>.</a:t>
            </a:r>
            <a:endParaRPr lang="en-US" sz="1400"/>
          </a:p>
        </p:txBody>
      </p:sp>
      <p:grpSp>
        <p:nvGrpSpPr>
          <p:cNvPr id="102403" name="Group 3"/>
          <p:cNvGrpSpPr>
            <a:grpSpLocks/>
          </p:cNvGrpSpPr>
          <p:nvPr/>
        </p:nvGrpSpPr>
        <p:grpSpPr bwMode="auto">
          <a:xfrm>
            <a:off x="482203" y="2625328"/>
            <a:ext cx="3434581" cy="1727895"/>
            <a:chOff x="0" y="0"/>
            <a:chExt cx="3077" cy="1548"/>
          </a:xfrm>
        </p:grpSpPr>
        <p:sp>
          <p:nvSpPr>
            <p:cNvPr id="102404" name="Line 4"/>
            <p:cNvSpPr>
              <a:spLocks noChangeShapeType="1"/>
            </p:cNvSpPr>
            <p:nvPr/>
          </p:nvSpPr>
          <p:spPr bwMode="auto">
            <a:xfrm rot="10800000" flipH="1">
              <a:off x="2594" y="541"/>
              <a:ext cx="0" cy="264"/>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nvGrpSpPr>
            <p:cNvPr id="102405" name="Group 5"/>
            <p:cNvGrpSpPr>
              <a:grpSpLocks/>
            </p:cNvGrpSpPr>
            <p:nvPr/>
          </p:nvGrpSpPr>
          <p:grpSpPr bwMode="auto">
            <a:xfrm>
              <a:off x="0" y="0"/>
              <a:ext cx="3077" cy="1548"/>
              <a:chOff x="0" y="0"/>
              <a:chExt cx="3077" cy="1548"/>
            </a:xfrm>
          </p:grpSpPr>
          <p:pic>
            <p:nvPicPr>
              <p:cNvPr id="10240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4"/>
                <a:ext cx="3077" cy="13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02407" name="Rectangle 7"/>
              <p:cNvSpPr>
                <a:spLocks/>
              </p:cNvSpPr>
              <p:nvPr/>
            </p:nvSpPr>
            <p:spPr bwMode="auto">
              <a:xfrm>
                <a:off x="32" y="360"/>
                <a:ext cx="540" cy="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89000"/>
                  </a:lnSpc>
                  <a:tabLst>
                    <a:tab pos="366104" algn="l"/>
                  </a:tabLst>
                </a:pPr>
                <a:r>
                  <a:rPr lang="en-US" sz="1300">
                    <a:solidFill>
                      <a:srgbClr val="000000"/>
                    </a:solidFill>
                    <a:latin typeface="Arial" charset="0"/>
                    <a:ea typeface="ＭＳ Ｐゴシック" charset="0"/>
                    <a:cs typeface="Arial" charset="0"/>
                    <a:sym typeface="Arial" charset="0"/>
                  </a:rPr>
                  <a:t>Nucleus</a:t>
                </a:r>
              </a:p>
            </p:txBody>
          </p:sp>
          <p:sp>
            <p:nvSpPr>
              <p:cNvPr id="102408" name="Rectangle 8"/>
              <p:cNvSpPr>
                <a:spLocks/>
              </p:cNvSpPr>
              <p:nvPr/>
            </p:nvSpPr>
            <p:spPr bwMode="auto">
              <a:xfrm>
                <a:off x="1432" y="0"/>
                <a:ext cx="1576" cy="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Some species have hyphae divided by crosswalls (septa)</a:t>
                </a:r>
              </a:p>
            </p:txBody>
          </p:sp>
          <p:sp>
            <p:nvSpPr>
              <p:cNvPr id="102409" name="Line 9"/>
              <p:cNvSpPr>
                <a:spLocks noChangeShapeType="1"/>
              </p:cNvSpPr>
              <p:nvPr/>
            </p:nvSpPr>
            <p:spPr bwMode="auto">
              <a:xfrm rot="10800000">
                <a:off x="378" y="543"/>
                <a:ext cx="8" cy="334"/>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grpSp>
      <p:grpSp>
        <p:nvGrpSpPr>
          <p:cNvPr id="102410" name="Group 10"/>
          <p:cNvGrpSpPr>
            <a:grpSpLocks/>
          </p:cNvGrpSpPr>
          <p:nvPr/>
        </p:nvGrpSpPr>
        <p:grpSpPr bwMode="auto">
          <a:xfrm>
            <a:off x="3580805" y="2723555"/>
            <a:ext cx="5232797" cy="3821906"/>
            <a:chOff x="0" y="0"/>
            <a:chExt cx="4688" cy="3424"/>
          </a:xfrm>
        </p:grpSpPr>
        <p:sp>
          <p:nvSpPr>
            <p:cNvPr id="102411" name="Oval 11"/>
            <p:cNvSpPr>
              <a:spLocks/>
            </p:cNvSpPr>
            <p:nvPr/>
          </p:nvSpPr>
          <p:spPr bwMode="auto">
            <a:xfrm>
              <a:off x="0" y="680"/>
              <a:ext cx="424" cy="424"/>
            </a:xfrm>
            <a:prstGeom prst="ellipse">
              <a:avLst/>
            </a:prstGeom>
            <a:noFill/>
            <a:ln w="50800">
              <a:solidFill>
                <a:srgbClr val="FF0017"/>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nvGrpSpPr>
            <p:cNvPr id="102412" name="Group 12"/>
            <p:cNvGrpSpPr>
              <a:grpSpLocks/>
            </p:cNvGrpSpPr>
            <p:nvPr/>
          </p:nvGrpSpPr>
          <p:grpSpPr bwMode="auto">
            <a:xfrm>
              <a:off x="216" y="0"/>
              <a:ext cx="4472" cy="3424"/>
              <a:chOff x="0" y="0"/>
              <a:chExt cx="4472" cy="3424"/>
            </a:xfrm>
          </p:grpSpPr>
          <p:pic>
            <p:nvPicPr>
              <p:cNvPr id="102413"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 y="224"/>
                <a:ext cx="3031" cy="26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02414" name="Rectangle 14"/>
              <p:cNvSpPr>
                <a:spLocks/>
              </p:cNvSpPr>
              <p:nvPr/>
            </p:nvSpPr>
            <p:spPr bwMode="auto">
              <a:xfrm>
                <a:off x="2840" y="2640"/>
                <a:ext cx="1072"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Rigid, chitinous cell wall</a:t>
                </a:r>
              </a:p>
            </p:txBody>
          </p:sp>
          <p:sp>
            <p:nvSpPr>
              <p:cNvPr id="102415" name="Rectangle 15"/>
              <p:cNvSpPr>
                <a:spLocks/>
              </p:cNvSpPr>
              <p:nvPr/>
            </p:nvSpPr>
            <p:spPr bwMode="auto">
              <a:xfrm>
                <a:off x="2728" y="0"/>
                <a:ext cx="920" cy="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6000"/>
                  </a:lnSpc>
                  <a:tabLst>
                    <a:tab pos="366104" algn="l"/>
                  </a:tabLst>
                </a:pPr>
                <a:r>
                  <a:rPr lang="en-US" sz="1300">
                    <a:solidFill>
                      <a:srgbClr val="000000"/>
                    </a:solidFill>
                    <a:latin typeface="Arial" charset="0"/>
                    <a:ea typeface="ＭＳ Ｐゴシック" charset="0"/>
                    <a:cs typeface="Arial" charset="0"/>
                    <a:sym typeface="Arial" charset="0"/>
                  </a:rPr>
                  <a:t>Rough endoplasmic reticulum</a:t>
                </a:r>
              </a:p>
            </p:txBody>
          </p:sp>
          <p:sp>
            <p:nvSpPr>
              <p:cNvPr id="102416" name="Rectangle 16"/>
              <p:cNvSpPr>
                <a:spLocks/>
              </p:cNvSpPr>
              <p:nvPr/>
            </p:nvSpPr>
            <p:spPr bwMode="auto">
              <a:xfrm>
                <a:off x="3688" y="856"/>
                <a:ext cx="784"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9000"/>
                  </a:lnSpc>
                  <a:tabLst>
                    <a:tab pos="366104" algn="l"/>
                  </a:tabLst>
                </a:pPr>
                <a:r>
                  <a:rPr lang="en-US" sz="1300">
                    <a:solidFill>
                      <a:srgbClr val="000000"/>
                    </a:solidFill>
                    <a:latin typeface="Arial" charset="0"/>
                    <a:ea typeface="ＭＳ Ｐゴシック" charset="0"/>
                    <a:cs typeface="Arial" charset="0"/>
                    <a:sym typeface="Arial" charset="0"/>
                  </a:rPr>
                  <a:t>Vesicles</a:t>
                </a:r>
              </a:p>
            </p:txBody>
          </p:sp>
          <p:sp>
            <p:nvSpPr>
              <p:cNvPr id="102417" name="Rectangle 17"/>
              <p:cNvSpPr>
                <a:spLocks/>
              </p:cNvSpPr>
              <p:nvPr/>
            </p:nvSpPr>
            <p:spPr bwMode="auto">
              <a:xfrm>
                <a:off x="1416" y="3088"/>
                <a:ext cx="920"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Golgi apparatus</a:t>
                </a:r>
              </a:p>
            </p:txBody>
          </p:sp>
          <p:sp>
            <p:nvSpPr>
              <p:cNvPr id="102418" name="Rectangle 18"/>
              <p:cNvSpPr>
                <a:spLocks/>
              </p:cNvSpPr>
              <p:nvPr/>
            </p:nvSpPr>
            <p:spPr bwMode="auto">
              <a:xfrm>
                <a:off x="232" y="3016"/>
                <a:ext cx="1248"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9000"/>
                  </a:lnSpc>
                  <a:tabLst>
                    <a:tab pos="366104" algn="l"/>
                  </a:tabLst>
                </a:pPr>
                <a:r>
                  <a:rPr lang="en-US" sz="1300">
                    <a:solidFill>
                      <a:srgbClr val="000000"/>
                    </a:solidFill>
                    <a:latin typeface="Arial" charset="0"/>
                    <a:ea typeface="ＭＳ Ｐゴシック" charset="0"/>
                    <a:cs typeface="Arial" charset="0"/>
                    <a:sym typeface="Arial" charset="0"/>
                  </a:rPr>
                  <a:t>Mitochondrion</a:t>
                </a:r>
              </a:p>
            </p:txBody>
          </p:sp>
          <p:sp>
            <p:nvSpPr>
              <p:cNvPr id="102419" name="Line 19"/>
              <p:cNvSpPr>
                <a:spLocks noChangeShapeType="1"/>
              </p:cNvSpPr>
              <p:nvPr/>
            </p:nvSpPr>
            <p:spPr bwMode="auto">
              <a:xfrm>
                <a:off x="945" y="2237"/>
                <a:ext cx="0" cy="808"/>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2420" name="Line 20"/>
              <p:cNvSpPr>
                <a:spLocks noChangeShapeType="1"/>
              </p:cNvSpPr>
              <p:nvPr/>
            </p:nvSpPr>
            <p:spPr bwMode="auto">
              <a:xfrm>
                <a:off x="1879" y="2425"/>
                <a:ext cx="0" cy="571"/>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2421" name="Line 21"/>
              <p:cNvSpPr>
                <a:spLocks noChangeShapeType="1"/>
              </p:cNvSpPr>
              <p:nvPr/>
            </p:nvSpPr>
            <p:spPr bwMode="auto">
              <a:xfrm>
                <a:off x="3342" y="2037"/>
                <a:ext cx="0" cy="565"/>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2422" name="Line 22"/>
              <p:cNvSpPr>
                <a:spLocks noChangeShapeType="1"/>
              </p:cNvSpPr>
              <p:nvPr/>
            </p:nvSpPr>
            <p:spPr bwMode="auto">
              <a:xfrm rot="10800000" flipH="1">
                <a:off x="3163" y="962"/>
                <a:ext cx="623" cy="455"/>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2423" name="Line 23"/>
              <p:cNvSpPr>
                <a:spLocks noChangeShapeType="1"/>
              </p:cNvSpPr>
              <p:nvPr/>
            </p:nvSpPr>
            <p:spPr bwMode="auto">
              <a:xfrm rot="10800000" flipH="1">
                <a:off x="1643" y="237"/>
                <a:ext cx="1034" cy="741"/>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2424" name="Rectangle 24"/>
              <p:cNvSpPr>
                <a:spLocks/>
              </p:cNvSpPr>
              <p:nvPr/>
            </p:nvSpPr>
            <p:spPr bwMode="auto">
              <a:xfrm>
                <a:off x="584" y="1536"/>
                <a:ext cx="720"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9000"/>
                  </a:lnSpc>
                  <a:tabLst>
                    <a:tab pos="366104" algn="l"/>
                  </a:tabLst>
                </a:pPr>
                <a:r>
                  <a:rPr lang="en-US" sz="1300">
                    <a:solidFill>
                      <a:srgbClr val="000000"/>
                    </a:solidFill>
                    <a:latin typeface="Arial" charset="0"/>
                    <a:ea typeface="ＭＳ Ｐゴシック" charset="0"/>
                    <a:cs typeface="Arial" charset="0"/>
                    <a:sym typeface="Arial" charset="0"/>
                  </a:rPr>
                  <a:t>Vacuole</a:t>
                </a:r>
              </a:p>
            </p:txBody>
          </p:sp>
          <p:sp>
            <p:nvSpPr>
              <p:cNvPr id="102425" name="AutoShape 25"/>
              <p:cNvSpPr>
                <a:spLocks/>
              </p:cNvSpPr>
              <p:nvPr/>
            </p:nvSpPr>
            <p:spPr bwMode="auto">
              <a:xfrm>
                <a:off x="0" y="1112"/>
                <a:ext cx="747" cy="1696"/>
              </a:xfrm>
              <a:custGeom>
                <a:avLst/>
                <a:gdLst/>
                <a:ahLst/>
                <a:cxnLst/>
                <a:rect l="0" t="0" r="r" b="b"/>
                <a:pathLst>
                  <a:path w="20180" h="21600">
                    <a:moveTo>
                      <a:pt x="0" y="0"/>
                    </a:moveTo>
                    <a:cubicBezTo>
                      <a:pt x="21600" y="3125"/>
                      <a:pt x="20160" y="21600"/>
                      <a:pt x="20160" y="21600"/>
                    </a:cubicBezTo>
                  </a:path>
                </a:pathLst>
              </a:custGeom>
              <a:noFill/>
              <a:ln w="50800">
                <a:solidFill>
                  <a:srgbClr val="FF0017"/>
                </a:solidFill>
                <a:prstDash val="sysDot"/>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2426" name="AutoShape 26"/>
              <p:cNvSpPr>
                <a:spLocks/>
              </p:cNvSpPr>
              <p:nvPr/>
            </p:nvSpPr>
            <p:spPr bwMode="auto">
              <a:xfrm>
                <a:off x="0" y="344"/>
                <a:ext cx="757" cy="341"/>
              </a:xfrm>
              <a:custGeom>
                <a:avLst/>
                <a:gdLst/>
                <a:ahLst/>
                <a:cxnLst/>
                <a:rect l="0" t="0" r="r" b="b"/>
                <a:pathLst>
                  <a:path w="21600" h="20948">
                    <a:moveTo>
                      <a:pt x="0" y="20945"/>
                    </a:moveTo>
                    <a:cubicBezTo>
                      <a:pt x="0" y="20945"/>
                      <a:pt x="7910" y="21600"/>
                      <a:pt x="21600" y="0"/>
                    </a:cubicBezTo>
                  </a:path>
                </a:pathLst>
              </a:custGeom>
              <a:noFill/>
              <a:ln w="50800">
                <a:solidFill>
                  <a:srgbClr val="FF0017"/>
                </a:solidFill>
                <a:prstDash val="sysDot"/>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grpSp>
      <p:grpSp>
        <p:nvGrpSpPr>
          <p:cNvPr id="102427" name="Group 27"/>
          <p:cNvGrpSpPr>
            <a:grpSpLocks/>
          </p:cNvGrpSpPr>
          <p:nvPr/>
        </p:nvGrpSpPr>
        <p:grpSpPr bwMode="auto">
          <a:xfrm>
            <a:off x="642937" y="4188023"/>
            <a:ext cx="3125391" cy="2518172"/>
            <a:chOff x="0" y="0"/>
            <a:chExt cx="2800" cy="2256"/>
          </a:xfrm>
        </p:grpSpPr>
        <p:pic>
          <p:nvPicPr>
            <p:cNvPr id="102428" name="Picture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800" cy="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02429" name="Rectangle 29"/>
            <p:cNvSpPr>
              <a:spLocks/>
            </p:cNvSpPr>
            <p:nvPr/>
          </p:nvSpPr>
          <p:spPr bwMode="auto">
            <a:xfrm>
              <a:off x="776" y="2096"/>
              <a:ext cx="1248"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89000"/>
                </a:lnSpc>
                <a:tabLst>
                  <a:tab pos="366104" algn="l"/>
                </a:tabLst>
              </a:pPr>
              <a:r>
                <a:rPr lang="en-US" sz="1300">
                  <a:solidFill>
                    <a:srgbClr val="2D00FA"/>
                  </a:solidFill>
                  <a:latin typeface="Arial" charset="0"/>
                  <a:ea typeface="ＭＳ Ｐゴシック" charset="0"/>
                  <a:cs typeface="Arial" charset="0"/>
                  <a:sym typeface="Arial" charset="0"/>
                </a:rPr>
                <a:t>Fungal mycelium</a:t>
              </a:r>
            </a:p>
          </p:txBody>
        </p:sp>
      </p:grpSp>
    </p:spTree>
    <p:extLst>
      <p:ext uri="{BB962C8B-B14F-4D97-AF65-F5344CB8AC3E}">
        <p14:creationId xmlns:p14="http://schemas.microsoft.com/office/powerpoint/2010/main" val="3092448915"/>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240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240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240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10240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10241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499"/>
                                          </p:stCondLst>
                                        </p:cTn>
                                        <p:tgtEl>
                                          <p:spTgt spid="1024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build="p" bldLvl="5"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1"/>
          <p:cNvSpPr>
            <a:spLocks noChangeArrowheads="1"/>
          </p:cNvSpPr>
          <p:nvPr>
            <p:ph type="title"/>
          </p:nvPr>
        </p:nvSpPr>
        <p:spPr>
          <a:xfrm>
            <a:off x="-17859" y="-8930"/>
            <a:ext cx="9188648" cy="812602"/>
          </a:xfrm>
          <a:ln/>
        </p:spPr>
        <p:txBody>
          <a:bodyPr anchor="b"/>
          <a:lstStyle/>
          <a:p>
            <a:pPr>
              <a:tabLst>
                <a:tab pos="669703" algn="l"/>
              </a:tabLst>
            </a:pPr>
            <a:r>
              <a:rPr lang="en-US"/>
              <a:t>Fungal Reproduction</a:t>
            </a:r>
          </a:p>
        </p:txBody>
      </p:sp>
      <p:sp>
        <p:nvSpPr>
          <p:cNvPr id="103426" name="Rectangle 2"/>
          <p:cNvSpPr>
            <a:spLocks/>
          </p:cNvSpPr>
          <p:nvPr/>
        </p:nvSpPr>
        <p:spPr bwMode="auto">
          <a:xfrm>
            <a:off x="285750" y="1026914"/>
            <a:ext cx="8652867" cy="776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ts val="2250"/>
              </a:lnSpc>
              <a:spcAft>
                <a:spcPts val="1406"/>
              </a:spcAft>
              <a:buSzPct val="130000"/>
              <a:buBlip>
                <a:blip r:embed="rId3"/>
              </a:buBlip>
              <a:tabLst>
                <a:tab pos="366104" algn="l"/>
              </a:tabLst>
            </a:pPr>
            <a:r>
              <a:rPr lang="en-US" sz="1700">
                <a:solidFill>
                  <a:srgbClr val="000000"/>
                </a:solidFill>
                <a:latin typeface="Arial" charset="0"/>
                <a:ea typeface="ＭＳ Ｐゴシック" charset="0"/>
                <a:cs typeface="Arial" charset="0"/>
                <a:sym typeface="Arial" charset="0"/>
              </a:rPr>
              <a:t>  Many fungi can reproduce both </a:t>
            </a:r>
            <a:r>
              <a:rPr lang="en-US" sz="1700" b="1">
                <a:solidFill>
                  <a:srgbClr val="2D00FA"/>
                </a:solidFill>
                <a:latin typeface="Arial" charset="0"/>
                <a:ea typeface="ＭＳ Ｐゴシック" charset="0"/>
                <a:cs typeface="Arial" charset="0"/>
                <a:sym typeface="Arial" charset="0"/>
              </a:rPr>
              <a:t>sexually or asexually</a:t>
            </a:r>
            <a:r>
              <a:rPr lang="en-US" sz="1700">
                <a:solidFill>
                  <a:srgbClr val="000000"/>
                </a:solidFill>
                <a:latin typeface="Arial" charset="0"/>
                <a:ea typeface="ＭＳ Ｐゴシック" charset="0"/>
                <a:cs typeface="Arial" charset="0"/>
                <a:sym typeface="Arial" charset="0"/>
              </a:rPr>
              <a:t>.</a:t>
            </a:r>
          </a:p>
          <a:p>
            <a:pPr marL="80364">
              <a:lnSpc>
                <a:spcPts val="2250"/>
              </a:lnSpc>
              <a:spcAft>
                <a:spcPts val="1406"/>
              </a:spcAft>
              <a:buSzPct val="130000"/>
              <a:buBlip>
                <a:blip r:embed="rId3"/>
              </a:buBlip>
              <a:tabLst>
                <a:tab pos="366104" algn="l"/>
              </a:tabLst>
            </a:pPr>
            <a:r>
              <a:rPr lang="en-US" sz="1700">
                <a:solidFill>
                  <a:srgbClr val="000000"/>
                </a:solidFill>
                <a:latin typeface="Arial" charset="0"/>
                <a:ea typeface="ＭＳ Ｐゴシック" charset="0"/>
                <a:cs typeface="Arial" charset="0"/>
                <a:sym typeface="Arial" charset="0"/>
              </a:rPr>
              <a:t>  A typical </a:t>
            </a:r>
            <a:r>
              <a:rPr lang="en-US" sz="1700" b="1">
                <a:solidFill>
                  <a:srgbClr val="2D00FA"/>
                </a:solidFill>
                <a:latin typeface="Arial" charset="0"/>
                <a:ea typeface="ＭＳ Ｐゴシック" charset="0"/>
                <a:cs typeface="Arial" charset="0"/>
                <a:sym typeface="Arial" charset="0"/>
              </a:rPr>
              <a:t>reproductive cycle</a:t>
            </a:r>
            <a:r>
              <a:rPr lang="en-US" sz="1700">
                <a:solidFill>
                  <a:srgbClr val="000000"/>
                </a:solidFill>
                <a:latin typeface="Arial" charset="0"/>
                <a:ea typeface="ＭＳ Ｐゴシック" charset="0"/>
                <a:cs typeface="Arial" charset="0"/>
                <a:sym typeface="Arial" charset="0"/>
              </a:rPr>
              <a:t> for a filamentous fungus, </a:t>
            </a:r>
            <a:r>
              <a:rPr lang="en-US" sz="1700" i="1">
                <a:solidFill>
                  <a:srgbClr val="000000"/>
                </a:solidFill>
                <a:latin typeface="Arial" charset="0"/>
                <a:ea typeface="ＭＳ Ｐゴシック" charset="0"/>
                <a:cs typeface="Arial" charset="0"/>
                <a:sym typeface="Arial" charset="0"/>
              </a:rPr>
              <a:t>Rhizopus</a:t>
            </a:r>
            <a:r>
              <a:rPr lang="en-US" sz="1700">
                <a:solidFill>
                  <a:srgbClr val="000000"/>
                </a:solidFill>
                <a:latin typeface="Arial" charset="0"/>
                <a:ea typeface="ＭＳ Ｐゴシック" charset="0"/>
                <a:cs typeface="Arial" charset="0"/>
                <a:sym typeface="Arial" charset="0"/>
              </a:rPr>
              <a:t>, is shown below.</a:t>
            </a:r>
          </a:p>
        </p:txBody>
      </p:sp>
      <p:pic>
        <p:nvPicPr>
          <p:cNvPr id="1034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078" y="2000250"/>
            <a:ext cx="7754318" cy="4429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03428" name="AutoShape 4"/>
          <p:cNvSpPr>
            <a:spLocks/>
          </p:cNvSpPr>
          <p:nvPr/>
        </p:nvSpPr>
        <p:spPr bwMode="auto">
          <a:xfrm>
            <a:off x="357187" y="5652492"/>
            <a:ext cx="1268016" cy="401836"/>
          </a:xfrm>
          <a:prstGeom prst="roundRect">
            <a:avLst>
              <a:gd name="adj" fmla="val 33333"/>
            </a:avLst>
          </a:prstGeom>
          <a:solidFill>
            <a:srgbClr val="85007E"/>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tabLst>
                <a:tab pos="366104" algn="l"/>
              </a:tabLst>
            </a:pPr>
            <a:r>
              <a:rPr lang="en-US" sz="1300" b="1">
                <a:solidFill>
                  <a:srgbClr val="FFFFFF"/>
                </a:solidFill>
                <a:latin typeface="Arial" charset="0"/>
                <a:ea typeface="ＭＳ Ｐゴシック" charset="0"/>
                <a:cs typeface="Arial" charset="0"/>
                <a:sym typeface="Arial" charset="0"/>
              </a:rPr>
              <a:t>Sexual cycle</a:t>
            </a:r>
          </a:p>
        </p:txBody>
      </p:sp>
      <p:sp>
        <p:nvSpPr>
          <p:cNvPr id="103429" name="AutoShape 5"/>
          <p:cNvSpPr>
            <a:spLocks/>
          </p:cNvSpPr>
          <p:nvPr/>
        </p:nvSpPr>
        <p:spPr bwMode="auto">
          <a:xfrm>
            <a:off x="7617023" y="5652492"/>
            <a:ext cx="1268016" cy="401836"/>
          </a:xfrm>
          <a:prstGeom prst="roundRect">
            <a:avLst>
              <a:gd name="adj" fmla="val 33333"/>
            </a:avLst>
          </a:prstGeom>
          <a:solidFill>
            <a:srgbClr val="85007E"/>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tabLst>
                <a:tab pos="366104" algn="l"/>
              </a:tabLst>
            </a:pPr>
            <a:r>
              <a:rPr lang="en-US" sz="1300" b="1">
                <a:solidFill>
                  <a:srgbClr val="FFFFFF"/>
                </a:solidFill>
                <a:latin typeface="Arial" charset="0"/>
                <a:ea typeface="ＭＳ Ｐゴシック" charset="0"/>
                <a:cs typeface="Arial" charset="0"/>
                <a:sym typeface="Arial" charset="0"/>
              </a:rPr>
              <a:t>Asexual cycle</a:t>
            </a:r>
          </a:p>
        </p:txBody>
      </p:sp>
      <p:sp>
        <p:nvSpPr>
          <p:cNvPr id="103430" name="Rectangle 6"/>
          <p:cNvSpPr>
            <a:spLocks/>
          </p:cNvSpPr>
          <p:nvPr/>
        </p:nvSpPr>
        <p:spPr bwMode="auto">
          <a:xfrm>
            <a:off x="2323951" y="2089547"/>
            <a:ext cx="928688"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Zygospore forms</a:t>
            </a:r>
          </a:p>
        </p:txBody>
      </p:sp>
      <p:sp>
        <p:nvSpPr>
          <p:cNvPr id="103431" name="Rectangle 7"/>
          <p:cNvSpPr>
            <a:spLocks/>
          </p:cNvSpPr>
          <p:nvPr/>
        </p:nvSpPr>
        <p:spPr bwMode="auto">
          <a:xfrm>
            <a:off x="439787" y="2750344"/>
            <a:ext cx="1098352"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Zygospore produces a sporangium</a:t>
            </a:r>
          </a:p>
        </p:txBody>
      </p:sp>
      <p:sp>
        <p:nvSpPr>
          <p:cNvPr id="103432" name="Rectangle 8"/>
          <p:cNvSpPr>
            <a:spLocks/>
          </p:cNvSpPr>
          <p:nvPr/>
        </p:nvSpPr>
        <p:spPr bwMode="auto">
          <a:xfrm>
            <a:off x="294680" y="5072062"/>
            <a:ext cx="1393031"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Sporangium releases spores</a:t>
            </a:r>
          </a:p>
        </p:txBody>
      </p:sp>
      <p:sp>
        <p:nvSpPr>
          <p:cNvPr id="103433" name="Rectangle 9"/>
          <p:cNvSpPr>
            <a:spLocks/>
          </p:cNvSpPr>
          <p:nvPr/>
        </p:nvSpPr>
        <p:spPr bwMode="auto">
          <a:xfrm>
            <a:off x="2035969" y="6134695"/>
            <a:ext cx="1643063"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Spores germinate producing hyphae</a:t>
            </a:r>
          </a:p>
        </p:txBody>
      </p:sp>
      <p:sp>
        <p:nvSpPr>
          <p:cNvPr id="103434" name="Rectangle 10"/>
          <p:cNvSpPr>
            <a:spLocks/>
          </p:cNvSpPr>
          <p:nvPr/>
        </p:nvSpPr>
        <p:spPr bwMode="auto">
          <a:xfrm>
            <a:off x="6027539" y="6134695"/>
            <a:ext cx="1643063"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Spores germinate producing hyphae</a:t>
            </a:r>
          </a:p>
        </p:txBody>
      </p:sp>
      <p:sp>
        <p:nvSpPr>
          <p:cNvPr id="103435" name="Rectangle 11"/>
          <p:cNvSpPr>
            <a:spLocks/>
          </p:cNvSpPr>
          <p:nvPr/>
        </p:nvSpPr>
        <p:spPr bwMode="auto">
          <a:xfrm>
            <a:off x="7956351" y="4277320"/>
            <a:ext cx="1009055" cy="7679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Spores are released in favorable conditions</a:t>
            </a:r>
          </a:p>
        </p:txBody>
      </p:sp>
      <p:sp>
        <p:nvSpPr>
          <p:cNvPr id="103436" name="Rectangle 12"/>
          <p:cNvSpPr>
            <a:spLocks/>
          </p:cNvSpPr>
          <p:nvPr/>
        </p:nvSpPr>
        <p:spPr bwMode="auto">
          <a:xfrm>
            <a:off x="7009805" y="1991320"/>
            <a:ext cx="1875234"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Aerial hypha produces a sporangium containing asexual spores (N)</a:t>
            </a:r>
          </a:p>
        </p:txBody>
      </p:sp>
      <p:sp>
        <p:nvSpPr>
          <p:cNvPr id="103437" name="Rectangle 13"/>
          <p:cNvSpPr>
            <a:spLocks/>
          </p:cNvSpPr>
          <p:nvPr/>
        </p:nvSpPr>
        <p:spPr bwMode="auto">
          <a:xfrm>
            <a:off x="5214937" y="5072062"/>
            <a:ext cx="839391" cy="375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Gametes form</a:t>
            </a:r>
          </a:p>
        </p:txBody>
      </p:sp>
      <p:sp>
        <p:nvSpPr>
          <p:cNvPr id="103438" name="Rectangle 14"/>
          <p:cNvSpPr>
            <a:spLocks/>
          </p:cNvSpPr>
          <p:nvPr/>
        </p:nvSpPr>
        <p:spPr bwMode="auto">
          <a:xfrm>
            <a:off x="2288232" y="3848695"/>
            <a:ext cx="776883"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Gamete</a:t>
            </a:r>
          </a:p>
        </p:txBody>
      </p:sp>
      <p:sp>
        <p:nvSpPr>
          <p:cNvPr id="103439" name="Rectangle 15"/>
          <p:cNvSpPr>
            <a:spLocks/>
          </p:cNvSpPr>
          <p:nvPr/>
        </p:nvSpPr>
        <p:spPr bwMode="auto">
          <a:xfrm>
            <a:off x="5833318" y="4697016"/>
            <a:ext cx="598289" cy="178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106000"/>
              </a:lnSpc>
              <a:tabLst>
                <a:tab pos="366104" algn="l"/>
              </a:tabLst>
            </a:pPr>
            <a:r>
              <a:rPr lang="en-US" sz="1300">
                <a:solidFill>
                  <a:srgbClr val="000000"/>
                </a:solidFill>
                <a:latin typeface="Arial" charset="0"/>
                <a:ea typeface="ＭＳ Ｐゴシック" charset="0"/>
                <a:cs typeface="Arial" charset="0"/>
                <a:sym typeface="Arial" charset="0"/>
              </a:rPr>
              <a:t>Hypha</a:t>
            </a:r>
          </a:p>
        </p:txBody>
      </p:sp>
      <p:sp>
        <p:nvSpPr>
          <p:cNvPr id="103440" name="Line 16"/>
          <p:cNvSpPr>
            <a:spLocks noChangeShapeType="1"/>
          </p:cNvSpPr>
          <p:nvPr/>
        </p:nvSpPr>
        <p:spPr bwMode="auto">
          <a:xfrm rot="10800000" flipH="1">
            <a:off x="2681139" y="4118819"/>
            <a:ext cx="0" cy="596057"/>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103441" name="Line 17"/>
          <p:cNvSpPr>
            <a:spLocks noChangeShapeType="1"/>
          </p:cNvSpPr>
          <p:nvPr/>
        </p:nvSpPr>
        <p:spPr bwMode="auto">
          <a:xfrm>
            <a:off x="6056561" y="4222626"/>
            <a:ext cx="0" cy="414114"/>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grpSp>
        <p:nvGrpSpPr>
          <p:cNvPr id="103442" name="Group 18"/>
          <p:cNvGrpSpPr>
            <a:grpSpLocks/>
          </p:cNvGrpSpPr>
          <p:nvPr/>
        </p:nvGrpSpPr>
        <p:grpSpPr bwMode="auto">
          <a:xfrm>
            <a:off x="4848820" y="3714750"/>
            <a:ext cx="1205508" cy="446484"/>
            <a:chOff x="0" y="0"/>
            <a:chExt cx="1080" cy="400"/>
          </a:xfrm>
        </p:grpSpPr>
        <p:sp>
          <p:nvSpPr>
            <p:cNvPr id="103443" name="Rectangle 19"/>
            <p:cNvSpPr>
              <a:spLocks/>
            </p:cNvSpPr>
            <p:nvPr/>
          </p:nvSpPr>
          <p:spPr bwMode="auto">
            <a:xfrm>
              <a:off x="0" y="0"/>
              <a:ext cx="1080" cy="400"/>
            </a:xfrm>
            <a:prstGeom prst="rect">
              <a:avLst/>
            </a:pr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3444" name="Rectangle 20"/>
            <p:cNvSpPr>
              <a:spLocks/>
            </p:cNvSpPr>
            <p:nvPr/>
          </p:nvSpPr>
          <p:spPr bwMode="auto">
            <a:xfrm>
              <a:off x="8" y="20"/>
              <a:ext cx="1048" cy="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90000"/>
                </a:lnSpc>
                <a:tabLst>
                  <a:tab pos="366104" algn="l"/>
                </a:tabLst>
              </a:pPr>
              <a:r>
                <a:rPr lang="en-US" sz="1400" b="1">
                  <a:solidFill>
                    <a:srgbClr val="FFFFFF"/>
                  </a:solidFill>
                  <a:latin typeface="Arial" charset="0"/>
                  <a:ea typeface="ＭＳ Ｐゴシック" charset="0"/>
                  <a:cs typeface="Arial" charset="0"/>
                  <a:sym typeface="Arial" charset="0"/>
                </a:rPr>
                <a:t>No conjugation</a:t>
              </a:r>
            </a:p>
          </p:txBody>
        </p:sp>
      </p:grpSp>
      <p:grpSp>
        <p:nvGrpSpPr>
          <p:cNvPr id="103445" name="Group 21"/>
          <p:cNvGrpSpPr>
            <a:grpSpLocks/>
          </p:cNvGrpSpPr>
          <p:nvPr/>
        </p:nvGrpSpPr>
        <p:grpSpPr bwMode="auto">
          <a:xfrm>
            <a:off x="3393281" y="3714750"/>
            <a:ext cx="1205508" cy="446484"/>
            <a:chOff x="0" y="0"/>
            <a:chExt cx="1080" cy="400"/>
          </a:xfrm>
        </p:grpSpPr>
        <p:sp>
          <p:nvSpPr>
            <p:cNvPr id="103446" name="Rectangle 22"/>
            <p:cNvSpPr>
              <a:spLocks/>
            </p:cNvSpPr>
            <p:nvPr/>
          </p:nvSpPr>
          <p:spPr bwMode="auto">
            <a:xfrm>
              <a:off x="0" y="0"/>
              <a:ext cx="1080" cy="400"/>
            </a:xfrm>
            <a:prstGeom prst="rect">
              <a:avLst/>
            </a:pr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3447" name="Rectangle 23"/>
            <p:cNvSpPr>
              <a:spLocks/>
            </p:cNvSpPr>
            <p:nvPr/>
          </p:nvSpPr>
          <p:spPr bwMode="auto">
            <a:xfrm>
              <a:off x="8" y="104"/>
              <a:ext cx="1048" cy="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80364" algn="ctr">
                <a:lnSpc>
                  <a:spcPct val="90000"/>
                </a:lnSpc>
                <a:tabLst>
                  <a:tab pos="366104" algn="l"/>
                </a:tabLst>
              </a:pPr>
              <a:r>
                <a:rPr lang="en-US" sz="1400" b="1">
                  <a:solidFill>
                    <a:srgbClr val="FFFFFF"/>
                  </a:solidFill>
                  <a:latin typeface="Arial" charset="0"/>
                  <a:ea typeface="ＭＳ Ｐゴシック" charset="0"/>
                  <a:cs typeface="Arial" charset="0"/>
                  <a:sym typeface="Arial" charset="0"/>
                </a:rPr>
                <a:t>Conjugation</a:t>
              </a:r>
            </a:p>
          </p:txBody>
        </p:sp>
      </p:grpSp>
    </p:spTree>
    <p:extLst>
      <p:ext uri="{BB962C8B-B14F-4D97-AF65-F5344CB8AC3E}">
        <p14:creationId xmlns:p14="http://schemas.microsoft.com/office/powerpoint/2010/main" val="3261518652"/>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342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342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build="p"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
          <p:cNvSpPr>
            <a:spLocks noChangeArrowheads="1"/>
          </p:cNvSpPr>
          <p:nvPr>
            <p:ph type="title"/>
          </p:nvPr>
        </p:nvSpPr>
        <p:spPr>
          <a:xfrm>
            <a:off x="-17859" y="-17860"/>
            <a:ext cx="5973961" cy="1500188"/>
          </a:xfrm>
          <a:ln/>
        </p:spPr>
        <p:txBody>
          <a:bodyPr anchor="b"/>
          <a:lstStyle/>
          <a:p>
            <a:pPr>
              <a:lnSpc>
                <a:spcPct val="89000"/>
              </a:lnSpc>
              <a:tabLst>
                <a:tab pos="669703" algn="l"/>
                <a:tab pos="669703" algn="l"/>
              </a:tabLst>
            </a:pPr>
            <a:r>
              <a:rPr lang="en-US"/>
              <a:t>Cell</a:t>
            </a:r>
            <a:br>
              <a:rPr lang="en-US"/>
            </a:br>
            <a:r>
              <a:rPr lang="en-US"/>
              <a:t>Fractionation</a:t>
            </a:r>
          </a:p>
        </p:txBody>
      </p:sp>
      <p:sp>
        <p:nvSpPr>
          <p:cNvPr id="104450" name="Rectangle 2"/>
          <p:cNvSpPr>
            <a:spLocks noChangeArrowheads="1"/>
          </p:cNvSpPr>
          <p:nvPr>
            <p:ph type="body" idx="1"/>
          </p:nvPr>
        </p:nvSpPr>
        <p:spPr>
          <a:xfrm>
            <a:off x="526852" y="1553766"/>
            <a:ext cx="4884539" cy="5304234"/>
          </a:xfrm>
          <a:ln/>
        </p:spPr>
        <p:txBody>
          <a:bodyPr/>
          <a:lstStyle/>
          <a:p>
            <a:pPr>
              <a:lnSpc>
                <a:spcPts val="2250"/>
              </a:lnSpc>
              <a:spcBef>
                <a:spcPct val="0"/>
              </a:spcBef>
              <a:spcAft>
                <a:spcPts val="1406"/>
              </a:spcAft>
              <a:buSzPct val="130000"/>
              <a:buBlip>
                <a:blip r:embed="rId3"/>
              </a:buBlip>
              <a:tabLst>
                <a:tab pos="721047" algn="l"/>
                <a:tab pos="721047" algn="l"/>
                <a:tab pos="721047" algn="l"/>
                <a:tab pos="721047" algn="l"/>
                <a:tab pos="1045853" algn="l"/>
                <a:tab pos="1045853" algn="l"/>
                <a:tab pos="1045853" algn="l"/>
              </a:tabLst>
            </a:pPr>
            <a:r>
              <a:rPr lang="en-US" b="1">
                <a:solidFill>
                  <a:srgbClr val="2D00FA"/>
                </a:solidFill>
              </a:rPr>
              <a:t>Differential centrifugation</a:t>
            </a:r>
            <a:r>
              <a:rPr lang="en-US"/>
              <a:t> is also called </a:t>
            </a:r>
            <a:r>
              <a:rPr lang="en-US" b="1">
                <a:solidFill>
                  <a:srgbClr val="2D00FA"/>
                </a:solidFill>
              </a:rPr>
              <a:t>cell fractionation</a:t>
            </a:r>
            <a:r>
              <a:rPr lang="en-US"/>
              <a:t>. It is a widely used tool which enables the extraction of organelles from cells.</a:t>
            </a:r>
          </a:p>
          <a:p>
            <a:pPr>
              <a:lnSpc>
                <a:spcPts val="2250"/>
              </a:lnSpc>
              <a:spcBef>
                <a:spcPct val="0"/>
              </a:spcBef>
              <a:spcAft>
                <a:spcPts val="1406"/>
              </a:spcAft>
              <a:buSzPct val="130000"/>
              <a:buBlip>
                <a:blip r:embed="rId3"/>
              </a:buBlip>
              <a:tabLst>
                <a:tab pos="721047" algn="l"/>
                <a:tab pos="721047" algn="l"/>
                <a:tab pos="721047" algn="l"/>
                <a:tab pos="721047" algn="l"/>
                <a:tab pos="1045853" algn="l"/>
                <a:tab pos="1045853" algn="l"/>
                <a:tab pos="1045853" algn="l"/>
              </a:tabLst>
            </a:pPr>
            <a:r>
              <a:rPr lang="en-US"/>
              <a:t>The aim is to isolate and identify cellular fractions (organelles of a particular type) from a </a:t>
            </a:r>
            <a:r>
              <a:rPr lang="en-US" b="1">
                <a:solidFill>
                  <a:srgbClr val="2D00FA"/>
                </a:solidFill>
              </a:rPr>
              <a:t>heterogeneous</a:t>
            </a:r>
            <a:r>
              <a:rPr lang="en-US"/>
              <a:t> (mixed) sample.</a:t>
            </a:r>
          </a:p>
          <a:p>
            <a:pPr>
              <a:lnSpc>
                <a:spcPts val="2250"/>
              </a:lnSpc>
              <a:spcBef>
                <a:spcPct val="0"/>
              </a:spcBef>
              <a:spcAft>
                <a:spcPts val="1406"/>
              </a:spcAft>
              <a:buSzPct val="130000"/>
              <a:buBlip>
                <a:blip r:embed="rId3"/>
              </a:buBlip>
              <a:tabLst>
                <a:tab pos="721047" algn="l"/>
                <a:tab pos="721047" algn="l"/>
                <a:tab pos="721047" algn="l"/>
                <a:tab pos="721047" algn="l"/>
                <a:tab pos="1045853" algn="l"/>
                <a:tab pos="1045853" algn="l"/>
                <a:tab pos="1045853" algn="l"/>
              </a:tabLst>
            </a:pPr>
            <a:r>
              <a:rPr lang="en-US"/>
              <a:t>Isolating organelles in this way</a:t>
            </a:r>
            <a:r>
              <a:rPr lang="en-US" b="1">
                <a:solidFill>
                  <a:srgbClr val="2D00FA"/>
                </a:solidFill>
              </a:rPr>
              <a:t> </a:t>
            </a:r>
            <a:r>
              <a:rPr lang="en-US"/>
              <a:t>has allowed their structure and function to be explored.</a:t>
            </a:r>
          </a:p>
          <a:p>
            <a:pPr>
              <a:lnSpc>
                <a:spcPts val="2250"/>
              </a:lnSpc>
              <a:spcBef>
                <a:spcPct val="0"/>
              </a:spcBef>
              <a:spcAft>
                <a:spcPts val="703"/>
              </a:spcAft>
              <a:buSzPct val="130000"/>
              <a:buBlip>
                <a:blip r:embed="rId3"/>
              </a:buBlip>
              <a:tabLst>
                <a:tab pos="721047" algn="l"/>
                <a:tab pos="721047" algn="l"/>
                <a:tab pos="721047" algn="l"/>
                <a:tab pos="721047" algn="l"/>
                <a:tab pos="1045853" algn="l"/>
                <a:tab pos="1045853" algn="l"/>
                <a:tab pos="1045853" algn="l"/>
              </a:tabLst>
            </a:pPr>
            <a:r>
              <a:rPr lang="en-US"/>
              <a:t>During cell fractionation, samples are:</a:t>
            </a:r>
            <a:endParaRPr lang="en-US" sz="1400"/>
          </a:p>
          <a:p>
            <a:pPr lvl="1">
              <a:lnSpc>
                <a:spcPts val="1969"/>
              </a:lnSpc>
              <a:spcBef>
                <a:spcPct val="0"/>
              </a:spcBef>
              <a:spcAft>
                <a:spcPts val="1406"/>
              </a:spcAft>
              <a:buSzPct val="120000"/>
              <a:buBlip>
                <a:blip r:embed="rId4"/>
              </a:buBlip>
              <a:tabLst>
                <a:tab pos="721047" algn="l"/>
                <a:tab pos="721047" algn="l"/>
                <a:tab pos="721047" algn="l"/>
                <a:tab pos="721047" algn="l"/>
                <a:tab pos="1045853" algn="l"/>
                <a:tab pos="1045853" algn="l"/>
                <a:tab pos="1045853" algn="l"/>
              </a:tabLst>
            </a:pPr>
            <a:r>
              <a:rPr lang="en-US"/>
              <a:t>kept cold to prevent self digestion </a:t>
            </a:r>
          </a:p>
          <a:p>
            <a:pPr lvl="1">
              <a:lnSpc>
                <a:spcPts val="1969"/>
              </a:lnSpc>
              <a:spcBef>
                <a:spcPct val="0"/>
              </a:spcBef>
              <a:spcAft>
                <a:spcPts val="1406"/>
              </a:spcAft>
              <a:buSzPct val="120000"/>
              <a:buBlip>
                <a:blip r:embed="rId4"/>
              </a:buBlip>
              <a:tabLst>
                <a:tab pos="721047" algn="l"/>
                <a:tab pos="721047" algn="l"/>
                <a:tab pos="721047" algn="l"/>
                <a:tab pos="721047" algn="l"/>
                <a:tab pos="1045853" algn="l"/>
                <a:tab pos="1045853" algn="l"/>
                <a:tab pos="1045853" algn="l"/>
              </a:tabLst>
            </a:pPr>
            <a:r>
              <a:rPr lang="en-US"/>
              <a:t>kept in a </a:t>
            </a:r>
            <a:r>
              <a:rPr lang="en-US" b="1">
                <a:solidFill>
                  <a:srgbClr val="2D00FA"/>
                </a:solidFill>
              </a:rPr>
              <a:t>buffered isotonic solution</a:t>
            </a:r>
            <a:r>
              <a:rPr lang="en-US"/>
              <a:t> to prevent changes in volume and enzyme denaturation.</a:t>
            </a:r>
          </a:p>
          <a:p>
            <a:pPr lvl="1">
              <a:lnSpc>
                <a:spcPts val="1969"/>
              </a:lnSpc>
              <a:spcBef>
                <a:spcPct val="0"/>
              </a:spcBef>
              <a:spcAft>
                <a:spcPts val="1406"/>
              </a:spcAft>
              <a:buSzPct val="120000"/>
              <a:buBlip>
                <a:blip r:embed="rId4"/>
              </a:buBlip>
              <a:tabLst>
                <a:tab pos="721047" algn="l"/>
                <a:tab pos="721047" algn="l"/>
                <a:tab pos="721047" algn="l"/>
                <a:tab pos="721047" algn="l"/>
                <a:tab pos="1045853" algn="l"/>
                <a:tab pos="1045853" algn="l"/>
                <a:tab pos="1045853" algn="l"/>
              </a:tabLst>
            </a:pPr>
            <a:r>
              <a:rPr lang="en-US"/>
              <a:t>spun down at increasing centrifugation</a:t>
            </a:r>
            <a:br>
              <a:rPr lang="en-US"/>
            </a:br>
            <a:r>
              <a:rPr lang="en-US"/>
              <a:t>speeds (steps 1-4)</a:t>
            </a:r>
            <a:endParaRPr lang="en-US" sz="1400"/>
          </a:p>
        </p:txBody>
      </p:sp>
      <p:grpSp>
        <p:nvGrpSpPr>
          <p:cNvPr id="104451" name="Group 3"/>
          <p:cNvGrpSpPr>
            <a:grpSpLocks/>
          </p:cNvGrpSpPr>
          <p:nvPr/>
        </p:nvGrpSpPr>
        <p:grpSpPr bwMode="auto">
          <a:xfrm>
            <a:off x="5813226" y="446485"/>
            <a:ext cx="2009180" cy="1465585"/>
            <a:chOff x="0" y="0"/>
            <a:chExt cx="1800" cy="1313"/>
          </a:xfrm>
        </p:grpSpPr>
        <p:grpSp>
          <p:nvGrpSpPr>
            <p:cNvPr id="104452" name="Group 4"/>
            <p:cNvGrpSpPr>
              <a:grpSpLocks/>
            </p:cNvGrpSpPr>
            <p:nvPr/>
          </p:nvGrpSpPr>
          <p:grpSpPr bwMode="auto">
            <a:xfrm>
              <a:off x="0" y="0"/>
              <a:ext cx="560" cy="1313"/>
              <a:chOff x="0" y="0"/>
              <a:chExt cx="560" cy="1313"/>
            </a:xfrm>
          </p:grpSpPr>
          <p:pic>
            <p:nvPicPr>
              <p:cNvPr id="1044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60" cy="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88900" dist="88899" dir="2700000" algn="ctr" rotWithShape="0">
                        <a:schemeClr val="bg2">
                          <a:alpha val="59999"/>
                        </a:schemeClr>
                      </a:outerShdw>
                    </a:effectLst>
                  </a14:hiddenEffects>
                </a:ext>
              </a:extLst>
            </p:spPr>
          </p:pic>
          <p:sp>
            <p:nvSpPr>
              <p:cNvPr id="104454" name="Line 6"/>
              <p:cNvSpPr>
                <a:spLocks noChangeShapeType="1"/>
              </p:cNvSpPr>
              <p:nvPr/>
            </p:nvSpPr>
            <p:spPr bwMode="auto">
              <a:xfrm>
                <a:off x="143" y="176"/>
                <a:ext cx="29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sp>
            <p:nvSpPr>
              <p:cNvPr id="104455" name="Oval 7"/>
              <p:cNvSpPr>
                <a:spLocks/>
              </p:cNvSpPr>
              <p:nvPr/>
            </p:nvSpPr>
            <p:spPr bwMode="auto">
              <a:xfrm>
                <a:off x="168" y="264"/>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56" name="Oval 8"/>
              <p:cNvSpPr>
                <a:spLocks/>
              </p:cNvSpPr>
              <p:nvPr/>
            </p:nvSpPr>
            <p:spPr bwMode="auto">
              <a:xfrm>
                <a:off x="328" y="200"/>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57" name="Oval 9"/>
              <p:cNvSpPr>
                <a:spLocks/>
              </p:cNvSpPr>
              <p:nvPr/>
            </p:nvSpPr>
            <p:spPr bwMode="auto">
              <a:xfrm>
                <a:off x="328" y="368"/>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58" name="Oval 10"/>
              <p:cNvSpPr>
                <a:spLocks/>
              </p:cNvSpPr>
              <p:nvPr/>
            </p:nvSpPr>
            <p:spPr bwMode="auto">
              <a:xfrm>
                <a:off x="248" y="512"/>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59" name="Oval 11"/>
              <p:cNvSpPr>
                <a:spLocks/>
              </p:cNvSpPr>
              <p:nvPr/>
            </p:nvSpPr>
            <p:spPr bwMode="auto">
              <a:xfrm>
                <a:off x="328" y="696"/>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60" name="Oval 12"/>
              <p:cNvSpPr>
                <a:spLocks/>
              </p:cNvSpPr>
              <p:nvPr/>
            </p:nvSpPr>
            <p:spPr bwMode="auto">
              <a:xfrm>
                <a:off x="248" y="872"/>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61" name="Oval 13"/>
              <p:cNvSpPr>
                <a:spLocks/>
              </p:cNvSpPr>
              <p:nvPr/>
            </p:nvSpPr>
            <p:spPr bwMode="auto">
              <a:xfrm>
                <a:off x="328" y="872"/>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62" name="Oval 14"/>
              <p:cNvSpPr>
                <a:spLocks/>
              </p:cNvSpPr>
              <p:nvPr/>
            </p:nvSpPr>
            <p:spPr bwMode="auto">
              <a:xfrm>
                <a:off x="168" y="1024"/>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63" name="Oval 15"/>
              <p:cNvSpPr>
                <a:spLocks/>
              </p:cNvSpPr>
              <p:nvPr/>
            </p:nvSpPr>
            <p:spPr bwMode="auto">
              <a:xfrm>
                <a:off x="168" y="1096"/>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64" name="Oval 16"/>
              <p:cNvSpPr>
                <a:spLocks/>
              </p:cNvSpPr>
              <p:nvPr/>
            </p:nvSpPr>
            <p:spPr bwMode="auto">
              <a:xfrm>
                <a:off x="328" y="1024"/>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65" name="Oval 17"/>
              <p:cNvSpPr>
                <a:spLocks/>
              </p:cNvSpPr>
              <p:nvPr/>
            </p:nvSpPr>
            <p:spPr bwMode="auto">
              <a:xfrm>
                <a:off x="176" y="376"/>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66" name="Oval 18"/>
              <p:cNvSpPr>
                <a:spLocks/>
              </p:cNvSpPr>
              <p:nvPr/>
            </p:nvSpPr>
            <p:spPr bwMode="auto">
              <a:xfrm>
                <a:off x="256" y="272"/>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67" name="Oval 19"/>
              <p:cNvSpPr>
                <a:spLocks/>
              </p:cNvSpPr>
              <p:nvPr/>
            </p:nvSpPr>
            <p:spPr bwMode="auto">
              <a:xfrm>
                <a:off x="336" y="520"/>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68" name="Oval 20"/>
              <p:cNvSpPr>
                <a:spLocks/>
              </p:cNvSpPr>
              <p:nvPr/>
            </p:nvSpPr>
            <p:spPr bwMode="auto">
              <a:xfrm>
                <a:off x="368" y="792"/>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69" name="Oval 21"/>
              <p:cNvSpPr>
                <a:spLocks/>
              </p:cNvSpPr>
              <p:nvPr/>
            </p:nvSpPr>
            <p:spPr bwMode="auto">
              <a:xfrm>
                <a:off x="216" y="680"/>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70" name="Oval 22"/>
              <p:cNvSpPr>
                <a:spLocks/>
              </p:cNvSpPr>
              <p:nvPr/>
            </p:nvSpPr>
            <p:spPr bwMode="auto">
              <a:xfrm>
                <a:off x="248" y="952"/>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71" name="Oval 23"/>
              <p:cNvSpPr>
                <a:spLocks/>
              </p:cNvSpPr>
              <p:nvPr/>
            </p:nvSpPr>
            <p:spPr bwMode="auto">
              <a:xfrm>
                <a:off x="176" y="50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72" name="Oval 24"/>
              <p:cNvSpPr>
                <a:spLocks/>
              </p:cNvSpPr>
              <p:nvPr/>
            </p:nvSpPr>
            <p:spPr bwMode="auto">
              <a:xfrm>
                <a:off x="336" y="648"/>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73" name="Oval 25"/>
              <p:cNvSpPr>
                <a:spLocks/>
              </p:cNvSpPr>
              <p:nvPr/>
            </p:nvSpPr>
            <p:spPr bwMode="auto">
              <a:xfrm>
                <a:off x="216" y="808"/>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74" name="Oval 26"/>
              <p:cNvSpPr>
                <a:spLocks/>
              </p:cNvSpPr>
              <p:nvPr/>
            </p:nvSpPr>
            <p:spPr bwMode="auto">
              <a:xfrm>
                <a:off x="248" y="1080"/>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75" name="Oval 27"/>
              <p:cNvSpPr>
                <a:spLocks/>
              </p:cNvSpPr>
              <p:nvPr/>
            </p:nvSpPr>
            <p:spPr bwMode="auto">
              <a:xfrm>
                <a:off x="336" y="110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76" name="Oval 28"/>
              <p:cNvSpPr>
                <a:spLocks/>
              </p:cNvSpPr>
              <p:nvPr/>
            </p:nvSpPr>
            <p:spPr bwMode="auto">
              <a:xfrm>
                <a:off x="336" y="952"/>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77" name="Oval 29"/>
              <p:cNvSpPr>
                <a:spLocks/>
              </p:cNvSpPr>
              <p:nvPr/>
            </p:nvSpPr>
            <p:spPr bwMode="auto">
              <a:xfrm>
                <a:off x="176" y="880"/>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78" name="AutoShape 30"/>
              <p:cNvSpPr>
                <a:spLocks/>
              </p:cNvSpPr>
              <p:nvPr/>
            </p:nvSpPr>
            <p:spPr bwMode="auto">
              <a:xfrm>
                <a:off x="256" y="37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79" name="AutoShape 31"/>
              <p:cNvSpPr>
                <a:spLocks/>
              </p:cNvSpPr>
              <p:nvPr/>
            </p:nvSpPr>
            <p:spPr bwMode="auto">
              <a:xfrm>
                <a:off x="336" y="45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80" name="AutoShape 32"/>
              <p:cNvSpPr>
                <a:spLocks/>
              </p:cNvSpPr>
              <p:nvPr/>
            </p:nvSpPr>
            <p:spPr bwMode="auto">
              <a:xfrm>
                <a:off x="376" y="51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81" name="AutoShape 33"/>
              <p:cNvSpPr>
                <a:spLocks/>
              </p:cNvSpPr>
              <p:nvPr/>
            </p:nvSpPr>
            <p:spPr bwMode="auto">
              <a:xfrm>
                <a:off x="264" y="71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82" name="AutoShape 34"/>
              <p:cNvSpPr>
                <a:spLocks/>
              </p:cNvSpPr>
              <p:nvPr/>
            </p:nvSpPr>
            <p:spPr bwMode="auto">
              <a:xfrm>
                <a:off x="184" y="71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83" name="AutoShape 35"/>
              <p:cNvSpPr>
                <a:spLocks/>
              </p:cNvSpPr>
              <p:nvPr/>
            </p:nvSpPr>
            <p:spPr bwMode="auto">
              <a:xfrm>
                <a:off x="184" y="64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84" name="AutoShape 36"/>
              <p:cNvSpPr>
                <a:spLocks/>
              </p:cNvSpPr>
              <p:nvPr/>
            </p:nvSpPr>
            <p:spPr bwMode="auto">
              <a:xfrm>
                <a:off x="256" y="45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85" name="AutoShape 37"/>
              <p:cNvSpPr>
                <a:spLocks/>
              </p:cNvSpPr>
              <p:nvPr/>
            </p:nvSpPr>
            <p:spPr bwMode="auto">
              <a:xfrm>
                <a:off x="376" y="28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86" name="AutoShape 38"/>
              <p:cNvSpPr>
                <a:spLocks/>
              </p:cNvSpPr>
              <p:nvPr/>
            </p:nvSpPr>
            <p:spPr bwMode="auto">
              <a:xfrm>
                <a:off x="304" y="32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87" name="AutoShape 39"/>
              <p:cNvSpPr>
                <a:spLocks/>
              </p:cNvSpPr>
              <p:nvPr/>
            </p:nvSpPr>
            <p:spPr bwMode="auto">
              <a:xfrm>
                <a:off x="376" y="60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88" name="AutoShape 40"/>
              <p:cNvSpPr>
                <a:spLocks/>
              </p:cNvSpPr>
              <p:nvPr/>
            </p:nvSpPr>
            <p:spPr bwMode="auto">
              <a:xfrm>
                <a:off x="264" y="64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89" name="AutoShape 41"/>
              <p:cNvSpPr>
                <a:spLocks/>
              </p:cNvSpPr>
              <p:nvPr/>
            </p:nvSpPr>
            <p:spPr bwMode="auto">
              <a:xfrm>
                <a:off x="304" y="80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90" name="AutoShape 42"/>
              <p:cNvSpPr>
                <a:spLocks/>
              </p:cNvSpPr>
              <p:nvPr/>
            </p:nvSpPr>
            <p:spPr bwMode="auto">
              <a:xfrm>
                <a:off x="376" y="111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91" name="AutoShape 43"/>
              <p:cNvSpPr>
                <a:spLocks/>
              </p:cNvSpPr>
              <p:nvPr/>
            </p:nvSpPr>
            <p:spPr bwMode="auto">
              <a:xfrm>
                <a:off x="256" y="119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92" name="AutoShape 44"/>
              <p:cNvSpPr>
                <a:spLocks/>
              </p:cNvSpPr>
              <p:nvPr/>
            </p:nvSpPr>
            <p:spPr bwMode="auto">
              <a:xfrm>
                <a:off x="344" y="119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93" name="AutoShape 45"/>
              <p:cNvSpPr>
                <a:spLocks/>
              </p:cNvSpPr>
              <p:nvPr/>
            </p:nvSpPr>
            <p:spPr bwMode="auto">
              <a:xfrm>
                <a:off x="224" y="21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94" name="AutoShape 46"/>
              <p:cNvSpPr>
                <a:spLocks/>
              </p:cNvSpPr>
              <p:nvPr/>
            </p:nvSpPr>
            <p:spPr bwMode="auto">
              <a:xfrm>
                <a:off x="208" y="56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nvGrpSpPr>
              <p:cNvPr id="104495" name="Group 47"/>
              <p:cNvGrpSpPr>
                <a:grpSpLocks/>
              </p:cNvGrpSpPr>
              <p:nvPr/>
            </p:nvGrpSpPr>
            <p:grpSpPr bwMode="auto">
              <a:xfrm>
                <a:off x="304" y="600"/>
                <a:ext cx="104" cy="172"/>
                <a:chOff x="0" y="0"/>
                <a:chExt cx="104" cy="172"/>
              </a:xfrm>
            </p:grpSpPr>
            <p:sp>
              <p:nvSpPr>
                <p:cNvPr id="104496" name="AutoShape 48"/>
                <p:cNvSpPr>
                  <a:spLocks/>
                </p:cNvSpPr>
                <p:nvPr/>
              </p:nvSpPr>
              <p:spPr bwMode="auto">
                <a:xfrm>
                  <a:off x="0" y="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97" name="AutoShape 49"/>
                <p:cNvSpPr>
                  <a:spLocks/>
                </p:cNvSpPr>
                <p:nvPr/>
              </p:nvSpPr>
              <p:spPr bwMode="auto">
                <a:xfrm>
                  <a:off x="80" y="8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498" name="AutoShape 50"/>
                <p:cNvSpPr>
                  <a:spLocks/>
                </p:cNvSpPr>
                <p:nvPr/>
              </p:nvSpPr>
              <p:spPr bwMode="auto">
                <a:xfrm>
                  <a:off x="88" y="1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grpSp>
            <p:nvGrpSpPr>
              <p:cNvPr id="104499" name="Group 51"/>
              <p:cNvGrpSpPr>
                <a:grpSpLocks/>
              </p:cNvGrpSpPr>
              <p:nvPr/>
            </p:nvGrpSpPr>
            <p:grpSpPr bwMode="auto">
              <a:xfrm>
                <a:off x="224" y="312"/>
                <a:ext cx="104" cy="172"/>
                <a:chOff x="0" y="0"/>
                <a:chExt cx="104" cy="172"/>
              </a:xfrm>
            </p:grpSpPr>
            <p:sp>
              <p:nvSpPr>
                <p:cNvPr id="104500" name="AutoShape 52"/>
                <p:cNvSpPr>
                  <a:spLocks/>
                </p:cNvSpPr>
                <p:nvPr/>
              </p:nvSpPr>
              <p:spPr bwMode="auto">
                <a:xfrm>
                  <a:off x="0" y="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01" name="AutoShape 53"/>
                <p:cNvSpPr>
                  <a:spLocks/>
                </p:cNvSpPr>
                <p:nvPr/>
              </p:nvSpPr>
              <p:spPr bwMode="auto">
                <a:xfrm>
                  <a:off x="80" y="8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02" name="AutoShape 54"/>
                <p:cNvSpPr>
                  <a:spLocks/>
                </p:cNvSpPr>
                <p:nvPr/>
              </p:nvSpPr>
              <p:spPr bwMode="auto">
                <a:xfrm>
                  <a:off x="88" y="1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grpSp>
            <p:nvGrpSpPr>
              <p:cNvPr id="104503" name="Group 55"/>
              <p:cNvGrpSpPr>
                <a:grpSpLocks/>
              </p:cNvGrpSpPr>
              <p:nvPr/>
            </p:nvGrpSpPr>
            <p:grpSpPr bwMode="auto">
              <a:xfrm>
                <a:off x="224" y="1016"/>
                <a:ext cx="104" cy="172"/>
                <a:chOff x="0" y="0"/>
                <a:chExt cx="104" cy="172"/>
              </a:xfrm>
            </p:grpSpPr>
            <p:sp>
              <p:nvSpPr>
                <p:cNvPr id="104504" name="AutoShape 56"/>
                <p:cNvSpPr>
                  <a:spLocks/>
                </p:cNvSpPr>
                <p:nvPr/>
              </p:nvSpPr>
              <p:spPr bwMode="auto">
                <a:xfrm>
                  <a:off x="0" y="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05" name="AutoShape 57"/>
                <p:cNvSpPr>
                  <a:spLocks/>
                </p:cNvSpPr>
                <p:nvPr/>
              </p:nvSpPr>
              <p:spPr bwMode="auto">
                <a:xfrm>
                  <a:off x="80" y="8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06" name="AutoShape 58"/>
                <p:cNvSpPr>
                  <a:spLocks/>
                </p:cNvSpPr>
                <p:nvPr/>
              </p:nvSpPr>
              <p:spPr bwMode="auto">
                <a:xfrm>
                  <a:off x="88" y="1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104507" name="AutoShape 59"/>
              <p:cNvSpPr>
                <a:spLocks/>
              </p:cNvSpPr>
              <p:nvPr/>
            </p:nvSpPr>
            <p:spPr bwMode="auto">
              <a:xfrm flipH="1">
                <a:off x="272" y="84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08" name="AutoShape 60"/>
              <p:cNvSpPr>
                <a:spLocks/>
              </p:cNvSpPr>
              <p:nvPr/>
            </p:nvSpPr>
            <p:spPr bwMode="auto">
              <a:xfrm flipH="1">
                <a:off x="192" y="92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09" name="AutoShape 61"/>
              <p:cNvSpPr>
                <a:spLocks/>
              </p:cNvSpPr>
              <p:nvPr/>
            </p:nvSpPr>
            <p:spPr bwMode="auto">
              <a:xfrm flipH="1">
                <a:off x="184" y="100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10" name="AutoShape 62"/>
              <p:cNvSpPr>
                <a:spLocks/>
              </p:cNvSpPr>
              <p:nvPr/>
            </p:nvSpPr>
            <p:spPr bwMode="auto">
              <a:xfrm flipH="1">
                <a:off x="392" y="9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11" name="AutoShape 63"/>
              <p:cNvSpPr>
                <a:spLocks/>
              </p:cNvSpPr>
              <p:nvPr/>
            </p:nvSpPr>
            <p:spPr bwMode="auto">
              <a:xfrm flipH="1">
                <a:off x="264" y="104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104512" name="Rectangle 64"/>
            <p:cNvSpPr>
              <a:spLocks/>
            </p:cNvSpPr>
            <p:nvPr/>
          </p:nvSpPr>
          <p:spPr bwMode="auto">
            <a:xfrm>
              <a:off x="520" y="144"/>
              <a:ext cx="1280" cy="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4000"/>
                </a:lnSpc>
                <a:tabLst>
                  <a:tab pos="366104" algn="l"/>
                </a:tabLst>
              </a:pPr>
              <a:r>
                <a:rPr lang="en-US" sz="1300">
                  <a:solidFill>
                    <a:srgbClr val="2D00FA"/>
                  </a:solidFill>
                  <a:latin typeface="Arial" charset="0"/>
                  <a:ea typeface="ＭＳ Ｐゴシック" charset="0"/>
                  <a:cs typeface="Arial" charset="0"/>
                  <a:sym typeface="Arial" charset="0"/>
                </a:rPr>
                <a:t>Cell homogenate</a:t>
              </a:r>
            </a:p>
          </p:txBody>
        </p:sp>
      </p:grpSp>
      <p:grpSp>
        <p:nvGrpSpPr>
          <p:cNvPr id="104513" name="Group 65"/>
          <p:cNvGrpSpPr>
            <a:grpSpLocks/>
          </p:cNvGrpSpPr>
          <p:nvPr/>
        </p:nvGrpSpPr>
        <p:grpSpPr bwMode="auto">
          <a:xfrm>
            <a:off x="6295430" y="1535906"/>
            <a:ext cx="2508126" cy="1474515"/>
            <a:chOff x="0" y="0"/>
            <a:chExt cx="2247" cy="1321"/>
          </a:xfrm>
        </p:grpSpPr>
        <p:grpSp>
          <p:nvGrpSpPr>
            <p:cNvPr id="104514" name="Group 66"/>
            <p:cNvGrpSpPr>
              <a:grpSpLocks/>
            </p:cNvGrpSpPr>
            <p:nvPr/>
          </p:nvGrpSpPr>
          <p:grpSpPr bwMode="auto">
            <a:xfrm>
              <a:off x="1687" y="8"/>
              <a:ext cx="560" cy="1313"/>
              <a:chOff x="0" y="0"/>
              <a:chExt cx="560" cy="1313"/>
            </a:xfrm>
          </p:grpSpPr>
          <p:pic>
            <p:nvPicPr>
              <p:cNvPr id="104515" name="Picture 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60" cy="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88900" dist="88899" dir="2700000" algn="ctr" rotWithShape="0">
                        <a:schemeClr val="bg2">
                          <a:alpha val="59999"/>
                        </a:schemeClr>
                      </a:outerShdw>
                    </a:effectLst>
                  </a14:hiddenEffects>
                </a:ext>
              </a:extLst>
            </p:spPr>
          </p:pic>
          <p:sp>
            <p:nvSpPr>
              <p:cNvPr id="104516" name="Line 68"/>
              <p:cNvSpPr>
                <a:spLocks noChangeShapeType="1"/>
              </p:cNvSpPr>
              <p:nvPr/>
            </p:nvSpPr>
            <p:spPr bwMode="auto">
              <a:xfrm>
                <a:off x="143" y="176"/>
                <a:ext cx="29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sp>
            <p:nvSpPr>
              <p:cNvPr id="104517" name="Oval 69"/>
              <p:cNvSpPr>
                <a:spLocks/>
              </p:cNvSpPr>
              <p:nvPr/>
            </p:nvSpPr>
            <p:spPr bwMode="auto">
              <a:xfrm>
                <a:off x="328" y="1184"/>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18" name="Oval 70"/>
              <p:cNvSpPr>
                <a:spLocks/>
              </p:cNvSpPr>
              <p:nvPr/>
            </p:nvSpPr>
            <p:spPr bwMode="auto">
              <a:xfrm>
                <a:off x="288" y="1160"/>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19" name="Oval 71"/>
              <p:cNvSpPr>
                <a:spLocks/>
              </p:cNvSpPr>
              <p:nvPr/>
            </p:nvSpPr>
            <p:spPr bwMode="auto">
              <a:xfrm>
                <a:off x="304" y="1128"/>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20" name="Oval 72"/>
              <p:cNvSpPr>
                <a:spLocks/>
              </p:cNvSpPr>
              <p:nvPr/>
            </p:nvSpPr>
            <p:spPr bwMode="auto">
              <a:xfrm>
                <a:off x="232" y="1080"/>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21" name="Oval 73"/>
              <p:cNvSpPr>
                <a:spLocks/>
              </p:cNvSpPr>
              <p:nvPr/>
            </p:nvSpPr>
            <p:spPr bwMode="auto">
              <a:xfrm>
                <a:off x="240" y="1128"/>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22" name="Oval 74"/>
              <p:cNvSpPr>
                <a:spLocks/>
              </p:cNvSpPr>
              <p:nvPr/>
            </p:nvSpPr>
            <p:spPr bwMode="auto">
              <a:xfrm>
                <a:off x="272" y="1184"/>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23" name="Oval 75"/>
              <p:cNvSpPr>
                <a:spLocks/>
              </p:cNvSpPr>
              <p:nvPr/>
            </p:nvSpPr>
            <p:spPr bwMode="auto">
              <a:xfrm>
                <a:off x="192" y="1160"/>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24" name="Oval 76"/>
              <p:cNvSpPr>
                <a:spLocks/>
              </p:cNvSpPr>
              <p:nvPr/>
            </p:nvSpPr>
            <p:spPr bwMode="auto">
              <a:xfrm>
                <a:off x="360" y="1072"/>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25" name="Oval 77"/>
              <p:cNvSpPr>
                <a:spLocks/>
              </p:cNvSpPr>
              <p:nvPr/>
            </p:nvSpPr>
            <p:spPr bwMode="auto">
              <a:xfrm>
                <a:off x="168" y="1096"/>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26" name="Oval 78"/>
              <p:cNvSpPr>
                <a:spLocks/>
              </p:cNvSpPr>
              <p:nvPr/>
            </p:nvSpPr>
            <p:spPr bwMode="auto">
              <a:xfrm>
                <a:off x="352" y="1128"/>
                <a:ext cx="64" cy="64"/>
              </a:xfrm>
              <a:prstGeom prst="ellipse">
                <a:avLst/>
              </a:prstGeom>
              <a:solidFill>
                <a:srgbClr val="00817F"/>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27" name="Oval 79"/>
              <p:cNvSpPr>
                <a:spLocks/>
              </p:cNvSpPr>
              <p:nvPr/>
            </p:nvSpPr>
            <p:spPr bwMode="auto">
              <a:xfrm>
                <a:off x="176" y="376"/>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28" name="Oval 80"/>
              <p:cNvSpPr>
                <a:spLocks/>
              </p:cNvSpPr>
              <p:nvPr/>
            </p:nvSpPr>
            <p:spPr bwMode="auto">
              <a:xfrm>
                <a:off x="256" y="272"/>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29" name="Oval 81"/>
              <p:cNvSpPr>
                <a:spLocks/>
              </p:cNvSpPr>
              <p:nvPr/>
            </p:nvSpPr>
            <p:spPr bwMode="auto">
              <a:xfrm>
                <a:off x="336" y="520"/>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30" name="Oval 82"/>
              <p:cNvSpPr>
                <a:spLocks/>
              </p:cNvSpPr>
              <p:nvPr/>
            </p:nvSpPr>
            <p:spPr bwMode="auto">
              <a:xfrm>
                <a:off x="360" y="376"/>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31" name="Oval 83"/>
              <p:cNvSpPr>
                <a:spLocks/>
              </p:cNvSpPr>
              <p:nvPr/>
            </p:nvSpPr>
            <p:spPr bwMode="auto">
              <a:xfrm>
                <a:off x="216" y="680"/>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32" name="Oval 84"/>
              <p:cNvSpPr>
                <a:spLocks/>
              </p:cNvSpPr>
              <p:nvPr/>
            </p:nvSpPr>
            <p:spPr bwMode="auto">
              <a:xfrm>
                <a:off x="328" y="22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33" name="Oval 85"/>
              <p:cNvSpPr>
                <a:spLocks/>
              </p:cNvSpPr>
              <p:nvPr/>
            </p:nvSpPr>
            <p:spPr bwMode="auto">
              <a:xfrm>
                <a:off x="176" y="50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34" name="Oval 86"/>
              <p:cNvSpPr>
                <a:spLocks/>
              </p:cNvSpPr>
              <p:nvPr/>
            </p:nvSpPr>
            <p:spPr bwMode="auto">
              <a:xfrm>
                <a:off x="336" y="648"/>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35" name="Oval 87"/>
              <p:cNvSpPr>
                <a:spLocks/>
              </p:cNvSpPr>
              <p:nvPr/>
            </p:nvSpPr>
            <p:spPr bwMode="auto">
              <a:xfrm>
                <a:off x="216" y="808"/>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36" name="Oval 88"/>
              <p:cNvSpPr>
                <a:spLocks/>
              </p:cNvSpPr>
              <p:nvPr/>
            </p:nvSpPr>
            <p:spPr bwMode="auto">
              <a:xfrm>
                <a:off x="200" y="768"/>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37" name="Oval 89"/>
              <p:cNvSpPr>
                <a:spLocks/>
              </p:cNvSpPr>
              <p:nvPr/>
            </p:nvSpPr>
            <p:spPr bwMode="auto">
              <a:xfrm>
                <a:off x="328" y="70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38" name="Oval 90"/>
              <p:cNvSpPr>
                <a:spLocks/>
              </p:cNvSpPr>
              <p:nvPr/>
            </p:nvSpPr>
            <p:spPr bwMode="auto">
              <a:xfrm>
                <a:off x="328" y="880"/>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39" name="Oval 91"/>
              <p:cNvSpPr>
                <a:spLocks/>
              </p:cNvSpPr>
              <p:nvPr/>
            </p:nvSpPr>
            <p:spPr bwMode="auto">
              <a:xfrm>
                <a:off x="176" y="880"/>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40" name="AutoShape 92"/>
              <p:cNvSpPr>
                <a:spLocks/>
              </p:cNvSpPr>
              <p:nvPr/>
            </p:nvSpPr>
            <p:spPr bwMode="auto">
              <a:xfrm>
                <a:off x="256" y="37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41" name="AutoShape 93"/>
              <p:cNvSpPr>
                <a:spLocks/>
              </p:cNvSpPr>
              <p:nvPr/>
            </p:nvSpPr>
            <p:spPr bwMode="auto">
              <a:xfrm>
                <a:off x="336" y="45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42" name="AutoShape 94"/>
              <p:cNvSpPr>
                <a:spLocks/>
              </p:cNvSpPr>
              <p:nvPr/>
            </p:nvSpPr>
            <p:spPr bwMode="auto">
              <a:xfrm>
                <a:off x="376" y="51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43" name="AutoShape 95"/>
              <p:cNvSpPr>
                <a:spLocks/>
              </p:cNvSpPr>
              <p:nvPr/>
            </p:nvSpPr>
            <p:spPr bwMode="auto">
              <a:xfrm>
                <a:off x="264" y="71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44" name="AutoShape 96"/>
              <p:cNvSpPr>
                <a:spLocks/>
              </p:cNvSpPr>
              <p:nvPr/>
            </p:nvSpPr>
            <p:spPr bwMode="auto">
              <a:xfrm>
                <a:off x="184" y="71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45" name="AutoShape 97"/>
              <p:cNvSpPr>
                <a:spLocks/>
              </p:cNvSpPr>
              <p:nvPr/>
            </p:nvSpPr>
            <p:spPr bwMode="auto">
              <a:xfrm>
                <a:off x="184" y="64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46" name="AutoShape 98"/>
              <p:cNvSpPr>
                <a:spLocks/>
              </p:cNvSpPr>
              <p:nvPr/>
            </p:nvSpPr>
            <p:spPr bwMode="auto">
              <a:xfrm>
                <a:off x="256" y="45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47" name="AutoShape 99"/>
              <p:cNvSpPr>
                <a:spLocks/>
              </p:cNvSpPr>
              <p:nvPr/>
            </p:nvSpPr>
            <p:spPr bwMode="auto">
              <a:xfrm>
                <a:off x="376" y="28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48" name="AutoShape 100"/>
              <p:cNvSpPr>
                <a:spLocks/>
              </p:cNvSpPr>
              <p:nvPr/>
            </p:nvSpPr>
            <p:spPr bwMode="auto">
              <a:xfrm>
                <a:off x="304" y="32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49" name="AutoShape 101"/>
              <p:cNvSpPr>
                <a:spLocks/>
              </p:cNvSpPr>
              <p:nvPr/>
            </p:nvSpPr>
            <p:spPr bwMode="auto">
              <a:xfrm>
                <a:off x="376" y="60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50" name="AutoShape 102"/>
              <p:cNvSpPr>
                <a:spLocks/>
              </p:cNvSpPr>
              <p:nvPr/>
            </p:nvSpPr>
            <p:spPr bwMode="auto">
              <a:xfrm>
                <a:off x="264" y="64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51" name="AutoShape 103"/>
              <p:cNvSpPr>
                <a:spLocks/>
              </p:cNvSpPr>
              <p:nvPr/>
            </p:nvSpPr>
            <p:spPr bwMode="auto">
              <a:xfrm>
                <a:off x="304" y="80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52" name="AutoShape 104"/>
              <p:cNvSpPr>
                <a:spLocks/>
              </p:cNvSpPr>
              <p:nvPr/>
            </p:nvSpPr>
            <p:spPr bwMode="auto">
              <a:xfrm>
                <a:off x="208" y="25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53" name="AutoShape 105"/>
              <p:cNvSpPr>
                <a:spLocks/>
              </p:cNvSpPr>
              <p:nvPr/>
            </p:nvSpPr>
            <p:spPr bwMode="auto">
              <a:xfrm>
                <a:off x="184" y="103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54" name="AutoShape 106"/>
              <p:cNvSpPr>
                <a:spLocks/>
              </p:cNvSpPr>
              <p:nvPr/>
            </p:nvSpPr>
            <p:spPr bwMode="auto">
              <a:xfrm>
                <a:off x="176" y="96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55" name="AutoShape 107"/>
              <p:cNvSpPr>
                <a:spLocks/>
              </p:cNvSpPr>
              <p:nvPr/>
            </p:nvSpPr>
            <p:spPr bwMode="auto">
              <a:xfrm>
                <a:off x="224" y="21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56" name="AutoShape 108"/>
              <p:cNvSpPr>
                <a:spLocks/>
              </p:cNvSpPr>
              <p:nvPr/>
            </p:nvSpPr>
            <p:spPr bwMode="auto">
              <a:xfrm>
                <a:off x="208" y="56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57" name="AutoShape 109"/>
              <p:cNvSpPr>
                <a:spLocks/>
              </p:cNvSpPr>
              <p:nvPr/>
            </p:nvSpPr>
            <p:spPr bwMode="auto">
              <a:xfrm>
                <a:off x="304" y="60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58" name="AutoShape 110"/>
              <p:cNvSpPr>
                <a:spLocks/>
              </p:cNvSpPr>
              <p:nvPr/>
            </p:nvSpPr>
            <p:spPr bwMode="auto">
              <a:xfrm>
                <a:off x="384" y="68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59" name="AutoShape 111"/>
              <p:cNvSpPr>
                <a:spLocks/>
              </p:cNvSpPr>
              <p:nvPr/>
            </p:nvSpPr>
            <p:spPr bwMode="auto">
              <a:xfrm>
                <a:off x="392" y="7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60" name="AutoShape 112"/>
              <p:cNvSpPr>
                <a:spLocks/>
              </p:cNvSpPr>
              <p:nvPr/>
            </p:nvSpPr>
            <p:spPr bwMode="auto">
              <a:xfrm>
                <a:off x="224" y="31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61" name="AutoShape 113"/>
              <p:cNvSpPr>
                <a:spLocks/>
              </p:cNvSpPr>
              <p:nvPr/>
            </p:nvSpPr>
            <p:spPr bwMode="auto">
              <a:xfrm>
                <a:off x="304" y="39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62" name="AutoShape 114"/>
              <p:cNvSpPr>
                <a:spLocks/>
              </p:cNvSpPr>
              <p:nvPr/>
            </p:nvSpPr>
            <p:spPr bwMode="auto">
              <a:xfrm>
                <a:off x="312" y="47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63" name="AutoShape 115"/>
              <p:cNvSpPr>
                <a:spLocks/>
              </p:cNvSpPr>
              <p:nvPr/>
            </p:nvSpPr>
            <p:spPr bwMode="auto">
              <a:xfrm>
                <a:off x="224" y="90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64" name="AutoShape 116"/>
              <p:cNvSpPr>
                <a:spLocks/>
              </p:cNvSpPr>
              <p:nvPr/>
            </p:nvSpPr>
            <p:spPr bwMode="auto">
              <a:xfrm>
                <a:off x="304" y="98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65" name="AutoShape 117"/>
              <p:cNvSpPr>
                <a:spLocks/>
              </p:cNvSpPr>
              <p:nvPr/>
            </p:nvSpPr>
            <p:spPr bwMode="auto">
              <a:xfrm>
                <a:off x="312" y="106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66" name="AutoShape 118"/>
              <p:cNvSpPr>
                <a:spLocks/>
              </p:cNvSpPr>
              <p:nvPr/>
            </p:nvSpPr>
            <p:spPr bwMode="auto">
              <a:xfrm flipH="1">
                <a:off x="272" y="84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67" name="AutoShape 119"/>
              <p:cNvSpPr>
                <a:spLocks/>
              </p:cNvSpPr>
              <p:nvPr/>
            </p:nvSpPr>
            <p:spPr bwMode="auto">
              <a:xfrm flipH="1">
                <a:off x="192" y="92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68" name="AutoShape 120"/>
              <p:cNvSpPr>
                <a:spLocks/>
              </p:cNvSpPr>
              <p:nvPr/>
            </p:nvSpPr>
            <p:spPr bwMode="auto">
              <a:xfrm flipH="1">
                <a:off x="184" y="100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69" name="AutoShape 121"/>
              <p:cNvSpPr>
                <a:spLocks/>
              </p:cNvSpPr>
              <p:nvPr/>
            </p:nvSpPr>
            <p:spPr bwMode="auto">
              <a:xfrm flipH="1">
                <a:off x="384" y="84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70" name="AutoShape 122"/>
              <p:cNvSpPr>
                <a:spLocks/>
              </p:cNvSpPr>
              <p:nvPr/>
            </p:nvSpPr>
            <p:spPr bwMode="auto">
              <a:xfrm flipH="1">
                <a:off x="264" y="104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71" name="AutoShape 123"/>
              <p:cNvSpPr>
                <a:spLocks/>
              </p:cNvSpPr>
              <p:nvPr/>
            </p:nvSpPr>
            <p:spPr bwMode="auto">
              <a:xfrm>
                <a:off x="160" y="77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72" name="AutoShape 124"/>
              <p:cNvSpPr>
                <a:spLocks/>
              </p:cNvSpPr>
              <p:nvPr/>
            </p:nvSpPr>
            <p:spPr bwMode="auto">
              <a:xfrm>
                <a:off x="248" y="77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73" name="AutoShape 125"/>
              <p:cNvSpPr>
                <a:spLocks/>
              </p:cNvSpPr>
              <p:nvPr/>
            </p:nvSpPr>
            <p:spPr bwMode="auto">
              <a:xfrm>
                <a:off x="376" y="96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74" name="AutoShape 126"/>
              <p:cNvSpPr>
                <a:spLocks/>
              </p:cNvSpPr>
              <p:nvPr/>
            </p:nvSpPr>
            <p:spPr bwMode="auto">
              <a:xfrm>
                <a:off x="264" y="92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75" name="Oval 127"/>
              <p:cNvSpPr>
                <a:spLocks/>
              </p:cNvSpPr>
              <p:nvPr/>
            </p:nvSpPr>
            <p:spPr bwMode="auto">
              <a:xfrm>
                <a:off x="368" y="912"/>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76" name="Oval 128"/>
              <p:cNvSpPr>
                <a:spLocks/>
              </p:cNvSpPr>
              <p:nvPr/>
            </p:nvSpPr>
            <p:spPr bwMode="auto">
              <a:xfrm>
                <a:off x="168" y="328"/>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77" name="AutoShape 129"/>
              <p:cNvSpPr>
                <a:spLocks/>
              </p:cNvSpPr>
              <p:nvPr/>
            </p:nvSpPr>
            <p:spPr bwMode="auto">
              <a:xfrm flipH="1">
                <a:off x="328" y="9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78" name="AutoShape 130"/>
              <p:cNvSpPr>
                <a:spLocks/>
              </p:cNvSpPr>
              <p:nvPr/>
            </p:nvSpPr>
            <p:spPr bwMode="auto">
              <a:xfrm flipH="1">
                <a:off x="384" y="103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79" name="AutoShape 131"/>
              <p:cNvSpPr>
                <a:spLocks/>
              </p:cNvSpPr>
              <p:nvPr/>
            </p:nvSpPr>
            <p:spPr bwMode="auto">
              <a:xfrm flipH="1">
                <a:off x="408" y="105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80" name="AutoShape 132"/>
              <p:cNvSpPr>
                <a:spLocks/>
              </p:cNvSpPr>
              <p:nvPr/>
            </p:nvSpPr>
            <p:spPr bwMode="auto">
              <a:xfrm flipH="1">
                <a:off x="344" y="100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81" name="AutoShape 133"/>
              <p:cNvSpPr>
                <a:spLocks/>
              </p:cNvSpPr>
              <p:nvPr/>
            </p:nvSpPr>
            <p:spPr bwMode="auto">
              <a:xfrm>
                <a:off x="184" y="45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82" name="AutoShape 134"/>
              <p:cNvSpPr>
                <a:spLocks/>
              </p:cNvSpPr>
              <p:nvPr/>
            </p:nvSpPr>
            <p:spPr bwMode="auto">
              <a:xfrm>
                <a:off x="264" y="53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83" name="AutoShape 135"/>
              <p:cNvSpPr>
                <a:spLocks/>
              </p:cNvSpPr>
              <p:nvPr/>
            </p:nvSpPr>
            <p:spPr bwMode="auto">
              <a:xfrm>
                <a:off x="272" y="6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104584" name="Line 136"/>
            <p:cNvSpPr>
              <a:spLocks noChangeShapeType="1"/>
            </p:cNvSpPr>
            <p:nvPr/>
          </p:nvSpPr>
          <p:spPr bwMode="auto">
            <a:xfrm flipH="1">
              <a:off x="59" y="112"/>
              <a:ext cx="1678" cy="0"/>
            </a:xfrm>
            <a:prstGeom prst="line">
              <a:avLst/>
            </a:prstGeom>
            <a:noFill/>
            <a:ln w="508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sp>
          <p:nvSpPr>
            <p:cNvPr id="104585" name="Rectangle 137"/>
            <p:cNvSpPr>
              <a:spLocks/>
            </p:cNvSpPr>
            <p:nvPr/>
          </p:nvSpPr>
          <p:spPr bwMode="auto">
            <a:xfrm>
              <a:off x="703" y="288"/>
              <a:ext cx="1096" cy="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4000"/>
                </a:lnSpc>
                <a:tabLst>
                  <a:tab pos="366104" algn="l"/>
                </a:tabLst>
              </a:pPr>
              <a:r>
                <a:rPr lang="en-US" sz="1300">
                  <a:solidFill>
                    <a:srgbClr val="2D00FA"/>
                  </a:solidFill>
                  <a:latin typeface="Arial" charset="0"/>
                  <a:ea typeface="ＭＳ Ｐゴシック" charset="0"/>
                  <a:cs typeface="Arial" charset="0"/>
                  <a:sym typeface="Arial" charset="0"/>
                </a:rPr>
                <a:t>Pellet contains:</a:t>
              </a:r>
            </a:p>
            <a:p>
              <a:pPr marL="80364">
                <a:lnSpc>
                  <a:spcPct val="104000"/>
                </a:lnSpc>
                <a:tabLst>
                  <a:tab pos="366104" algn="l"/>
                </a:tabLst>
              </a:pPr>
              <a:r>
                <a:rPr lang="en-US" sz="1300" b="1">
                  <a:solidFill>
                    <a:srgbClr val="00817F"/>
                  </a:solidFill>
                  <a:latin typeface="Arial" charset="0"/>
                  <a:ea typeface="ＭＳ Ｐゴシック" charset="0"/>
                  <a:cs typeface="Arial" charset="0"/>
                  <a:sym typeface="Arial" charset="0"/>
                </a:rPr>
                <a:t>whole cells</a:t>
              </a:r>
            </a:p>
            <a:p>
              <a:pPr marL="80364">
                <a:lnSpc>
                  <a:spcPct val="104000"/>
                </a:lnSpc>
                <a:tabLst>
                  <a:tab pos="366104" algn="l"/>
                </a:tabLst>
              </a:pPr>
              <a:r>
                <a:rPr lang="en-US" sz="1300" b="1">
                  <a:solidFill>
                    <a:srgbClr val="00817F"/>
                  </a:solidFill>
                  <a:latin typeface="Arial" charset="0"/>
                  <a:ea typeface="ＭＳ Ｐゴシック" charset="0"/>
                  <a:cs typeface="Arial" charset="0"/>
                  <a:sym typeface="Arial" charset="0"/>
                </a:rPr>
                <a:t>nuclei</a:t>
              </a:r>
            </a:p>
            <a:p>
              <a:pPr marL="80364">
                <a:lnSpc>
                  <a:spcPct val="104000"/>
                </a:lnSpc>
                <a:tabLst>
                  <a:tab pos="366104" algn="l"/>
                </a:tabLst>
              </a:pPr>
              <a:r>
                <a:rPr lang="en-US" sz="1300" b="1">
                  <a:solidFill>
                    <a:srgbClr val="00817F"/>
                  </a:solidFill>
                  <a:latin typeface="Arial" charset="0"/>
                  <a:ea typeface="ＭＳ Ｐゴシック" charset="0"/>
                  <a:cs typeface="Arial" charset="0"/>
                  <a:sym typeface="Arial" charset="0"/>
                </a:rPr>
                <a:t>cytoskeletons</a:t>
              </a:r>
            </a:p>
          </p:txBody>
        </p:sp>
        <p:grpSp>
          <p:nvGrpSpPr>
            <p:cNvPr id="104586" name="Group 138"/>
            <p:cNvGrpSpPr>
              <a:grpSpLocks/>
            </p:cNvGrpSpPr>
            <p:nvPr/>
          </p:nvGrpSpPr>
          <p:grpSpPr bwMode="auto">
            <a:xfrm>
              <a:off x="0" y="0"/>
              <a:ext cx="255" cy="216"/>
              <a:chOff x="0" y="0"/>
              <a:chExt cx="255" cy="216"/>
            </a:xfrm>
          </p:grpSpPr>
          <p:sp>
            <p:nvSpPr>
              <p:cNvPr id="104587" name="Oval 139"/>
              <p:cNvSpPr>
                <a:spLocks/>
              </p:cNvSpPr>
              <p:nvPr/>
            </p:nvSpPr>
            <p:spPr bwMode="auto">
              <a:xfrm>
                <a:off x="39" y="0"/>
                <a:ext cx="216" cy="216"/>
              </a:xfrm>
              <a:prstGeom prst="ellipse">
                <a:avLst/>
              </a:prstGeom>
              <a:solidFill>
                <a:srgbClr val="000000"/>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88" name="Rectangle 140"/>
              <p:cNvSpPr>
                <a:spLocks/>
              </p:cNvSpPr>
              <p:nvPr/>
            </p:nvSpPr>
            <p:spPr bwMode="auto">
              <a:xfrm>
                <a:off x="0" y="24"/>
                <a:ext cx="216" cy="1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6000"/>
                  </a:lnSpc>
                  <a:tabLst>
                    <a:tab pos="366104" algn="l"/>
                  </a:tabLst>
                </a:pPr>
                <a:r>
                  <a:rPr lang="en-US" sz="1300" b="1">
                    <a:solidFill>
                      <a:srgbClr val="FFFFFF"/>
                    </a:solidFill>
                    <a:latin typeface="Arial" charset="0"/>
                    <a:ea typeface="ＭＳ Ｐゴシック" charset="0"/>
                    <a:cs typeface="Arial" charset="0"/>
                    <a:sym typeface="Arial" charset="0"/>
                  </a:rPr>
                  <a:t>1</a:t>
                </a:r>
              </a:p>
            </p:txBody>
          </p:sp>
        </p:grpSp>
      </p:grpSp>
      <p:grpSp>
        <p:nvGrpSpPr>
          <p:cNvPr id="104589" name="Group 141"/>
          <p:cNvGrpSpPr>
            <a:grpSpLocks/>
          </p:cNvGrpSpPr>
          <p:nvPr/>
        </p:nvGrpSpPr>
        <p:grpSpPr bwMode="auto">
          <a:xfrm>
            <a:off x="5813227" y="2696766"/>
            <a:ext cx="2393156" cy="1465585"/>
            <a:chOff x="0" y="0"/>
            <a:chExt cx="2144" cy="1313"/>
          </a:xfrm>
        </p:grpSpPr>
        <p:grpSp>
          <p:nvGrpSpPr>
            <p:cNvPr id="104590" name="Group 142"/>
            <p:cNvGrpSpPr>
              <a:grpSpLocks/>
            </p:cNvGrpSpPr>
            <p:nvPr/>
          </p:nvGrpSpPr>
          <p:grpSpPr bwMode="auto">
            <a:xfrm>
              <a:off x="0" y="0"/>
              <a:ext cx="560" cy="1313"/>
              <a:chOff x="0" y="0"/>
              <a:chExt cx="560" cy="1313"/>
            </a:xfrm>
          </p:grpSpPr>
          <p:pic>
            <p:nvPicPr>
              <p:cNvPr id="104591" name="Picture 14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60" cy="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88900" dist="88899" dir="2700000" algn="ctr" rotWithShape="0">
                        <a:schemeClr val="bg2">
                          <a:alpha val="59999"/>
                        </a:schemeClr>
                      </a:outerShdw>
                    </a:effectLst>
                  </a14:hiddenEffects>
                </a:ext>
              </a:extLst>
            </p:spPr>
          </p:pic>
          <p:sp>
            <p:nvSpPr>
              <p:cNvPr id="104592" name="Line 144"/>
              <p:cNvSpPr>
                <a:spLocks noChangeShapeType="1"/>
              </p:cNvSpPr>
              <p:nvPr/>
            </p:nvSpPr>
            <p:spPr bwMode="auto">
              <a:xfrm>
                <a:off x="143" y="176"/>
                <a:ext cx="29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sp>
            <p:nvSpPr>
              <p:cNvPr id="104593" name="Oval 145"/>
              <p:cNvSpPr>
                <a:spLocks/>
              </p:cNvSpPr>
              <p:nvPr/>
            </p:nvSpPr>
            <p:spPr bwMode="auto">
              <a:xfrm>
                <a:off x="360" y="118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94" name="Oval 146"/>
              <p:cNvSpPr>
                <a:spLocks/>
              </p:cNvSpPr>
              <p:nvPr/>
            </p:nvSpPr>
            <p:spPr bwMode="auto">
              <a:xfrm>
                <a:off x="304" y="1216"/>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95" name="Oval 147"/>
              <p:cNvSpPr>
                <a:spLocks/>
              </p:cNvSpPr>
              <p:nvPr/>
            </p:nvSpPr>
            <p:spPr bwMode="auto">
              <a:xfrm>
                <a:off x="392" y="1112"/>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96" name="Oval 148"/>
              <p:cNvSpPr>
                <a:spLocks/>
              </p:cNvSpPr>
              <p:nvPr/>
            </p:nvSpPr>
            <p:spPr bwMode="auto">
              <a:xfrm>
                <a:off x="296" y="1112"/>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97" name="Oval 149"/>
              <p:cNvSpPr>
                <a:spLocks/>
              </p:cNvSpPr>
              <p:nvPr/>
            </p:nvSpPr>
            <p:spPr bwMode="auto">
              <a:xfrm>
                <a:off x="312" y="114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98" name="Oval 150"/>
              <p:cNvSpPr>
                <a:spLocks/>
              </p:cNvSpPr>
              <p:nvPr/>
            </p:nvSpPr>
            <p:spPr bwMode="auto">
              <a:xfrm>
                <a:off x="344" y="118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599" name="Oval 151"/>
              <p:cNvSpPr>
                <a:spLocks/>
              </p:cNvSpPr>
              <p:nvPr/>
            </p:nvSpPr>
            <p:spPr bwMode="auto">
              <a:xfrm>
                <a:off x="360" y="114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00" name="Oval 152"/>
              <p:cNvSpPr>
                <a:spLocks/>
              </p:cNvSpPr>
              <p:nvPr/>
            </p:nvSpPr>
            <p:spPr bwMode="auto">
              <a:xfrm>
                <a:off x="264" y="114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01" name="Oval 153"/>
              <p:cNvSpPr>
                <a:spLocks/>
              </p:cNvSpPr>
              <p:nvPr/>
            </p:nvSpPr>
            <p:spPr bwMode="auto">
              <a:xfrm>
                <a:off x="192" y="118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02" name="Oval 154"/>
              <p:cNvSpPr>
                <a:spLocks/>
              </p:cNvSpPr>
              <p:nvPr/>
            </p:nvSpPr>
            <p:spPr bwMode="auto">
              <a:xfrm>
                <a:off x="176" y="114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03" name="Oval 155"/>
              <p:cNvSpPr>
                <a:spLocks/>
              </p:cNvSpPr>
              <p:nvPr/>
            </p:nvSpPr>
            <p:spPr bwMode="auto">
              <a:xfrm>
                <a:off x="224" y="114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04" name="Oval 156"/>
              <p:cNvSpPr>
                <a:spLocks/>
              </p:cNvSpPr>
              <p:nvPr/>
            </p:nvSpPr>
            <p:spPr bwMode="auto">
              <a:xfrm>
                <a:off x="264" y="1216"/>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05" name="Oval 157"/>
              <p:cNvSpPr>
                <a:spLocks/>
              </p:cNvSpPr>
              <p:nvPr/>
            </p:nvSpPr>
            <p:spPr bwMode="auto">
              <a:xfrm>
                <a:off x="240" y="118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06" name="AutoShape 158"/>
              <p:cNvSpPr>
                <a:spLocks/>
              </p:cNvSpPr>
              <p:nvPr/>
            </p:nvSpPr>
            <p:spPr bwMode="auto">
              <a:xfrm>
                <a:off x="256" y="37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07" name="AutoShape 159"/>
              <p:cNvSpPr>
                <a:spLocks/>
              </p:cNvSpPr>
              <p:nvPr/>
            </p:nvSpPr>
            <p:spPr bwMode="auto">
              <a:xfrm>
                <a:off x="336" y="45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08" name="AutoShape 160"/>
              <p:cNvSpPr>
                <a:spLocks/>
              </p:cNvSpPr>
              <p:nvPr/>
            </p:nvSpPr>
            <p:spPr bwMode="auto">
              <a:xfrm>
                <a:off x="376" y="51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09" name="AutoShape 161"/>
              <p:cNvSpPr>
                <a:spLocks/>
              </p:cNvSpPr>
              <p:nvPr/>
            </p:nvSpPr>
            <p:spPr bwMode="auto">
              <a:xfrm>
                <a:off x="264" y="71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10" name="AutoShape 162"/>
              <p:cNvSpPr>
                <a:spLocks/>
              </p:cNvSpPr>
              <p:nvPr/>
            </p:nvSpPr>
            <p:spPr bwMode="auto">
              <a:xfrm>
                <a:off x="184" y="71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11" name="AutoShape 163"/>
              <p:cNvSpPr>
                <a:spLocks/>
              </p:cNvSpPr>
              <p:nvPr/>
            </p:nvSpPr>
            <p:spPr bwMode="auto">
              <a:xfrm>
                <a:off x="184" y="64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12" name="AutoShape 164"/>
              <p:cNvSpPr>
                <a:spLocks/>
              </p:cNvSpPr>
              <p:nvPr/>
            </p:nvSpPr>
            <p:spPr bwMode="auto">
              <a:xfrm>
                <a:off x="256" y="45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13" name="AutoShape 165"/>
              <p:cNvSpPr>
                <a:spLocks/>
              </p:cNvSpPr>
              <p:nvPr/>
            </p:nvSpPr>
            <p:spPr bwMode="auto">
              <a:xfrm>
                <a:off x="376" y="28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14" name="AutoShape 166"/>
              <p:cNvSpPr>
                <a:spLocks/>
              </p:cNvSpPr>
              <p:nvPr/>
            </p:nvSpPr>
            <p:spPr bwMode="auto">
              <a:xfrm>
                <a:off x="312" y="28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15" name="AutoShape 167"/>
              <p:cNvSpPr>
                <a:spLocks/>
              </p:cNvSpPr>
              <p:nvPr/>
            </p:nvSpPr>
            <p:spPr bwMode="auto">
              <a:xfrm>
                <a:off x="376" y="60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16" name="AutoShape 168"/>
              <p:cNvSpPr>
                <a:spLocks/>
              </p:cNvSpPr>
              <p:nvPr/>
            </p:nvSpPr>
            <p:spPr bwMode="auto">
              <a:xfrm>
                <a:off x="264" y="64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17" name="AutoShape 169"/>
              <p:cNvSpPr>
                <a:spLocks/>
              </p:cNvSpPr>
              <p:nvPr/>
            </p:nvSpPr>
            <p:spPr bwMode="auto">
              <a:xfrm>
                <a:off x="304" y="80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18" name="AutoShape 170"/>
              <p:cNvSpPr>
                <a:spLocks/>
              </p:cNvSpPr>
              <p:nvPr/>
            </p:nvSpPr>
            <p:spPr bwMode="auto">
              <a:xfrm>
                <a:off x="176" y="21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19" name="AutoShape 171"/>
              <p:cNvSpPr>
                <a:spLocks/>
              </p:cNvSpPr>
              <p:nvPr/>
            </p:nvSpPr>
            <p:spPr bwMode="auto">
              <a:xfrm>
                <a:off x="184" y="103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20" name="AutoShape 172"/>
              <p:cNvSpPr>
                <a:spLocks/>
              </p:cNvSpPr>
              <p:nvPr/>
            </p:nvSpPr>
            <p:spPr bwMode="auto">
              <a:xfrm>
                <a:off x="248" y="92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21" name="AutoShape 173"/>
              <p:cNvSpPr>
                <a:spLocks/>
              </p:cNvSpPr>
              <p:nvPr/>
            </p:nvSpPr>
            <p:spPr bwMode="auto">
              <a:xfrm>
                <a:off x="224" y="21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22" name="AutoShape 174"/>
              <p:cNvSpPr>
                <a:spLocks/>
              </p:cNvSpPr>
              <p:nvPr/>
            </p:nvSpPr>
            <p:spPr bwMode="auto">
              <a:xfrm>
                <a:off x="208" y="56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23" name="AutoShape 175"/>
              <p:cNvSpPr>
                <a:spLocks/>
              </p:cNvSpPr>
              <p:nvPr/>
            </p:nvSpPr>
            <p:spPr bwMode="auto">
              <a:xfrm>
                <a:off x="304" y="60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24" name="AutoShape 176"/>
              <p:cNvSpPr>
                <a:spLocks/>
              </p:cNvSpPr>
              <p:nvPr/>
            </p:nvSpPr>
            <p:spPr bwMode="auto">
              <a:xfrm>
                <a:off x="384" y="68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25" name="AutoShape 177"/>
              <p:cNvSpPr>
                <a:spLocks/>
              </p:cNvSpPr>
              <p:nvPr/>
            </p:nvSpPr>
            <p:spPr bwMode="auto">
              <a:xfrm>
                <a:off x="392" y="7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26" name="AutoShape 178"/>
              <p:cNvSpPr>
                <a:spLocks/>
              </p:cNvSpPr>
              <p:nvPr/>
            </p:nvSpPr>
            <p:spPr bwMode="auto">
              <a:xfrm>
                <a:off x="224" y="31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27" name="AutoShape 179"/>
              <p:cNvSpPr>
                <a:spLocks/>
              </p:cNvSpPr>
              <p:nvPr/>
            </p:nvSpPr>
            <p:spPr bwMode="auto">
              <a:xfrm>
                <a:off x="304" y="39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28" name="AutoShape 180"/>
              <p:cNvSpPr>
                <a:spLocks/>
              </p:cNvSpPr>
              <p:nvPr/>
            </p:nvSpPr>
            <p:spPr bwMode="auto">
              <a:xfrm>
                <a:off x="312" y="47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29" name="AutoShape 181"/>
              <p:cNvSpPr>
                <a:spLocks/>
              </p:cNvSpPr>
              <p:nvPr/>
            </p:nvSpPr>
            <p:spPr bwMode="auto">
              <a:xfrm>
                <a:off x="224" y="90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30" name="AutoShape 182"/>
              <p:cNvSpPr>
                <a:spLocks/>
              </p:cNvSpPr>
              <p:nvPr/>
            </p:nvSpPr>
            <p:spPr bwMode="auto">
              <a:xfrm>
                <a:off x="304" y="98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31" name="AutoShape 183"/>
              <p:cNvSpPr>
                <a:spLocks/>
              </p:cNvSpPr>
              <p:nvPr/>
            </p:nvSpPr>
            <p:spPr bwMode="auto">
              <a:xfrm>
                <a:off x="312" y="106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32" name="AutoShape 184"/>
              <p:cNvSpPr>
                <a:spLocks/>
              </p:cNvSpPr>
              <p:nvPr/>
            </p:nvSpPr>
            <p:spPr bwMode="auto">
              <a:xfrm flipH="1">
                <a:off x="272" y="84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33" name="AutoShape 185"/>
              <p:cNvSpPr>
                <a:spLocks/>
              </p:cNvSpPr>
              <p:nvPr/>
            </p:nvSpPr>
            <p:spPr bwMode="auto">
              <a:xfrm flipH="1">
                <a:off x="192" y="92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34" name="AutoShape 186"/>
              <p:cNvSpPr>
                <a:spLocks/>
              </p:cNvSpPr>
              <p:nvPr/>
            </p:nvSpPr>
            <p:spPr bwMode="auto">
              <a:xfrm flipH="1">
                <a:off x="184" y="100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35" name="AutoShape 187"/>
              <p:cNvSpPr>
                <a:spLocks/>
              </p:cNvSpPr>
              <p:nvPr/>
            </p:nvSpPr>
            <p:spPr bwMode="auto">
              <a:xfrm flipH="1">
                <a:off x="384" y="84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36" name="AutoShape 188"/>
              <p:cNvSpPr>
                <a:spLocks/>
              </p:cNvSpPr>
              <p:nvPr/>
            </p:nvSpPr>
            <p:spPr bwMode="auto">
              <a:xfrm flipH="1">
                <a:off x="264" y="104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37" name="AutoShape 189"/>
              <p:cNvSpPr>
                <a:spLocks/>
              </p:cNvSpPr>
              <p:nvPr/>
            </p:nvSpPr>
            <p:spPr bwMode="auto">
              <a:xfrm>
                <a:off x="160" y="77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38" name="AutoShape 190"/>
              <p:cNvSpPr>
                <a:spLocks/>
              </p:cNvSpPr>
              <p:nvPr/>
            </p:nvSpPr>
            <p:spPr bwMode="auto">
              <a:xfrm>
                <a:off x="248" y="77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39" name="Oval 191"/>
              <p:cNvSpPr>
                <a:spLocks/>
              </p:cNvSpPr>
              <p:nvPr/>
            </p:nvSpPr>
            <p:spPr bwMode="auto">
              <a:xfrm>
                <a:off x="296" y="1184"/>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40" name="Oval 192"/>
              <p:cNvSpPr>
                <a:spLocks/>
              </p:cNvSpPr>
              <p:nvPr/>
            </p:nvSpPr>
            <p:spPr bwMode="auto">
              <a:xfrm>
                <a:off x="336" y="1112"/>
                <a:ext cx="40" cy="40"/>
              </a:xfrm>
              <a:prstGeom prst="ellipse">
                <a:avLst/>
              </a:prstGeom>
              <a:solidFill>
                <a:srgbClr val="FF0017"/>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41" name="AutoShape 193"/>
              <p:cNvSpPr>
                <a:spLocks/>
              </p:cNvSpPr>
              <p:nvPr/>
            </p:nvSpPr>
            <p:spPr bwMode="auto">
              <a:xfrm flipH="1">
                <a:off x="328" y="9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42" name="AutoShape 194"/>
              <p:cNvSpPr>
                <a:spLocks/>
              </p:cNvSpPr>
              <p:nvPr/>
            </p:nvSpPr>
            <p:spPr bwMode="auto">
              <a:xfrm flipH="1">
                <a:off x="384" y="103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43" name="AutoShape 195"/>
              <p:cNvSpPr>
                <a:spLocks/>
              </p:cNvSpPr>
              <p:nvPr/>
            </p:nvSpPr>
            <p:spPr bwMode="auto">
              <a:xfrm flipH="1">
                <a:off x="408" y="105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44" name="AutoShape 196"/>
              <p:cNvSpPr>
                <a:spLocks/>
              </p:cNvSpPr>
              <p:nvPr/>
            </p:nvSpPr>
            <p:spPr bwMode="auto">
              <a:xfrm flipH="1">
                <a:off x="344" y="100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45" name="AutoShape 197"/>
              <p:cNvSpPr>
                <a:spLocks/>
              </p:cNvSpPr>
              <p:nvPr/>
            </p:nvSpPr>
            <p:spPr bwMode="auto">
              <a:xfrm>
                <a:off x="184" y="45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46" name="AutoShape 198"/>
              <p:cNvSpPr>
                <a:spLocks/>
              </p:cNvSpPr>
              <p:nvPr/>
            </p:nvSpPr>
            <p:spPr bwMode="auto">
              <a:xfrm>
                <a:off x="264" y="53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47" name="AutoShape 199"/>
              <p:cNvSpPr>
                <a:spLocks/>
              </p:cNvSpPr>
              <p:nvPr/>
            </p:nvSpPr>
            <p:spPr bwMode="auto">
              <a:xfrm>
                <a:off x="272" y="6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48" name="AutoShape 200"/>
              <p:cNvSpPr>
                <a:spLocks/>
              </p:cNvSpPr>
              <p:nvPr/>
            </p:nvSpPr>
            <p:spPr bwMode="auto">
              <a:xfrm>
                <a:off x="320" y="84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49" name="AutoShape 201"/>
              <p:cNvSpPr>
                <a:spLocks/>
              </p:cNvSpPr>
              <p:nvPr/>
            </p:nvSpPr>
            <p:spPr bwMode="auto">
              <a:xfrm>
                <a:off x="320" y="71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50" name="AutoShape 202"/>
              <p:cNvSpPr>
                <a:spLocks/>
              </p:cNvSpPr>
              <p:nvPr/>
            </p:nvSpPr>
            <p:spPr bwMode="auto">
              <a:xfrm>
                <a:off x="368" y="92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51" name="AutoShape 203"/>
              <p:cNvSpPr>
                <a:spLocks/>
              </p:cNvSpPr>
              <p:nvPr/>
            </p:nvSpPr>
            <p:spPr bwMode="auto">
              <a:xfrm>
                <a:off x="304" y="92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52" name="AutoShape 204"/>
              <p:cNvSpPr>
                <a:spLocks/>
              </p:cNvSpPr>
              <p:nvPr/>
            </p:nvSpPr>
            <p:spPr bwMode="auto">
              <a:xfrm>
                <a:off x="160" y="84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53" name="AutoShape 205"/>
              <p:cNvSpPr>
                <a:spLocks/>
              </p:cNvSpPr>
              <p:nvPr/>
            </p:nvSpPr>
            <p:spPr bwMode="auto">
              <a:xfrm flipH="1">
                <a:off x="344" y="63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54" name="AutoShape 206"/>
              <p:cNvSpPr>
                <a:spLocks/>
              </p:cNvSpPr>
              <p:nvPr/>
            </p:nvSpPr>
            <p:spPr bwMode="auto">
              <a:xfrm rot="10800000">
                <a:off x="376" y="24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55" name="AutoShape 207"/>
              <p:cNvSpPr>
                <a:spLocks/>
              </p:cNvSpPr>
              <p:nvPr/>
            </p:nvSpPr>
            <p:spPr bwMode="auto">
              <a:xfrm rot="10800000">
                <a:off x="184" y="37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56" name="AutoShape 208"/>
              <p:cNvSpPr>
                <a:spLocks/>
              </p:cNvSpPr>
              <p:nvPr/>
            </p:nvSpPr>
            <p:spPr bwMode="auto">
              <a:xfrm rot="10800000">
                <a:off x="392" y="41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57" name="AutoShape 209"/>
              <p:cNvSpPr>
                <a:spLocks/>
              </p:cNvSpPr>
              <p:nvPr/>
            </p:nvSpPr>
            <p:spPr bwMode="auto">
              <a:xfrm rot="10800000">
                <a:off x="224" y="41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58" name="AutoShape 210"/>
              <p:cNvSpPr>
                <a:spLocks/>
              </p:cNvSpPr>
              <p:nvPr/>
            </p:nvSpPr>
            <p:spPr bwMode="auto">
              <a:xfrm rot="10800000">
                <a:off x="272" y="28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59" name="AutoShape 211"/>
              <p:cNvSpPr>
                <a:spLocks/>
              </p:cNvSpPr>
              <p:nvPr/>
            </p:nvSpPr>
            <p:spPr bwMode="auto">
              <a:xfrm rot="10800000">
                <a:off x="392" y="49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60" name="AutoShape 212"/>
              <p:cNvSpPr>
                <a:spLocks/>
              </p:cNvSpPr>
              <p:nvPr/>
            </p:nvSpPr>
            <p:spPr bwMode="auto">
              <a:xfrm rot="10800000">
                <a:off x="312" y="4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61" name="AutoShape 213"/>
              <p:cNvSpPr>
                <a:spLocks/>
              </p:cNvSpPr>
              <p:nvPr/>
            </p:nvSpPr>
            <p:spPr bwMode="auto">
              <a:xfrm rot="10800000">
                <a:off x="304" y="33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62" name="AutoShape 214"/>
              <p:cNvSpPr>
                <a:spLocks/>
              </p:cNvSpPr>
              <p:nvPr/>
            </p:nvSpPr>
            <p:spPr bwMode="auto">
              <a:xfrm rot="10800000">
                <a:off x="272" y="35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63" name="AutoShape 215"/>
              <p:cNvSpPr>
                <a:spLocks/>
              </p:cNvSpPr>
              <p:nvPr/>
            </p:nvSpPr>
            <p:spPr bwMode="auto">
              <a:xfrm rot="10800000">
                <a:off x="192" y="27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64" name="AutoShape 216"/>
              <p:cNvSpPr>
                <a:spLocks/>
              </p:cNvSpPr>
              <p:nvPr/>
            </p:nvSpPr>
            <p:spPr bwMode="auto">
              <a:xfrm rot="10800000">
                <a:off x="304" y="22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65" name="AutoShape 217"/>
              <p:cNvSpPr>
                <a:spLocks/>
              </p:cNvSpPr>
              <p:nvPr/>
            </p:nvSpPr>
            <p:spPr bwMode="auto">
              <a:xfrm rot="10800000" flipH="1">
                <a:off x="376" y="37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104666" name="Line 218"/>
            <p:cNvSpPr>
              <a:spLocks noChangeShapeType="1"/>
            </p:cNvSpPr>
            <p:nvPr/>
          </p:nvSpPr>
          <p:spPr bwMode="auto">
            <a:xfrm flipH="1">
              <a:off x="516" y="208"/>
              <a:ext cx="1525" cy="0"/>
            </a:xfrm>
            <a:prstGeom prst="line">
              <a:avLst/>
            </a:prstGeom>
            <a:noFill/>
            <a:ln w="50800">
              <a:solidFill>
                <a:srgbClr val="FF0017"/>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sp>
          <p:nvSpPr>
            <p:cNvPr id="104667" name="Rectangle 219"/>
            <p:cNvSpPr>
              <a:spLocks/>
            </p:cNvSpPr>
            <p:nvPr/>
          </p:nvSpPr>
          <p:spPr bwMode="auto">
            <a:xfrm>
              <a:off x="520" y="400"/>
              <a:ext cx="1072" cy="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4000"/>
                </a:lnSpc>
                <a:tabLst>
                  <a:tab pos="366104" algn="l"/>
                </a:tabLst>
              </a:pPr>
              <a:r>
                <a:rPr lang="en-US" sz="1300">
                  <a:solidFill>
                    <a:srgbClr val="2D00FA"/>
                  </a:solidFill>
                  <a:latin typeface="Arial" charset="0"/>
                  <a:ea typeface="ＭＳ Ｐゴシック" charset="0"/>
                  <a:cs typeface="Arial" charset="0"/>
                  <a:sym typeface="Arial" charset="0"/>
                </a:rPr>
                <a:t>Pellet contains:</a:t>
              </a:r>
            </a:p>
            <a:p>
              <a:pPr marL="80364">
                <a:lnSpc>
                  <a:spcPct val="104000"/>
                </a:lnSpc>
                <a:tabLst>
                  <a:tab pos="366104" algn="l"/>
                </a:tabLst>
              </a:pPr>
              <a:r>
                <a:rPr lang="en-US" sz="1300" b="1">
                  <a:solidFill>
                    <a:srgbClr val="FF0017"/>
                  </a:solidFill>
                  <a:latin typeface="Arial" charset="0"/>
                  <a:ea typeface="ＭＳ Ｐゴシック" charset="0"/>
                  <a:cs typeface="Arial" charset="0"/>
                  <a:sym typeface="Arial" charset="0"/>
                </a:rPr>
                <a:t>Mitochondria</a:t>
              </a:r>
            </a:p>
            <a:p>
              <a:pPr marL="80364">
                <a:lnSpc>
                  <a:spcPct val="104000"/>
                </a:lnSpc>
                <a:tabLst>
                  <a:tab pos="366104" algn="l"/>
                </a:tabLst>
              </a:pPr>
              <a:r>
                <a:rPr lang="en-US" sz="1300" b="1">
                  <a:solidFill>
                    <a:srgbClr val="FF0017"/>
                  </a:solidFill>
                  <a:latin typeface="Arial" charset="0"/>
                  <a:ea typeface="ＭＳ Ｐゴシック" charset="0"/>
                  <a:cs typeface="Arial" charset="0"/>
                  <a:sym typeface="Arial" charset="0"/>
                </a:rPr>
                <a:t>lysosomes</a:t>
              </a:r>
            </a:p>
            <a:p>
              <a:pPr marL="80364">
                <a:lnSpc>
                  <a:spcPct val="104000"/>
                </a:lnSpc>
                <a:tabLst>
                  <a:tab pos="366104" algn="l"/>
                </a:tabLst>
              </a:pPr>
              <a:r>
                <a:rPr lang="en-US" sz="1300" b="1">
                  <a:solidFill>
                    <a:srgbClr val="FF0017"/>
                  </a:solidFill>
                  <a:latin typeface="Arial" charset="0"/>
                  <a:ea typeface="ＭＳ Ｐゴシック" charset="0"/>
                  <a:cs typeface="Arial" charset="0"/>
                  <a:sym typeface="Arial" charset="0"/>
                </a:rPr>
                <a:t>peroxisomes</a:t>
              </a:r>
            </a:p>
          </p:txBody>
        </p:sp>
        <p:grpSp>
          <p:nvGrpSpPr>
            <p:cNvPr id="104668" name="Group 220"/>
            <p:cNvGrpSpPr>
              <a:grpSpLocks/>
            </p:cNvGrpSpPr>
            <p:nvPr/>
          </p:nvGrpSpPr>
          <p:grpSpPr bwMode="auto">
            <a:xfrm>
              <a:off x="1888" y="96"/>
              <a:ext cx="256" cy="216"/>
              <a:chOff x="0" y="0"/>
              <a:chExt cx="255" cy="216"/>
            </a:xfrm>
          </p:grpSpPr>
          <p:sp>
            <p:nvSpPr>
              <p:cNvPr id="104669" name="Oval 221"/>
              <p:cNvSpPr>
                <a:spLocks/>
              </p:cNvSpPr>
              <p:nvPr/>
            </p:nvSpPr>
            <p:spPr bwMode="auto">
              <a:xfrm>
                <a:off x="39" y="0"/>
                <a:ext cx="216" cy="216"/>
              </a:xfrm>
              <a:prstGeom prst="ellipse">
                <a:avLst/>
              </a:prstGeom>
              <a:solidFill>
                <a:srgbClr val="000000"/>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70" name="Rectangle 222"/>
              <p:cNvSpPr>
                <a:spLocks/>
              </p:cNvSpPr>
              <p:nvPr/>
            </p:nvSpPr>
            <p:spPr bwMode="auto">
              <a:xfrm>
                <a:off x="0" y="24"/>
                <a:ext cx="216" cy="1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6000"/>
                  </a:lnSpc>
                  <a:tabLst>
                    <a:tab pos="366104" algn="l"/>
                  </a:tabLst>
                </a:pPr>
                <a:r>
                  <a:rPr lang="en-US" sz="1300" b="1">
                    <a:solidFill>
                      <a:srgbClr val="FFFFFF"/>
                    </a:solidFill>
                    <a:latin typeface="Arial" charset="0"/>
                    <a:ea typeface="ＭＳ Ｐゴシック" charset="0"/>
                    <a:cs typeface="Arial" charset="0"/>
                    <a:sym typeface="Arial" charset="0"/>
                  </a:rPr>
                  <a:t>2</a:t>
                </a:r>
              </a:p>
            </p:txBody>
          </p:sp>
        </p:grpSp>
      </p:grpSp>
      <p:grpSp>
        <p:nvGrpSpPr>
          <p:cNvPr id="104671" name="Group 223"/>
          <p:cNvGrpSpPr>
            <a:grpSpLocks/>
          </p:cNvGrpSpPr>
          <p:nvPr/>
        </p:nvGrpSpPr>
        <p:grpSpPr bwMode="auto">
          <a:xfrm>
            <a:off x="6295430" y="3892228"/>
            <a:ext cx="2508126" cy="1466701"/>
            <a:chOff x="0" y="0"/>
            <a:chExt cx="2247" cy="1313"/>
          </a:xfrm>
        </p:grpSpPr>
        <p:grpSp>
          <p:nvGrpSpPr>
            <p:cNvPr id="104672" name="Group 224"/>
            <p:cNvGrpSpPr>
              <a:grpSpLocks/>
            </p:cNvGrpSpPr>
            <p:nvPr/>
          </p:nvGrpSpPr>
          <p:grpSpPr bwMode="auto">
            <a:xfrm>
              <a:off x="1687" y="0"/>
              <a:ext cx="560" cy="1313"/>
              <a:chOff x="0" y="0"/>
              <a:chExt cx="560" cy="1313"/>
            </a:xfrm>
          </p:grpSpPr>
          <p:pic>
            <p:nvPicPr>
              <p:cNvPr id="104673" name="Picture 2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60" cy="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88900" dist="88899" dir="2700000" algn="ctr" rotWithShape="0">
                        <a:schemeClr val="bg2">
                          <a:alpha val="59999"/>
                        </a:schemeClr>
                      </a:outerShdw>
                    </a:effectLst>
                  </a14:hiddenEffects>
                </a:ext>
              </a:extLst>
            </p:spPr>
          </p:pic>
          <p:sp>
            <p:nvSpPr>
              <p:cNvPr id="104674" name="Line 226"/>
              <p:cNvSpPr>
                <a:spLocks noChangeShapeType="1"/>
              </p:cNvSpPr>
              <p:nvPr/>
            </p:nvSpPr>
            <p:spPr bwMode="auto">
              <a:xfrm>
                <a:off x="143" y="176"/>
                <a:ext cx="29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sp>
            <p:nvSpPr>
              <p:cNvPr id="104675" name="AutoShape 227"/>
              <p:cNvSpPr>
                <a:spLocks/>
              </p:cNvSpPr>
              <p:nvPr/>
            </p:nvSpPr>
            <p:spPr bwMode="auto">
              <a:xfrm>
                <a:off x="160" y="112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76" name="AutoShape 228"/>
              <p:cNvSpPr>
                <a:spLocks/>
              </p:cNvSpPr>
              <p:nvPr/>
            </p:nvSpPr>
            <p:spPr bwMode="auto">
              <a:xfrm>
                <a:off x="256" y="113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77" name="AutoShape 229"/>
              <p:cNvSpPr>
                <a:spLocks/>
              </p:cNvSpPr>
              <p:nvPr/>
            </p:nvSpPr>
            <p:spPr bwMode="auto">
              <a:xfrm>
                <a:off x="376" y="116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78" name="AutoShape 230"/>
              <p:cNvSpPr>
                <a:spLocks/>
              </p:cNvSpPr>
              <p:nvPr/>
            </p:nvSpPr>
            <p:spPr bwMode="auto">
              <a:xfrm>
                <a:off x="208" y="1184"/>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79" name="AutoShape 231"/>
              <p:cNvSpPr>
                <a:spLocks/>
              </p:cNvSpPr>
              <p:nvPr/>
            </p:nvSpPr>
            <p:spPr bwMode="auto">
              <a:xfrm>
                <a:off x="320" y="113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80" name="AutoShape 232"/>
              <p:cNvSpPr>
                <a:spLocks/>
              </p:cNvSpPr>
              <p:nvPr/>
            </p:nvSpPr>
            <p:spPr bwMode="auto">
              <a:xfrm>
                <a:off x="208" y="113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81" name="AutoShape 233"/>
              <p:cNvSpPr>
                <a:spLocks/>
              </p:cNvSpPr>
              <p:nvPr/>
            </p:nvSpPr>
            <p:spPr bwMode="auto">
              <a:xfrm>
                <a:off x="232" y="1184"/>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82" name="AutoShape 234"/>
              <p:cNvSpPr>
                <a:spLocks/>
              </p:cNvSpPr>
              <p:nvPr/>
            </p:nvSpPr>
            <p:spPr bwMode="auto">
              <a:xfrm>
                <a:off x="400" y="1120"/>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83" name="AutoShape 235"/>
              <p:cNvSpPr>
                <a:spLocks/>
              </p:cNvSpPr>
              <p:nvPr/>
            </p:nvSpPr>
            <p:spPr bwMode="auto">
              <a:xfrm>
                <a:off x="352" y="119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84" name="AutoShape 236"/>
              <p:cNvSpPr>
                <a:spLocks/>
              </p:cNvSpPr>
              <p:nvPr/>
            </p:nvSpPr>
            <p:spPr bwMode="auto">
              <a:xfrm>
                <a:off x="288" y="119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85" name="AutoShape 237"/>
              <p:cNvSpPr>
                <a:spLocks/>
              </p:cNvSpPr>
              <p:nvPr/>
            </p:nvSpPr>
            <p:spPr bwMode="auto">
              <a:xfrm>
                <a:off x="376" y="115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86" name="AutoShape 238"/>
              <p:cNvSpPr>
                <a:spLocks/>
              </p:cNvSpPr>
              <p:nvPr/>
            </p:nvSpPr>
            <p:spPr bwMode="auto">
              <a:xfrm>
                <a:off x="304" y="116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87" name="AutoShape 239"/>
              <p:cNvSpPr>
                <a:spLocks/>
              </p:cNvSpPr>
              <p:nvPr/>
            </p:nvSpPr>
            <p:spPr bwMode="auto">
              <a:xfrm>
                <a:off x="264" y="120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88" name="AutoShape 240"/>
              <p:cNvSpPr>
                <a:spLocks/>
              </p:cNvSpPr>
              <p:nvPr/>
            </p:nvSpPr>
            <p:spPr bwMode="auto">
              <a:xfrm>
                <a:off x="232" y="115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89" name="AutoShape 241"/>
              <p:cNvSpPr>
                <a:spLocks/>
              </p:cNvSpPr>
              <p:nvPr/>
            </p:nvSpPr>
            <p:spPr bwMode="auto">
              <a:xfrm>
                <a:off x="232" y="120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90" name="AutoShape 242"/>
              <p:cNvSpPr>
                <a:spLocks/>
              </p:cNvSpPr>
              <p:nvPr/>
            </p:nvSpPr>
            <p:spPr bwMode="auto">
              <a:xfrm>
                <a:off x="304" y="60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91" name="AutoShape 243"/>
              <p:cNvSpPr>
                <a:spLocks/>
              </p:cNvSpPr>
              <p:nvPr/>
            </p:nvSpPr>
            <p:spPr bwMode="auto">
              <a:xfrm>
                <a:off x="384" y="68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92" name="AutoShape 244"/>
              <p:cNvSpPr>
                <a:spLocks/>
              </p:cNvSpPr>
              <p:nvPr/>
            </p:nvSpPr>
            <p:spPr bwMode="auto">
              <a:xfrm>
                <a:off x="392" y="7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93" name="AutoShape 245"/>
              <p:cNvSpPr>
                <a:spLocks/>
              </p:cNvSpPr>
              <p:nvPr/>
            </p:nvSpPr>
            <p:spPr bwMode="auto">
              <a:xfrm>
                <a:off x="224" y="20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94" name="AutoShape 246"/>
              <p:cNvSpPr>
                <a:spLocks/>
              </p:cNvSpPr>
              <p:nvPr/>
            </p:nvSpPr>
            <p:spPr bwMode="auto">
              <a:xfrm>
                <a:off x="304" y="28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95" name="AutoShape 247"/>
              <p:cNvSpPr>
                <a:spLocks/>
              </p:cNvSpPr>
              <p:nvPr/>
            </p:nvSpPr>
            <p:spPr bwMode="auto">
              <a:xfrm>
                <a:off x="312" y="36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96" name="AutoShape 248"/>
              <p:cNvSpPr>
                <a:spLocks/>
              </p:cNvSpPr>
              <p:nvPr/>
            </p:nvSpPr>
            <p:spPr bwMode="auto">
              <a:xfrm>
                <a:off x="192" y="84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97" name="AutoShape 249"/>
              <p:cNvSpPr>
                <a:spLocks/>
              </p:cNvSpPr>
              <p:nvPr/>
            </p:nvSpPr>
            <p:spPr bwMode="auto">
              <a:xfrm>
                <a:off x="272" y="92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98" name="AutoShape 250"/>
              <p:cNvSpPr>
                <a:spLocks/>
              </p:cNvSpPr>
              <p:nvPr/>
            </p:nvSpPr>
            <p:spPr bwMode="auto">
              <a:xfrm>
                <a:off x="280" y="100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699" name="AutoShape 251"/>
              <p:cNvSpPr>
                <a:spLocks/>
              </p:cNvSpPr>
              <p:nvPr/>
            </p:nvSpPr>
            <p:spPr bwMode="auto">
              <a:xfrm flipH="1">
                <a:off x="272" y="84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00" name="AutoShape 252"/>
              <p:cNvSpPr>
                <a:spLocks/>
              </p:cNvSpPr>
              <p:nvPr/>
            </p:nvSpPr>
            <p:spPr bwMode="auto">
              <a:xfrm flipH="1">
                <a:off x="192" y="92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01" name="AutoShape 253"/>
              <p:cNvSpPr>
                <a:spLocks/>
              </p:cNvSpPr>
              <p:nvPr/>
            </p:nvSpPr>
            <p:spPr bwMode="auto">
              <a:xfrm flipH="1">
                <a:off x="184" y="100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02" name="AutoShape 254"/>
              <p:cNvSpPr>
                <a:spLocks/>
              </p:cNvSpPr>
              <p:nvPr/>
            </p:nvSpPr>
            <p:spPr bwMode="auto">
              <a:xfrm flipH="1">
                <a:off x="384" y="84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03" name="AutoShape 255"/>
              <p:cNvSpPr>
                <a:spLocks/>
              </p:cNvSpPr>
              <p:nvPr/>
            </p:nvSpPr>
            <p:spPr bwMode="auto">
              <a:xfrm flipH="1">
                <a:off x="344" y="92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04" name="AutoShape 256"/>
              <p:cNvSpPr>
                <a:spLocks/>
              </p:cNvSpPr>
              <p:nvPr/>
            </p:nvSpPr>
            <p:spPr bwMode="auto">
              <a:xfrm>
                <a:off x="320" y="120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05" name="AutoShape 257"/>
              <p:cNvSpPr>
                <a:spLocks/>
              </p:cNvSpPr>
              <p:nvPr/>
            </p:nvSpPr>
            <p:spPr bwMode="auto">
              <a:xfrm>
                <a:off x="320" y="1184"/>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06" name="AutoShape 258"/>
              <p:cNvSpPr>
                <a:spLocks/>
              </p:cNvSpPr>
              <p:nvPr/>
            </p:nvSpPr>
            <p:spPr bwMode="auto">
              <a:xfrm flipH="1">
                <a:off x="328" y="84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07" name="AutoShape 259"/>
              <p:cNvSpPr>
                <a:spLocks/>
              </p:cNvSpPr>
              <p:nvPr/>
            </p:nvSpPr>
            <p:spPr bwMode="auto">
              <a:xfrm flipH="1">
                <a:off x="264" y="75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08" name="AutoShape 260"/>
              <p:cNvSpPr>
                <a:spLocks/>
              </p:cNvSpPr>
              <p:nvPr/>
            </p:nvSpPr>
            <p:spPr bwMode="auto">
              <a:xfrm flipH="1">
                <a:off x="320" y="105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09" name="AutoShape 261"/>
              <p:cNvSpPr>
                <a:spLocks/>
              </p:cNvSpPr>
              <p:nvPr/>
            </p:nvSpPr>
            <p:spPr bwMode="auto">
              <a:xfrm flipH="1">
                <a:off x="216" y="68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10" name="AutoShape 262"/>
              <p:cNvSpPr>
                <a:spLocks/>
              </p:cNvSpPr>
              <p:nvPr/>
            </p:nvSpPr>
            <p:spPr bwMode="auto">
              <a:xfrm flipH="1">
                <a:off x="280" y="44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11" name="AutoShape 263"/>
              <p:cNvSpPr>
                <a:spLocks/>
              </p:cNvSpPr>
              <p:nvPr/>
            </p:nvSpPr>
            <p:spPr bwMode="auto">
              <a:xfrm flipH="1">
                <a:off x="200" y="52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12" name="AutoShape 264"/>
              <p:cNvSpPr>
                <a:spLocks/>
              </p:cNvSpPr>
              <p:nvPr/>
            </p:nvSpPr>
            <p:spPr bwMode="auto">
              <a:xfrm flipH="1">
                <a:off x="192" y="60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13" name="AutoShape 265"/>
              <p:cNvSpPr>
                <a:spLocks/>
              </p:cNvSpPr>
              <p:nvPr/>
            </p:nvSpPr>
            <p:spPr bwMode="auto">
              <a:xfrm>
                <a:off x="368" y="120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14" name="AutoShape 266"/>
              <p:cNvSpPr>
                <a:spLocks/>
              </p:cNvSpPr>
              <p:nvPr/>
            </p:nvSpPr>
            <p:spPr bwMode="auto">
              <a:xfrm>
                <a:off x="264" y="116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15" name="AutoShape 267"/>
              <p:cNvSpPr>
                <a:spLocks/>
              </p:cNvSpPr>
              <p:nvPr/>
            </p:nvSpPr>
            <p:spPr bwMode="auto">
              <a:xfrm>
                <a:off x="352" y="115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16" name="AutoShape 268"/>
              <p:cNvSpPr>
                <a:spLocks/>
              </p:cNvSpPr>
              <p:nvPr/>
            </p:nvSpPr>
            <p:spPr bwMode="auto">
              <a:xfrm>
                <a:off x="288" y="115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17" name="AutoShape 269"/>
              <p:cNvSpPr>
                <a:spLocks/>
              </p:cNvSpPr>
              <p:nvPr/>
            </p:nvSpPr>
            <p:spPr bwMode="auto">
              <a:xfrm>
                <a:off x="176" y="115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18" name="AutoShape 270"/>
              <p:cNvSpPr>
                <a:spLocks/>
              </p:cNvSpPr>
              <p:nvPr/>
            </p:nvSpPr>
            <p:spPr bwMode="auto">
              <a:xfrm flipH="1">
                <a:off x="344" y="63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19" name="AutoShape 271"/>
              <p:cNvSpPr>
                <a:spLocks/>
              </p:cNvSpPr>
              <p:nvPr/>
            </p:nvSpPr>
            <p:spPr bwMode="auto">
              <a:xfrm rot="10800000">
                <a:off x="216" y="117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20" name="AutoShape 272"/>
              <p:cNvSpPr>
                <a:spLocks/>
              </p:cNvSpPr>
              <p:nvPr/>
            </p:nvSpPr>
            <p:spPr bwMode="auto">
              <a:xfrm rot="10800000">
                <a:off x="192" y="1128"/>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21" name="AutoShape 273"/>
              <p:cNvSpPr>
                <a:spLocks/>
              </p:cNvSpPr>
              <p:nvPr/>
            </p:nvSpPr>
            <p:spPr bwMode="auto">
              <a:xfrm rot="10800000">
                <a:off x="296" y="1232"/>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22" name="AutoShape 274"/>
              <p:cNvSpPr>
                <a:spLocks/>
              </p:cNvSpPr>
              <p:nvPr/>
            </p:nvSpPr>
            <p:spPr bwMode="auto">
              <a:xfrm rot="10800000">
                <a:off x="344" y="1176"/>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23" name="AutoShape 275"/>
              <p:cNvSpPr>
                <a:spLocks/>
              </p:cNvSpPr>
              <p:nvPr/>
            </p:nvSpPr>
            <p:spPr bwMode="auto">
              <a:xfrm rot="10800000">
                <a:off x="360" y="1144"/>
                <a:ext cx="24" cy="24"/>
              </a:xfrm>
              <a:custGeom>
                <a:avLst/>
                <a:gdLst/>
                <a:ahLst/>
                <a:cxnLst/>
                <a:rect l="0" t="0" r="r" b="b"/>
                <a:pathLst>
                  <a:path w="13915" h="13915">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D00FA"/>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24" name="AutoShape 276"/>
              <p:cNvSpPr>
                <a:spLocks/>
              </p:cNvSpPr>
              <p:nvPr/>
            </p:nvSpPr>
            <p:spPr bwMode="auto">
              <a:xfrm rot="10800000">
                <a:off x="392" y="49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25" name="AutoShape 277"/>
              <p:cNvSpPr>
                <a:spLocks/>
              </p:cNvSpPr>
              <p:nvPr/>
            </p:nvSpPr>
            <p:spPr bwMode="auto">
              <a:xfrm rot="10800000">
                <a:off x="360" y="4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26" name="AutoShape 278"/>
              <p:cNvSpPr>
                <a:spLocks/>
              </p:cNvSpPr>
              <p:nvPr/>
            </p:nvSpPr>
            <p:spPr bwMode="auto">
              <a:xfrm rot="10800000">
                <a:off x="240" y="105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27" name="AutoShape 279"/>
              <p:cNvSpPr>
                <a:spLocks/>
              </p:cNvSpPr>
              <p:nvPr/>
            </p:nvSpPr>
            <p:spPr bwMode="auto">
              <a:xfrm rot="10800000">
                <a:off x="272" y="35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28" name="AutoShape 280"/>
              <p:cNvSpPr>
                <a:spLocks/>
              </p:cNvSpPr>
              <p:nvPr/>
            </p:nvSpPr>
            <p:spPr bwMode="auto">
              <a:xfrm rot="10800000">
                <a:off x="192" y="27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29" name="AutoShape 281"/>
              <p:cNvSpPr>
                <a:spLocks/>
              </p:cNvSpPr>
              <p:nvPr/>
            </p:nvSpPr>
            <p:spPr bwMode="auto">
              <a:xfrm rot="10800000">
                <a:off x="304" y="22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30" name="AutoShape 282"/>
              <p:cNvSpPr>
                <a:spLocks/>
              </p:cNvSpPr>
              <p:nvPr/>
            </p:nvSpPr>
            <p:spPr bwMode="auto">
              <a:xfrm rot="10800000" flipH="1">
                <a:off x="376" y="27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31" name="AutoShape 283"/>
              <p:cNvSpPr>
                <a:spLocks/>
              </p:cNvSpPr>
              <p:nvPr/>
            </p:nvSpPr>
            <p:spPr bwMode="auto">
              <a:xfrm>
                <a:off x="264" y="67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32" name="AutoShape 284"/>
              <p:cNvSpPr>
                <a:spLocks/>
              </p:cNvSpPr>
              <p:nvPr/>
            </p:nvSpPr>
            <p:spPr bwMode="auto">
              <a:xfrm>
                <a:off x="344" y="75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33" name="AutoShape 285"/>
              <p:cNvSpPr>
                <a:spLocks/>
              </p:cNvSpPr>
              <p:nvPr/>
            </p:nvSpPr>
            <p:spPr bwMode="auto">
              <a:xfrm>
                <a:off x="352" y="83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34" name="AutoShape 286"/>
              <p:cNvSpPr>
                <a:spLocks/>
              </p:cNvSpPr>
              <p:nvPr/>
            </p:nvSpPr>
            <p:spPr bwMode="auto">
              <a:xfrm flipH="1">
                <a:off x="352" y="100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35" name="AutoShape 287"/>
              <p:cNvSpPr>
                <a:spLocks/>
              </p:cNvSpPr>
              <p:nvPr/>
            </p:nvSpPr>
            <p:spPr bwMode="auto">
              <a:xfrm flipH="1">
                <a:off x="184" y="75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36" name="AutoShape 288"/>
              <p:cNvSpPr>
                <a:spLocks/>
              </p:cNvSpPr>
              <p:nvPr/>
            </p:nvSpPr>
            <p:spPr bwMode="auto">
              <a:xfrm>
                <a:off x="192" y="33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37" name="AutoShape 289"/>
              <p:cNvSpPr>
                <a:spLocks/>
              </p:cNvSpPr>
              <p:nvPr/>
            </p:nvSpPr>
            <p:spPr bwMode="auto">
              <a:xfrm>
                <a:off x="272" y="4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38" name="AutoShape 290"/>
              <p:cNvSpPr>
                <a:spLocks/>
              </p:cNvSpPr>
              <p:nvPr/>
            </p:nvSpPr>
            <p:spPr bwMode="auto">
              <a:xfrm>
                <a:off x="280" y="49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39" name="AutoShape 291"/>
              <p:cNvSpPr>
                <a:spLocks/>
              </p:cNvSpPr>
              <p:nvPr/>
            </p:nvSpPr>
            <p:spPr bwMode="auto">
              <a:xfrm rot="10800000">
                <a:off x="344" y="27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40" name="AutoShape 292"/>
              <p:cNvSpPr>
                <a:spLocks/>
              </p:cNvSpPr>
              <p:nvPr/>
            </p:nvSpPr>
            <p:spPr bwMode="auto">
              <a:xfrm>
                <a:off x="392" y="37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41" name="AutoShape 293"/>
              <p:cNvSpPr>
                <a:spLocks/>
              </p:cNvSpPr>
              <p:nvPr/>
            </p:nvSpPr>
            <p:spPr bwMode="auto">
              <a:xfrm>
                <a:off x="384" y="47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42" name="AutoShape 294"/>
              <p:cNvSpPr>
                <a:spLocks/>
              </p:cNvSpPr>
              <p:nvPr/>
            </p:nvSpPr>
            <p:spPr bwMode="auto">
              <a:xfrm>
                <a:off x="392" y="55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43" name="AutoShape 295"/>
              <p:cNvSpPr>
                <a:spLocks/>
              </p:cNvSpPr>
              <p:nvPr/>
            </p:nvSpPr>
            <p:spPr bwMode="auto">
              <a:xfrm rot="10800000">
                <a:off x="216" y="37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44" name="AutoShape 296"/>
              <p:cNvSpPr>
                <a:spLocks/>
              </p:cNvSpPr>
              <p:nvPr/>
            </p:nvSpPr>
            <p:spPr bwMode="auto">
              <a:xfrm>
                <a:off x="272" y="4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45" name="AutoShape 297"/>
              <p:cNvSpPr>
                <a:spLocks/>
              </p:cNvSpPr>
              <p:nvPr/>
            </p:nvSpPr>
            <p:spPr bwMode="auto">
              <a:xfrm>
                <a:off x="352" y="49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46" name="AutoShape 298"/>
              <p:cNvSpPr>
                <a:spLocks/>
              </p:cNvSpPr>
              <p:nvPr/>
            </p:nvSpPr>
            <p:spPr bwMode="auto">
              <a:xfrm>
                <a:off x="360" y="57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104747" name="Line 299"/>
            <p:cNvSpPr>
              <a:spLocks noChangeShapeType="1"/>
            </p:cNvSpPr>
            <p:nvPr/>
          </p:nvSpPr>
          <p:spPr bwMode="auto">
            <a:xfrm flipH="1">
              <a:off x="59" y="208"/>
              <a:ext cx="1710" cy="0"/>
            </a:xfrm>
            <a:prstGeom prst="line">
              <a:avLst/>
            </a:prstGeom>
            <a:noFill/>
            <a:ln w="508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grpSp>
          <p:nvGrpSpPr>
            <p:cNvPr id="104748" name="Group 300"/>
            <p:cNvGrpSpPr>
              <a:grpSpLocks/>
            </p:cNvGrpSpPr>
            <p:nvPr/>
          </p:nvGrpSpPr>
          <p:grpSpPr bwMode="auto">
            <a:xfrm>
              <a:off x="0" y="96"/>
              <a:ext cx="255" cy="216"/>
              <a:chOff x="0" y="0"/>
              <a:chExt cx="255" cy="216"/>
            </a:xfrm>
          </p:grpSpPr>
          <p:sp>
            <p:nvSpPr>
              <p:cNvPr id="104749" name="Oval 301"/>
              <p:cNvSpPr>
                <a:spLocks/>
              </p:cNvSpPr>
              <p:nvPr/>
            </p:nvSpPr>
            <p:spPr bwMode="auto">
              <a:xfrm>
                <a:off x="39" y="0"/>
                <a:ext cx="216" cy="216"/>
              </a:xfrm>
              <a:prstGeom prst="ellipse">
                <a:avLst/>
              </a:prstGeom>
              <a:solidFill>
                <a:srgbClr val="000000"/>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50" name="Rectangle 302"/>
              <p:cNvSpPr>
                <a:spLocks/>
              </p:cNvSpPr>
              <p:nvPr/>
            </p:nvSpPr>
            <p:spPr bwMode="auto">
              <a:xfrm>
                <a:off x="0" y="24"/>
                <a:ext cx="216" cy="1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6000"/>
                  </a:lnSpc>
                  <a:tabLst>
                    <a:tab pos="366104" algn="l"/>
                  </a:tabLst>
                </a:pPr>
                <a:r>
                  <a:rPr lang="en-US" sz="1300" b="1">
                    <a:solidFill>
                      <a:srgbClr val="FFFFFF"/>
                    </a:solidFill>
                    <a:latin typeface="Arial" charset="0"/>
                    <a:ea typeface="ＭＳ Ｐゴシック" charset="0"/>
                    <a:cs typeface="Arial" charset="0"/>
                    <a:sym typeface="Arial" charset="0"/>
                  </a:rPr>
                  <a:t>3</a:t>
                </a:r>
              </a:p>
            </p:txBody>
          </p:sp>
        </p:grpSp>
        <p:sp>
          <p:nvSpPr>
            <p:cNvPr id="104751" name="Rectangle 303"/>
            <p:cNvSpPr>
              <a:spLocks/>
            </p:cNvSpPr>
            <p:nvPr/>
          </p:nvSpPr>
          <p:spPr bwMode="auto">
            <a:xfrm>
              <a:off x="719" y="368"/>
              <a:ext cx="1064"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4000"/>
                </a:lnSpc>
                <a:tabLst>
                  <a:tab pos="366104" algn="l"/>
                </a:tabLst>
              </a:pPr>
              <a:r>
                <a:rPr lang="en-US" sz="1300">
                  <a:solidFill>
                    <a:srgbClr val="2D00FA"/>
                  </a:solidFill>
                  <a:latin typeface="Arial" charset="0"/>
                  <a:ea typeface="ＭＳ Ｐゴシック" charset="0"/>
                  <a:cs typeface="Arial" charset="0"/>
                  <a:sym typeface="Arial" charset="0"/>
                </a:rPr>
                <a:t>Pellet contains:</a:t>
              </a:r>
            </a:p>
            <a:p>
              <a:pPr marL="80364">
                <a:lnSpc>
                  <a:spcPct val="104000"/>
                </a:lnSpc>
                <a:tabLst>
                  <a:tab pos="366104" algn="l"/>
                </a:tabLst>
              </a:pPr>
              <a:r>
                <a:rPr lang="en-US" sz="1300" b="1">
                  <a:solidFill>
                    <a:srgbClr val="2D00FA"/>
                  </a:solidFill>
                  <a:latin typeface="Arial" charset="0"/>
                  <a:ea typeface="ＭＳ Ｐゴシック" charset="0"/>
                  <a:cs typeface="Arial" charset="0"/>
                  <a:sym typeface="Arial" charset="0"/>
                </a:rPr>
                <a:t>small vesicles</a:t>
              </a:r>
            </a:p>
          </p:txBody>
        </p:sp>
      </p:grpSp>
      <p:grpSp>
        <p:nvGrpSpPr>
          <p:cNvPr id="104752" name="Group 304"/>
          <p:cNvGrpSpPr>
            <a:grpSpLocks/>
          </p:cNvGrpSpPr>
          <p:nvPr/>
        </p:nvGrpSpPr>
        <p:grpSpPr bwMode="auto">
          <a:xfrm>
            <a:off x="5813227" y="5072063"/>
            <a:ext cx="2393156" cy="1465585"/>
            <a:chOff x="0" y="0"/>
            <a:chExt cx="2144" cy="1313"/>
          </a:xfrm>
        </p:grpSpPr>
        <p:grpSp>
          <p:nvGrpSpPr>
            <p:cNvPr id="104753" name="Group 305"/>
            <p:cNvGrpSpPr>
              <a:grpSpLocks/>
            </p:cNvGrpSpPr>
            <p:nvPr/>
          </p:nvGrpSpPr>
          <p:grpSpPr bwMode="auto">
            <a:xfrm>
              <a:off x="0" y="0"/>
              <a:ext cx="560" cy="1313"/>
              <a:chOff x="0" y="0"/>
              <a:chExt cx="560" cy="1313"/>
            </a:xfrm>
          </p:grpSpPr>
          <p:pic>
            <p:nvPicPr>
              <p:cNvPr id="104754" name="Picture 3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60" cy="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88900" dist="88899" dir="2700000" algn="ctr" rotWithShape="0">
                        <a:schemeClr val="bg2">
                          <a:alpha val="59999"/>
                        </a:schemeClr>
                      </a:outerShdw>
                    </a:effectLst>
                  </a14:hiddenEffects>
                </a:ext>
              </a:extLst>
            </p:spPr>
          </p:pic>
          <p:sp>
            <p:nvSpPr>
              <p:cNvPr id="104755" name="Line 307"/>
              <p:cNvSpPr>
                <a:spLocks noChangeShapeType="1"/>
              </p:cNvSpPr>
              <p:nvPr/>
            </p:nvSpPr>
            <p:spPr bwMode="auto">
              <a:xfrm>
                <a:off x="143" y="176"/>
                <a:ext cx="29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sp>
            <p:nvSpPr>
              <p:cNvPr id="104756" name="AutoShape 308"/>
              <p:cNvSpPr>
                <a:spLocks/>
              </p:cNvSpPr>
              <p:nvPr/>
            </p:nvSpPr>
            <p:spPr bwMode="auto">
              <a:xfrm>
                <a:off x="240" y="117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57" name="AutoShape 309"/>
              <p:cNvSpPr>
                <a:spLocks/>
              </p:cNvSpPr>
              <p:nvPr/>
            </p:nvSpPr>
            <p:spPr bwMode="auto">
              <a:xfrm>
                <a:off x="264" y="124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58" name="AutoShape 310"/>
              <p:cNvSpPr>
                <a:spLocks/>
              </p:cNvSpPr>
              <p:nvPr/>
            </p:nvSpPr>
            <p:spPr bwMode="auto">
              <a:xfrm>
                <a:off x="400" y="117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59" name="AutoShape 311"/>
              <p:cNvSpPr>
                <a:spLocks/>
              </p:cNvSpPr>
              <p:nvPr/>
            </p:nvSpPr>
            <p:spPr bwMode="auto">
              <a:xfrm>
                <a:off x="336" y="122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60" name="AutoShape 312"/>
              <p:cNvSpPr>
                <a:spLocks/>
              </p:cNvSpPr>
              <p:nvPr/>
            </p:nvSpPr>
            <p:spPr bwMode="auto">
              <a:xfrm>
                <a:off x="384" y="117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61" name="AutoShape 313"/>
              <p:cNvSpPr>
                <a:spLocks/>
              </p:cNvSpPr>
              <p:nvPr/>
            </p:nvSpPr>
            <p:spPr bwMode="auto">
              <a:xfrm>
                <a:off x="416" y="113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62" name="AutoShape 314"/>
              <p:cNvSpPr>
                <a:spLocks/>
              </p:cNvSpPr>
              <p:nvPr/>
            </p:nvSpPr>
            <p:spPr bwMode="auto">
              <a:xfrm>
                <a:off x="312" y="120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63" name="AutoShape 315"/>
              <p:cNvSpPr>
                <a:spLocks/>
              </p:cNvSpPr>
              <p:nvPr/>
            </p:nvSpPr>
            <p:spPr bwMode="auto">
              <a:xfrm>
                <a:off x="336" y="124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64" name="AutoShape 316"/>
              <p:cNvSpPr>
                <a:spLocks/>
              </p:cNvSpPr>
              <p:nvPr/>
            </p:nvSpPr>
            <p:spPr bwMode="auto">
              <a:xfrm>
                <a:off x="184" y="117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65" name="AutoShape 317"/>
              <p:cNvSpPr>
                <a:spLocks/>
              </p:cNvSpPr>
              <p:nvPr/>
            </p:nvSpPr>
            <p:spPr bwMode="auto">
              <a:xfrm flipH="1">
                <a:off x="360" y="119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66" name="AutoShape 318"/>
              <p:cNvSpPr>
                <a:spLocks/>
              </p:cNvSpPr>
              <p:nvPr/>
            </p:nvSpPr>
            <p:spPr bwMode="auto">
              <a:xfrm flipH="1">
                <a:off x="336" y="120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67" name="AutoShape 319"/>
              <p:cNvSpPr>
                <a:spLocks/>
              </p:cNvSpPr>
              <p:nvPr/>
            </p:nvSpPr>
            <p:spPr bwMode="auto">
              <a:xfrm flipH="1">
                <a:off x="280" y="120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68" name="AutoShape 320"/>
              <p:cNvSpPr>
                <a:spLocks/>
              </p:cNvSpPr>
              <p:nvPr/>
            </p:nvSpPr>
            <p:spPr bwMode="auto">
              <a:xfrm flipH="1">
                <a:off x="312" y="1248"/>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69" name="AutoShape 321"/>
              <p:cNvSpPr>
                <a:spLocks/>
              </p:cNvSpPr>
              <p:nvPr/>
            </p:nvSpPr>
            <p:spPr bwMode="auto">
              <a:xfrm flipH="1">
                <a:off x="360" y="122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70" name="AutoShape 322"/>
              <p:cNvSpPr>
                <a:spLocks/>
              </p:cNvSpPr>
              <p:nvPr/>
            </p:nvSpPr>
            <p:spPr bwMode="auto">
              <a:xfrm flipH="1">
                <a:off x="280" y="122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71" name="AutoShape 323"/>
              <p:cNvSpPr>
                <a:spLocks/>
              </p:cNvSpPr>
              <p:nvPr/>
            </p:nvSpPr>
            <p:spPr bwMode="auto">
              <a:xfrm flipH="1">
                <a:off x="256" y="12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72" name="AutoShape 324"/>
              <p:cNvSpPr>
                <a:spLocks/>
              </p:cNvSpPr>
              <p:nvPr/>
            </p:nvSpPr>
            <p:spPr bwMode="auto">
              <a:xfrm flipH="1">
                <a:off x="264" y="120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73" name="AutoShape 325"/>
              <p:cNvSpPr>
                <a:spLocks/>
              </p:cNvSpPr>
              <p:nvPr/>
            </p:nvSpPr>
            <p:spPr bwMode="auto">
              <a:xfrm flipH="1">
                <a:off x="192" y="120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74" name="AutoShape 326"/>
              <p:cNvSpPr>
                <a:spLocks/>
              </p:cNvSpPr>
              <p:nvPr/>
            </p:nvSpPr>
            <p:spPr bwMode="auto">
              <a:xfrm flipH="1">
                <a:off x="168" y="11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75" name="AutoShape 327"/>
              <p:cNvSpPr>
                <a:spLocks/>
              </p:cNvSpPr>
              <p:nvPr/>
            </p:nvSpPr>
            <p:spPr bwMode="auto">
              <a:xfrm flipH="1">
                <a:off x="216" y="11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76" name="AutoShape 328"/>
              <p:cNvSpPr>
                <a:spLocks/>
              </p:cNvSpPr>
              <p:nvPr/>
            </p:nvSpPr>
            <p:spPr bwMode="auto">
              <a:xfrm flipH="1">
                <a:off x="168" y="11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77" name="AutoShape 329"/>
              <p:cNvSpPr>
                <a:spLocks/>
              </p:cNvSpPr>
              <p:nvPr/>
            </p:nvSpPr>
            <p:spPr bwMode="auto">
              <a:xfrm flipH="1">
                <a:off x="304" y="12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78" name="AutoShape 330"/>
              <p:cNvSpPr>
                <a:spLocks/>
              </p:cNvSpPr>
              <p:nvPr/>
            </p:nvSpPr>
            <p:spPr bwMode="auto">
              <a:xfrm rot="10800000">
                <a:off x="344" y="12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79" name="AutoShape 331"/>
              <p:cNvSpPr>
                <a:spLocks/>
              </p:cNvSpPr>
              <p:nvPr/>
            </p:nvSpPr>
            <p:spPr bwMode="auto">
              <a:xfrm rot="10800000">
                <a:off x="280" y="124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80" name="AutoShape 332"/>
              <p:cNvSpPr>
                <a:spLocks/>
              </p:cNvSpPr>
              <p:nvPr/>
            </p:nvSpPr>
            <p:spPr bwMode="auto">
              <a:xfrm rot="10800000">
                <a:off x="224" y="120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81" name="AutoShape 333"/>
              <p:cNvSpPr>
                <a:spLocks/>
              </p:cNvSpPr>
              <p:nvPr/>
            </p:nvSpPr>
            <p:spPr bwMode="auto">
              <a:xfrm rot="10800000">
                <a:off x="200" y="12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82" name="AutoShape 334"/>
              <p:cNvSpPr>
                <a:spLocks/>
              </p:cNvSpPr>
              <p:nvPr/>
            </p:nvSpPr>
            <p:spPr bwMode="auto">
              <a:xfrm rot="10800000">
                <a:off x="304" y="119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83" name="AutoShape 335"/>
              <p:cNvSpPr>
                <a:spLocks/>
              </p:cNvSpPr>
              <p:nvPr/>
            </p:nvSpPr>
            <p:spPr bwMode="auto">
              <a:xfrm rot="10800000">
                <a:off x="240" y="12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84" name="AutoShape 336"/>
              <p:cNvSpPr>
                <a:spLocks/>
              </p:cNvSpPr>
              <p:nvPr/>
            </p:nvSpPr>
            <p:spPr bwMode="auto">
              <a:xfrm rot="10800000" flipH="1">
                <a:off x="360" y="120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85" name="AutoShape 337"/>
              <p:cNvSpPr>
                <a:spLocks/>
              </p:cNvSpPr>
              <p:nvPr/>
            </p:nvSpPr>
            <p:spPr bwMode="auto">
              <a:xfrm>
                <a:off x="216" y="118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86" name="AutoShape 338"/>
              <p:cNvSpPr>
                <a:spLocks/>
              </p:cNvSpPr>
              <p:nvPr/>
            </p:nvSpPr>
            <p:spPr bwMode="auto">
              <a:xfrm>
                <a:off x="360" y="117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87" name="AutoShape 339"/>
              <p:cNvSpPr>
                <a:spLocks/>
              </p:cNvSpPr>
              <p:nvPr/>
            </p:nvSpPr>
            <p:spPr bwMode="auto">
              <a:xfrm>
                <a:off x="384" y="120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88" name="AutoShape 340"/>
              <p:cNvSpPr>
                <a:spLocks/>
              </p:cNvSpPr>
              <p:nvPr/>
            </p:nvSpPr>
            <p:spPr bwMode="auto">
              <a:xfrm flipH="1">
                <a:off x="320" y="122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89" name="AutoShape 341"/>
              <p:cNvSpPr>
                <a:spLocks/>
              </p:cNvSpPr>
              <p:nvPr/>
            </p:nvSpPr>
            <p:spPr bwMode="auto">
              <a:xfrm flipH="1">
                <a:off x="224" y="122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90" name="AutoShape 342"/>
              <p:cNvSpPr>
                <a:spLocks/>
              </p:cNvSpPr>
              <p:nvPr/>
            </p:nvSpPr>
            <p:spPr bwMode="auto">
              <a:xfrm>
                <a:off x="200" y="117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91" name="AutoShape 343"/>
              <p:cNvSpPr>
                <a:spLocks/>
              </p:cNvSpPr>
              <p:nvPr/>
            </p:nvSpPr>
            <p:spPr bwMode="auto">
              <a:xfrm>
                <a:off x="160" y="113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92" name="AutoShape 344"/>
              <p:cNvSpPr>
                <a:spLocks/>
              </p:cNvSpPr>
              <p:nvPr/>
            </p:nvSpPr>
            <p:spPr bwMode="auto">
              <a:xfrm>
                <a:off x="184" y="11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93" name="AutoShape 345"/>
              <p:cNvSpPr>
                <a:spLocks/>
              </p:cNvSpPr>
              <p:nvPr/>
            </p:nvSpPr>
            <p:spPr bwMode="auto">
              <a:xfrm rot="10800000">
                <a:off x="200" y="119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94" name="AutoShape 346"/>
              <p:cNvSpPr>
                <a:spLocks/>
              </p:cNvSpPr>
              <p:nvPr/>
            </p:nvSpPr>
            <p:spPr bwMode="auto">
              <a:xfrm>
                <a:off x="304" y="124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95" name="AutoShape 347"/>
              <p:cNvSpPr>
                <a:spLocks/>
              </p:cNvSpPr>
              <p:nvPr/>
            </p:nvSpPr>
            <p:spPr bwMode="auto">
              <a:xfrm>
                <a:off x="376" y="1216"/>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96" name="AutoShape 348"/>
              <p:cNvSpPr>
                <a:spLocks/>
              </p:cNvSpPr>
              <p:nvPr/>
            </p:nvSpPr>
            <p:spPr bwMode="auto">
              <a:xfrm>
                <a:off x="400" y="1160"/>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97" name="AutoShape 349"/>
              <p:cNvSpPr>
                <a:spLocks/>
              </p:cNvSpPr>
              <p:nvPr/>
            </p:nvSpPr>
            <p:spPr bwMode="auto">
              <a:xfrm rot="10800000">
                <a:off x="240" y="119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98" name="AutoShape 350"/>
              <p:cNvSpPr>
                <a:spLocks/>
              </p:cNvSpPr>
              <p:nvPr/>
            </p:nvSpPr>
            <p:spPr bwMode="auto">
              <a:xfrm>
                <a:off x="240" y="123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799" name="AutoShape 351"/>
              <p:cNvSpPr>
                <a:spLocks/>
              </p:cNvSpPr>
              <p:nvPr/>
            </p:nvSpPr>
            <p:spPr bwMode="auto">
              <a:xfrm>
                <a:off x="416" y="1152"/>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800" name="AutoShape 352"/>
              <p:cNvSpPr>
                <a:spLocks/>
              </p:cNvSpPr>
              <p:nvPr/>
            </p:nvSpPr>
            <p:spPr bwMode="auto">
              <a:xfrm>
                <a:off x="384" y="1184"/>
                <a:ext cx="16" cy="12"/>
              </a:xfrm>
              <a:custGeom>
                <a:avLst/>
                <a:gdLst/>
                <a:ahLst/>
                <a:cxnLst/>
                <a:rect l="0" t="0" r="r" b="b"/>
                <a:pathLst>
                  <a:path w="13915" h="13915">
                    <a:moveTo>
                      <a:pt x="13914" y="0"/>
                    </a:moveTo>
                    <a:cubicBezTo>
                      <a:pt x="17757" y="3842"/>
                      <a:pt x="17757" y="10072"/>
                      <a:pt x="13914" y="13914"/>
                    </a:cubicBezTo>
                    <a:cubicBezTo>
                      <a:pt x="10072" y="17757"/>
                      <a:pt x="3842" y="17757"/>
                      <a:pt x="0" y="13914"/>
                    </a:cubicBezTo>
                    <a:cubicBezTo>
                      <a:pt x="-3843" y="10072"/>
                      <a:pt x="-3843" y="3842"/>
                      <a:pt x="0" y="0"/>
                    </a:cubicBezTo>
                    <a:cubicBezTo>
                      <a:pt x="3842" y="-3843"/>
                      <a:pt x="10072" y="-3843"/>
                      <a:pt x="13914" y="0"/>
                    </a:cubicBezTo>
                  </a:path>
                </a:pathLst>
              </a:custGeom>
              <a:solidFill>
                <a:srgbClr val="000000"/>
              </a:solidFill>
              <a:ln>
                <a:noFill/>
              </a:ln>
              <a:effectLst/>
              <a:extLst>
                <a:ext uri="{91240B29-F687-4f45-9708-019B960494DF}">
                  <a14:hiddenLine xmlns:a14="http://schemas.microsoft.com/office/drawing/2010/main" w="25400">
                    <a:solidFill>
                      <a:srgbClr val="6E362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104801" name="Line 353"/>
            <p:cNvSpPr>
              <a:spLocks noChangeShapeType="1"/>
            </p:cNvSpPr>
            <p:nvPr/>
          </p:nvSpPr>
          <p:spPr bwMode="auto">
            <a:xfrm flipH="1">
              <a:off x="516" y="272"/>
              <a:ext cx="1525" cy="0"/>
            </a:xfrm>
            <a:prstGeom prst="line">
              <a:avLst/>
            </a:prstGeom>
            <a:noFill/>
            <a:ln w="50800">
              <a:solidFill>
                <a:srgbClr val="FF0017"/>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25400" dist="12699" dir="5400000" algn="ctr" rotWithShape="0">
                      <a:schemeClr val="bg2">
                        <a:alpha val="20000"/>
                      </a:schemeClr>
                    </a:outerShdw>
                  </a:effectLst>
                </a14:hiddenEffects>
              </a:ext>
            </a:extLst>
          </p:spPr>
          <p:txBody>
            <a:bodyPr/>
            <a:lstStyle/>
            <a:p>
              <a:endParaRPr lang="en-US"/>
            </a:p>
          </p:txBody>
        </p:sp>
        <p:grpSp>
          <p:nvGrpSpPr>
            <p:cNvPr id="104802" name="Group 354"/>
            <p:cNvGrpSpPr>
              <a:grpSpLocks/>
            </p:cNvGrpSpPr>
            <p:nvPr/>
          </p:nvGrpSpPr>
          <p:grpSpPr bwMode="auto">
            <a:xfrm>
              <a:off x="1888" y="160"/>
              <a:ext cx="256" cy="216"/>
              <a:chOff x="0" y="0"/>
              <a:chExt cx="255" cy="216"/>
            </a:xfrm>
          </p:grpSpPr>
          <p:sp>
            <p:nvSpPr>
              <p:cNvPr id="104803" name="Oval 355"/>
              <p:cNvSpPr>
                <a:spLocks/>
              </p:cNvSpPr>
              <p:nvPr/>
            </p:nvSpPr>
            <p:spPr bwMode="auto">
              <a:xfrm>
                <a:off x="39" y="0"/>
                <a:ext cx="216" cy="216"/>
              </a:xfrm>
              <a:prstGeom prst="ellipse">
                <a:avLst/>
              </a:prstGeom>
              <a:solidFill>
                <a:srgbClr val="000000"/>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4804" name="Rectangle 356"/>
              <p:cNvSpPr>
                <a:spLocks/>
              </p:cNvSpPr>
              <p:nvPr/>
            </p:nvSpPr>
            <p:spPr bwMode="auto">
              <a:xfrm>
                <a:off x="0" y="24"/>
                <a:ext cx="216" cy="1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6000"/>
                  </a:lnSpc>
                  <a:tabLst>
                    <a:tab pos="366104" algn="l"/>
                  </a:tabLst>
                </a:pPr>
                <a:r>
                  <a:rPr lang="en-US" sz="1300" b="1">
                    <a:solidFill>
                      <a:srgbClr val="FFFFFF"/>
                    </a:solidFill>
                    <a:latin typeface="Arial" charset="0"/>
                    <a:ea typeface="ＭＳ Ｐゴシック" charset="0"/>
                    <a:cs typeface="Arial" charset="0"/>
                    <a:sym typeface="Arial" charset="0"/>
                  </a:rPr>
                  <a:t>4</a:t>
                </a:r>
              </a:p>
            </p:txBody>
          </p:sp>
        </p:grpSp>
        <p:sp>
          <p:nvSpPr>
            <p:cNvPr id="104805" name="Rectangle 357"/>
            <p:cNvSpPr>
              <a:spLocks/>
            </p:cNvSpPr>
            <p:nvPr/>
          </p:nvSpPr>
          <p:spPr bwMode="auto">
            <a:xfrm>
              <a:off x="520" y="408"/>
              <a:ext cx="1280" cy="8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4000"/>
                </a:lnSpc>
                <a:tabLst>
                  <a:tab pos="366104" algn="l"/>
                </a:tabLst>
              </a:pPr>
              <a:r>
                <a:rPr lang="en-US" sz="1300">
                  <a:solidFill>
                    <a:srgbClr val="2D00FA"/>
                  </a:solidFill>
                  <a:latin typeface="Arial" charset="0"/>
                  <a:ea typeface="ＭＳ Ｐゴシック" charset="0"/>
                  <a:cs typeface="Arial" charset="0"/>
                  <a:sym typeface="Arial" charset="0"/>
                </a:rPr>
                <a:t>Pellet contains:</a:t>
              </a:r>
            </a:p>
            <a:p>
              <a:pPr marL="80364">
                <a:lnSpc>
                  <a:spcPct val="104000"/>
                </a:lnSpc>
                <a:tabLst>
                  <a:tab pos="366104" algn="l"/>
                </a:tabLst>
              </a:pPr>
              <a:r>
                <a:rPr lang="en-US" sz="1300" b="1">
                  <a:solidFill>
                    <a:srgbClr val="000000"/>
                  </a:solidFill>
                  <a:latin typeface="Arial" charset="0"/>
                  <a:ea typeface="ＭＳ Ｐゴシック" charset="0"/>
                  <a:cs typeface="Arial" charset="0"/>
                  <a:sym typeface="Arial" charset="0"/>
                </a:rPr>
                <a:t>ribosomes</a:t>
              </a:r>
            </a:p>
            <a:p>
              <a:pPr marL="80364">
                <a:lnSpc>
                  <a:spcPct val="104000"/>
                </a:lnSpc>
                <a:tabLst>
                  <a:tab pos="366104" algn="l"/>
                </a:tabLst>
              </a:pPr>
              <a:r>
                <a:rPr lang="en-US" sz="1300" b="1">
                  <a:solidFill>
                    <a:srgbClr val="000000"/>
                  </a:solidFill>
                  <a:latin typeface="Arial" charset="0"/>
                  <a:ea typeface="ＭＳ Ｐゴシック" charset="0"/>
                  <a:cs typeface="Arial" charset="0"/>
                  <a:sym typeface="Arial" charset="0"/>
                </a:rPr>
                <a:t>viruses</a:t>
              </a:r>
            </a:p>
            <a:p>
              <a:pPr marL="80364">
                <a:lnSpc>
                  <a:spcPct val="104000"/>
                </a:lnSpc>
                <a:tabLst>
                  <a:tab pos="366104" algn="l"/>
                </a:tabLst>
              </a:pPr>
              <a:r>
                <a:rPr lang="en-US" sz="1300" b="1">
                  <a:solidFill>
                    <a:srgbClr val="000000"/>
                  </a:solidFill>
                  <a:latin typeface="Arial" charset="0"/>
                  <a:ea typeface="ＭＳ Ｐゴシック" charset="0"/>
                  <a:cs typeface="Arial" charset="0"/>
                  <a:sym typeface="Arial" charset="0"/>
                </a:rPr>
                <a:t>large macromolecules</a:t>
              </a:r>
            </a:p>
          </p:txBody>
        </p:sp>
      </p:grpSp>
    </p:spTree>
    <p:extLst>
      <p:ext uri="{BB962C8B-B14F-4D97-AF65-F5344CB8AC3E}">
        <p14:creationId xmlns:p14="http://schemas.microsoft.com/office/powerpoint/2010/main" val="580621883"/>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445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445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445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4450">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04450">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04450">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04450">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499"/>
                                          </p:stCondLst>
                                        </p:cTn>
                                        <p:tgtEl>
                                          <p:spTgt spid="10445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104513"/>
                                        </p:tgtEl>
                                        <p:attrNameLst>
                                          <p:attrName>style.visibility</p:attrName>
                                        </p:attrNameLst>
                                      </p:cBhvr>
                                      <p:to>
                                        <p:strVal val="visible"/>
                                      </p:to>
                                    </p:set>
                                    <p:animEffect transition="in" filter="wipe(left)">
                                      <p:cBhvr>
                                        <p:cTn id="39" dur="500"/>
                                        <p:tgtEl>
                                          <p:spTgt spid="10451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2" fill="hold" nodeType="clickEffect">
                                  <p:stCondLst>
                                    <p:cond delay="0"/>
                                  </p:stCondLst>
                                  <p:childTnLst>
                                    <p:set>
                                      <p:cBhvr>
                                        <p:cTn id="43" dur="1" fill="hold">
                                          <p:stCondLst>
                                            <p:cond delay="0"/>
                                          </p:stCondLst>
                                        </p:cTn>
                                        <p:tgtEl>
                                          <p:spTgt spid="104589"/>
                                        </p:tgtEl>
                                        <p:attrNameLst>
                                          <p:attrName>style.visibility</p:attrName>
                                        </p:attrNameLst>
                                      </p:cBhvr>
                                      <p:to>
                                        <p:strVal val="visible"/>
                                      </p:to>
                                    </p:set>
                                    <p:animEffect transition="in" filter="wipe(right)">
                                      <p:cBhvr>
                                        <p:cTn id="44" dur="500"/>
                                        <p:tgtEl>
                                          <p:spTgt spid="10458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104671"/>
                                        </p:tgtEl>
                                        <p:attrNameLst>
                                          <p:attrName>style.visibility</p:attrName>
                                        </p:attrNameLst>
                                      </p:cBhvr>
                                      <p:to>
                                        <p:strVal val="visible"/>
                                      </p:to>
                                    </p:set>
                                    <p:animEffect transition="in" filter="wipe(left)">
                                      <p:cBhvr>
                                        <p:cTn id="49" dur="500"/>
                                        <p:tgtEl>
                                          <p:spTgt spid="10467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2" fill="hold" nodeType="clickEffect">
                                  <p:stCondLst>
                                    <p:cond delay="0"/>
                                  </p:stCondLst>
                                  <p:childTnLst>
                                    <p:set>
                                      <p:cBhvr>
                                        <p:cTn id="53" dur="1" fill="hold">
                                          <p:stCondLst>
                                            <p:cond delay="0"/>
                                          </p:stCondLst>
                                        </p:cTn>
                                        <p:tgtEl>
                                          <p:spTgt spid="104752"/>
                                        </p:tgtEl>
                                        <p:attrNameLst>
                                          <p:attrName>style.visibility</p:attrName>
                                        </p:attrNameLst>
                                      </p:cBhvr>
                                      <p:to>
                                        <p:strVal val="visible"/>
                                      </p:to>
                                    </p:set>
                                    <p:animEffect transition="in" filter="wipe(right)">
                                      <p:cBhvr>
                                        <p:cTn id="54" dur="500"/>
                                        <p:tgtEl>
                                          <p:spTgt spid="104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build="p" bldLvl="5"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1"/>
          <p:cNvSpPr>
            <a:spLocks/>
          </p:cNvSpPr>
          <p:nvPr/>
        </p:nvSpPr>
        <p:spPr bwMode="auto">
          <a:xfrm>
            <a:off x="-8930" y="-8930"/>
            <a:ext cx="9161859" cy="8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spcBef>
                <a:spcPts val="141"/>
              </a:spcBef>
              <a:tabLst>
                <a:tab pos="669703" algn="l"/>
              </a:tabLst>
            </a:pPr>
            <a:r>
              <a:rPr lang="en-US" sz="4500">
                <a:solidFill>
                  <a:srgbClr val="000000"/>
                </a:solidFill>
                <a:latin typeface="Arial Black" charset="0"/>
                <a:ea typeface="ＭＳ Ｐゴシック" charset="0"/>
                <a:cs typeface="Arial Black" charset="0"/>
                <a:sym typeface="Arial Black" charset="0"/>
              </a:rPr>
              <a:t>Cell Fractionation</a:t>
            </a:r>
          </a:p>
        </p:txBody>
      </p:sp>
      <p:grpSp>
        <p:nvGrpSpPr>
          <p:cNvPr id="105510" name="Group 38"/>
          <p:cNvGrpSpPr>
            <a:grpSpLocks/>
          </p:cNvGrpSpPr>
          <p:nvPr/>
        </p:nvGrpSpPr>
        <p:grpSpPr bwMode="auto">
          <a:xfrm>
            <a:off x="294680" y="366117"/>
            <a:ext cx="4224859" cy="3330773"/>
            <a:chOff x="264" y="328"/>
            <a:chExt cx="3785" cy="2984"/>
          </a:xfrm>
        </p:grpSpPr>
        <p:pic>
          <p:nvPicPr>
            <p:cNvPr id="1054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 y="328"/>
              <a:ext cx="1873" cy="29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105477" name="Rectangle 5"/>
            <p:cNvSpPr>
              <a:spLocks/>
            </p:cNvSpPr>
            <p:nvPr/>
          </p:nvSpPr>
          <p:spPr bwMode="auto">
            <a:xfrm>
              <a:off x="264" y="976"/>
              <a:ext cx="2496" cy="1352"/>
            </a:xfrm>
            <a:prstGeom prst="rect">
              <a:avLst/>
            </a:prstGeom>
            <a:solidFill>
              <a:srgbClr val="00820C">
                <a:alpha val="25882"/>
              </a:srgbClr>
            </a:solidFill>
            <a:ln w="25400">
              <a:solidFill>
                <a:srgbClr val="00820C"/>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5479" name="Oval 7"/>
            <p:cNvSpPr>
              <a:spLocks/>
            </p:cNvSpPr>
            <p:nvPr/>
          </p:nvSpPr>
          <p:spPr bwMode="auto">
            <a:xfrm>
              <a:off x="360" y="1120"/>
              <a:ext cx="288" cy="280"/>
            </a:xfrm>
            <a:prstGeom prst="ellipse">
              <a:avLst/>
            </a:prstGeom>
            <a:solidFill>
              <a:srgbClr val="00820C"/>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5480" name="Rectangle 8"/>
            <p:cNvSpPr>
              <a:spLocks/>
            </p:cNvSpPr>
            <p:nvPr/>
          </p:nvSpPr>
          <p:spPr bwMode="auto">
            <a:xfrm>
              <a:off x="384" y="1144"/>
              <a:ext cx="144" cy="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4000"/>
                </a:lnSpc>
                <a:tabLst>
                  <a:tab pos="366104" algn="l"/>
                </a:tabLst>
              </a:pPr>
              <a:r>
                <a:rPr lang="en-US" sz="1700" b="1">
                  <a:solidFill>
                    <a:srgbClr val="000000"/>
                  </a:solidFill>
                  <a:latin typeface="Arial" charset="0"/>
                  <a:ea typeface="ＭＳ Ｐゴシック" charset="0"/>
                  <a:cs typeface="Arial" charset="0"/>
                  <a:sym typeface="Arial" charset="0"/>
                </a:rPr>
                <a:t>1</a:t>
              </a:r>
            </a:p>
          </p:txBody>
        </p:sp>
        <p:sp>
          <p:nvSpPr>
            <p:cNvPr id="105481" name="Rectangle 9"/>
            <p:cNvSpPr>
              <a:spLocks/>
            </p:cNvSpPr>
            <p:nvPr/>
          </p:nvSpPr>
          <p:spPr bwMode="auto">
            <a:xfrm>
              <a:off x="720" y="1088"/>
              <a:ext cx="1944" cy="1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a:solidFill>
                    <a:srgbClr val="000000"/>
                  </a:solidFill>
                  <a:latin typeface="Arial" charset="0"/>
                  <a:ea typeface="ＭＳ Ｐゴシック" charset="0"/>
                  <a:cs typeface="Arial" charset="0"/>
                  <a:sym typeface="Arial" charset="0"/>
                </a:rPr>
                <a:t>The sample is chilled over ice and cut into small pieces in a cold, buffered, isotonic solution.</a:t>
              </a:r>
            </a:p>
          </p:txBody>
        </p:sp>
      </p:grpSp>
      <p:grpSp>
        <p:nvGrpSpPr>
          <p:cNvPr id="105511" name="Group 39"/>
          <p:cNvGrpSpPr>
            <a:grpSpLocks/>
          </p:cNvGrpSpPr>
          <p:nvPr/>
        </p:nvGrpSpPr>
        <p:grpSpPr bwMode="auto">
          <a:xfrm>
            <a:off x="4679156" y="411882"/>
            <a:ext cx="4411266" cy="3464719"/>
            <a:chOff x="4192" y="369"/>
            <a:chExt cx="3952" cy="3104"/>
          </a:xfrm>
        </p:grpSpPr>
        <p:grpSp>
          <p:nvGrpSpPr>
            <p:cNvPr id="105509" name="Group 37"/>
            <p:cNvGrpSpPr>
              <a:grpSpLocks/>
            </p:cNvGrpSpPr>
            <p:nvPr/>
          </p:nvGrpSpPr>
          <p:grpSpPr bwMode="auto">
            <a:xfrm>
              <a:off x="4192" y="975"/>
              <a:ext cx="2816" cy="1352"/>
              <a:chOff x="4192" y="975"/>
              <a:chExt cx="2816" cy="1352"/>
            </a:xfrm>
          </p:grpSpPr>
          <p:sp>
            <p:nvSpPr>
              <p:cNvPr id="105484" name="Rectangle 12"/>
              <p:cNvSpPr>
                <a:spLocks/>
              </p:cNvSpPr>
              <p:nvPr/>
            </p:nvSpPr>
            <p:spPr bwMode="auto">
              <a:xfrm>
                <a:off x="4192" y="975"/>
                <a:ext cx="2816" cy="1352"/>
              </a:xfrm>
              <a:prstGeom prst="rect">
                <a:avLst/>
              </a:prstGeom>
              <a:solidFill>
                <a:srgbClr val="00820C">
                  <a:alpha val="25882"/>
                </a:srgbClr>
              </a:solidFill>
              <a:ln w="25400">
                <a:solidFill>
                  <a:srgbClr val="00820C"/>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nvGrpSpPr>
              <p:cNvPr id="105508" name="Group 36"/>
              <p:cNvGrpSpPr>
                <a:grpSpLocks/>
              </p:cNvGrpSpPr>
              <p:nvPr/>
            </p:nvGrpSpPr>
            <p:grpSpPr bwMode="auto">
              <a:xfrm>
                <a:off x="4288" y="1119"/>
                <a:ext cx="288" cy="280"/>
                <a:chOff x="4288" y="1119"/>
                <a:chExt cx="288" cy="280"/>
              </a:xfrm>
            </p:grpSpPr>
            <p:sp>
              <p:nvSpPr>
                <p:cNvPr id="105486" name="Oval 14"/>
                <p:cNvSpPr>
                  <a:spLocks/>
                </p:cNvSpPr>
                <p:nvPr/>
              </p:nvSpPr>
              <p:spPr bwMode="auto">
                <a:xfrm>
                  <a:off x="4288" y="1119"/>
                  <a:ext cx="288" cy="280"/>
                </a:xfrm>
                <a:prstGeom prst="ellipse">
                  <a:avLst/>
                </a:prstGeom>
                <a:solidFill>
                  <a:srgbClr val="00820C"/>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5487" name="Rectangle 15"/>
                <p:cNvSpPr>
                  <a:spLocks/>
                </p:cNvSpPr>
                <p:nvPr/>
              </p:nvSpPr>
              <p:spPr bwMode="auto">
                <a:xfrm>
                  <a:off x="4312" y="1143"/>
                  <a:ext cx="144" cy="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4000"/>
                    </a:lnSpc>
                    <a:tabLst>
                      <a:tab pos="366104" algn="l"/>
                    </a:tabLst>
                  </a:pPr>
                  <a:r>
                    <a:rPr lang="en-US" sz="1700" b="1">
                      <a:solidFill>
                        <a:srgbClr val="000000"/>
                      </a:solidFill>
                      <a:latin typeface="Arial" charset="0"/>
                      <a:ea typeface="ＭＳ Ｐゴシック" charset="0"/>
                      <a:cs typeface="Arial" charset="0"/>
                      <a:sym typeface="Arial" charset="0"/>
                    </a:rPr>
                    <a:t>2</a:t>
                  </a:r>
                </a:p>
              </p:txBody>
            </p:sp>
          </p:grpSp>
          <p:sp>
            <p:nvSpPr>
              <p:cNvPr id="105488" name="Rectangle 16"/>
              <p:cNvSpPr>
                <a:spLocks/>
              </p:cNvSpPr>
              <p:nvPr/>
            </p:nvSpPr>
            <p:spPr bwMode="auto">
              <a:xfrm>
                <a:off x="4648" y="1087"/>
                <a:ext cx="2248" cy="1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a:solidFill>
                      <a:srgbClr val="000000"/>
                    </a:solidFill>
                    <a:latin typeface="Arial" charset="0"/>
                    <a:ea typeface="ＭＳ Ｐゴシック" charset="0"/>
                    <a:cs typeface="Arial" charset="0"/>
                    <a:sym typeface="Arial" charset="0"/>
                  </a:rPr>
                  <a:t>The sample is homogenized by breaking down the cells</a:t>
                </a:r>
                <a:r>
                  <a:rPr lang="ja-JP" altLang="en-US" sz="1500">
                    <a:solidFill>
                      <a:srgbClr val="000000"/>
                    </a:solidFill>
                    <a:latin typeface="Arial"/>
                    <a:ea typeface="ＭＳ Ｐゴシック" charset="0"/>
                    <a:cs typeface="Arial" charset="0"/>
                    <a:sym typeface="Arial" charset="0"/>
                  </a:rPr>
                  <a:t>’</a:t>
                </a:r>
                <a:r>
                  <a:rPr lang="en-US" sz="1500">
                    <a:solidFill>
                      <a:srgbClr val="000000"/>
                    </a:solidFill>
                    <a:latin typeface="Arial" charset="0"/>
                    <a:ea typeface="ＭＳ Ｐゴシック" charset="0"/>
                    <a:cs typeface="Arial" charset="0"/>
                    <a:sym typeface="Arial" charset="0"/>
                  </a:rPr>
                  <a:t> outer membranes. The cell organelles remain intact.</a:t>
                </a:r>
              </a:p>
            </p:txBody>
          </p:sp>
        </p:grpSp>
        <p:pic>
          <p:nvPicPr>
            <p:cNvPr id="105489"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5" y="369"/>
              <a:ext cx="1729" cy="31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grpSp>
        <p:nvGrpSpPr>
          <p:cNvPr id="105514" name="Group 42"/>
          <p:cNvGrpSpPr>
            <a:grpSpLocks/>
          </p:cNvGrpSpPr>
          <p:nvPr/>
        </p:nvGrpSpPr>
        <p:grpSpPr bwMode="auto">
          <a:xfrm>
            <a:off x="-53578" y="3107531"/>
            <a:ext cx="4027289" cy="3482578"/>
            <a:chOff x="-48" y="2784"/>
            <a:chExt cx="3608" cy="3120"/>
          </a:xfrm>
        </p:grpSpPr>
        <p:pic>
          <p:nvPicPr>
            <p:cNvPr id="105497" name="Picture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 y="2784"/>
              <a:ext cx="1714" cy="3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nvGrpSpPr>
            <p:cNvPr id="105507" name="Group 35"/>
            <p:cNvGrpSpPr>
              <a:grpSpLocks/>
            </p:cNvGrpSpPr>
            <p:nvPr/>
          </p:nvGrpSpPr>
          <p:grpSpPr bwMode="auto">
            <a:xfrm>
              <a:off x="1136" y="3664"/>
              <a:ext cx="2424" cy="1352"/>
              <a:chOff x="1136" y="3664"/>
              <a:chExt cx="2424" cy="1352"/>
            </a:xfrm>
          </p:grpSpPr>
          <p:sp>
            <p:nvSpPr>
              <p:cNvPr id="105492" name="Rectangle 20"/>
              <p:cNvSpPr>
                <a:spLocks/>
              </p:cNvSpPr>
              <p:nvPr/>
            </p:nvSpPr>
            <p:spPr bwMode="auto">
              <a:xfrm>
                <a:off x="1136" y="3664"/>
                <a:ext cx="2424" cy="1352"/>
              </a:xfrm>
              <a:prstGeom prst="rect">
                <a:avLst/>
              </a:prstGeom>
              <a:solidFill>
                <a:srgbClr val="00820C">
                  <a:alpha val="25882"/>
                </a:srgbClr>
              </a:solidFill>
              <a:ln w="25400">
                <a:solidFill>
                  <a:srgbClr val="00820C"/>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nvGrpSpPr>
              <p:cNvPr id="105506" name="Group 34"/>
              <p:cNvGrpSpPr>
                <a:grpSpLocks/>
              </p:cNvGrpSpPr>
              <p:nvPr/>
            </p:nvGrpSpPr>
            <p:grpSpPr bwMode="auto">
              <a:xfrm>
                <a:off x="1232" y="3808"/>
                <a:ext cx="288" cy="280"/>
                <a:chOff x="1232" y="3808"/>
                <a:chExt cx="288" cy="280"/>
              </a:xfrm>
            </p:grpSpPr>
            <p:sp>
              <p:nvSpPr>
                <p:cNvPr id="105494" name="Oval 22"/>
                <p:cNvSpPr>
                  <a:spLocks/>
                </p:cNvSpPr>
                <p:nvPr/>
              </p:nvSpPr>
              <p:spPr bwMode="auto">
                <a:xfrm>
                  <a:off x="1232" y="3808"/>
                  <a:ext cx="288" cy="280"/>
                </a:xfrm>
                <a:prstGeom prst="ellipse">
                  <a:avLst/>
                </a:prstGeom>
                <a:solidFill>
                  <a:srgbClr val="00820C"/>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5495" name="Rectangle 23"/>
                <p:cNvSpPr>
                  <a:spLocks/>
                </p:cNvSpPr>
                <p:nvPr/>
              </p:nvSpPr>
              <p:spPr bwMode="auto">
                <a:xfrm>
                  <a:off x="1256" y="3832"/>
                  <a:ext cx="144" cy="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4000"/>
                    </a:lnSpc>
                    <a:tabLst>
                      <a:tab pos="366104" algn="l"/>
                    </a:tabLst>
                  </a:pPr>
                  <a:r>
                    <a:rPr lang="en-US" sz="1700" b="1">
                      <a:solidFill>
                        <a:srgbClr val="000000"/>
                      </a:solidFill>
                      <a:latin typeface="Arial" charset="0"/>
                      <a:ea typeface="ＭＳ Ｐゴシック" charset="0"/>
                      <a:cs typeface="Arial" charset="0"/>
                      <a:sym typeface="Arial" charset="0"/>
                    </a:rPr>
                    <a:t>3</a:t>
                  </a:r>
                </a:p>
              </p:txBody>
            </p:sp>
          </p:grpSp>
          <p:sp>
            <p:nvSpPr>
              <p:cNvPr id="105496" name="Rectangle 24"/>
              <p:cNvSpPr>
                <a:spLocks/>
              </p:cNvSpPr>
              <p:nvPr/>
            </p:nvSpPr>
            <p:spPr bwMode="auto">
              <a:xfrm>
                <a:off x="1592" y="3776"/>
                <a:ext cx="1832" cy="1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a:solidFill>
                      <a:srgbClr val="000000"/>
                    </a:solidFill>
                    <a:latin typeface="Arial" charset="0"/>
                    <a:ea typeface="ＭＳ Ｐゴシック" charset="0"/>
                    <a:cs typeface="Arial" charset="0"/>
                    <a:sym typeface="Arial" charset="0"/>
                  </a:rPr>
                  <a:t>The homogenized suspension is filtered to remove cellular debris. It is kept cool throughout.</a:t>
                </a:r>
              </a:p>
            </p:txBody>
          </p:sp>
        </p:grpSp>
      </p:grpSp>
      <p:grpSp>
        <p:nvGrpSpPr>
          <p:cNvPr id="105513" name="Group 41"/>
          <p:cNvGrpSpPr>
            <a:grpSpLocks/>
          </p:cNvGrpSpPr>
          <p:nvPr/>
        </p:nvGrpSpPr>
        <p:grpSpPr bwMode="auto">
          <a:xfrm>
            <a:off x="3911203" y="4006081"/>
            <a:ext cx="4982766" cy="2700114"/>
            <a:chOff x="3504" y="3589"/>
            <a:chExt cx="4464" cy="2419"/>
          </a:xfrm>
        </p:grpSpPr>
        <p:pic>
          <p:nvPicPr>
            <p:cNvPr id="105504" name="Picture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4" y="3589"/>
              <a:ext cx="2401" cy="24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nvGrpSpPr>
            <p:cNvPr id="105512" name="Group 40"/>
            <p:cNvGrpSpPr>
              <a:grpSpLocks/>
            </p:cNvGrpSpPr>
            <p:nvPr/>
          </p:nvGrpSpPr>
          <p:grpSpPr bwMode="auto">
            <a:xfrm>
              <a:off x="5391" y="3663"/>
              <a:ext cx="2577" cy="1353"/>
              <a:chOff x="5391" y="3663"/>
              <a:chExt cx="2577" cy="1353"/>
            </a:xfrm>
          </p:grpSpPr>
          <p:sp>
            <p:nvSpPr>
              <p:cNvPr id="105500" name="Rectangle 28"/>
              <p:cNvSpPr>
                <a:spLocks/>
              </p:cNvSpPr>
              <p:nvPr/>
            </p:nvSpPr>
            <p:spPr bwMode="auto">
              <a:xfrm>
                <a:off x="5391" y="3663"/>
                <a:ext cx="2577" cy="1353"/>
              </a:xfrm>
              <a:prstGeom prst="rect">
                <a:avLst/>
              </a:prstGeom>
              <a:solidFill>
                <a:srgbClr val="00820C">
                  <a:alpha val="25882"/>
                </a:srgbClr>
              </a:solidFill>
              <a:ln w="25400">
                <a:solidFill>
                  <a:srgbClr val="00820C"/>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5501" name="Oval 29"/>
              <p:cNvSpPr>
                <a:spLocks/>
              </p:cNvSpPr>
              <p:nvPr/>
            </p:nvSpPr>
            <p:spPr bwMode="auto">
              <a:xfrm>
                <a:off x="5487" y="3807"/>
                <a:ext cx="288" cy="280"/>
              </a:xfrm>
              <a:prstGeom prst="ellipse">
                <a:avLst/>
              </a:prstGeom>
              <a:solidFill>
                <a:srgbClr val="00820C"/>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5502" name="Rectangle 30"/>
              <p:cNvSpPr>
                <a:spLocks/>
              </p:cNvSpPr>
              <p:nvPr/>
            </p:nvSpPr>
            <p:spPr bwMode="auto">
              <a:xfrm>
                <a:off x="5511" y="3831"/>
                <a:ext cx="144" cy="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4000"/>
                  </a:lnSpc>
                  <a:tabLst>
                    <a:tab pos="366104" algn="l"/>
                  </a:tabLst>
                </a:pPr>
                <a:r>
                  <a:rPr lang="en-US" sz="1700" b="1">
                    <a:solidFill>
                      <a:srgbClr val="000000"/>
                    </a:solidFill>
                    <a:latin typeface="Arial" charset="0"/>
                    <a:ea typeface="ＭＳ Ｐゴシック" charset="0"/>
                    <a:cs typeface="Arial" charset="0"/>
                    <a:sym typeface="Arial" charset="0"/>
                  </a:rPr>
                  <a:t>4</a:t>
                </a:r>
              </a:p>
            </p:txBody>
          </p:sp>
          <p:sp>
            <p:nvSpPr>
              <p:cNvPr id="105503" name="Rectangle 31"/>
              <p:cNvSpPr>
                <a:spLocks/>
              </p:cNvSpPr>
              <p:nvPr/>
            </p:nvSpPr>
            <p:spPr bwMode="auto">
              <a:xfrm>
                <a:off x="5847" y="3775"/>
                <a:ext cx="1953" cy="11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a:solidFill>
                      <a:srgbClr val="000000"/>
                    </a:solidFill>
                    <a:latin typeface="Arial" charset="0"/>
                    <a:ea typeface="ＭＳ Ｐゴシック" charset="0"/>
                    <a:cs typeface="Arial" charset="0"/>
                    <a:sym typeface="Arial" charset="0"/>
                  </a:rPr>
                  <a:t>The filtrate is centrifuged at low speed to remove partly opened cells and small pieces of debris.</a:t>
                </a:r>
              </a:p>
            </p:txBody>
          </p:sp>
        </p:grpSp>
      </p:grpSp>
    </p:spTree>
    <p:extLst>
      <p:ext uri="{BB962C8B-B14F-4D97-AF65-F5344CB8AC3E}">
        <p14:creationId xmlns:p14="http://schemas.microsoft.com/office/powerpoint/2010/main" val="2203680284"/>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55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55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551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55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p:cNvSpPr>
          <p:nvPr/>
        </p:nvSpPr>
        <p:spPr bwMode="auto">
          <a:xfrm>
            <a:off x="-8930" y="0"/>
            <a:ext cx="9161859" cy="8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spcBef>
                <a:spcPts val="141"/>
              </a:spcBef>
              <a:tabLst>
                <a:tab pos="669703" algn="l"/>
              </a:tabLst>
            </a:pPr>
            <a:r>
              <a:rPr lang="en-US" sz="4500">
                <a:solidFill>
                  <a:srgbClr val="000000"/>
                </a:solidFill>
                <a:latin typeface="Arial Black" charset="0"/>
                <a:ea typeface="ＭＳ Ｐゴシック" charset="0"/>
                <a:cs typeface="Arial Black" charset="0"/>
                <a:sym typeface="Arial Black" charset="0"/>
              </a:rPr>
              <a:t>Cell Fractionation</a:t>
            </a:r>
          </a:p>
        </p:txBody>
      </p:sp>
      <p:grpSp>
        <p:nvGrpSpPr>
          <p:cNvPr id="106531" name="Group 35"/>
          <p:cNvGrpSpPr>
            <a:grpSpLocks/>
          </p:cNvGrpSpPr>
          <p:nvPr/>
        </p:nvGrpSpPr>
        <p:grpSpPr bwMode="auto">
          <a:xfrm>
            <a:off x="535781" y="821531"/>
            <a:ext cx="4366617" cy="2969121"/>
            <a:chOff x="480" y="736"/>
            <a:chExt cx="3912" cy="2660"/>
          </a:xfrm>
        </p:grpSpPr>
        <p:sp>
          <p:nvSpPr>
            <p:cNvPr id="106499" name="Rectangle 3"/>
            <p:cNvSpPr>
              <a:spLocks/>
            </p:cNvSpPr>
            <p:nvPr/>
          </p:nvSpPr>
          <p:spPr bwMode="auto">
            <a:xfrm>
              <a:off x="480" y="1448"/>
              <a:ext cx="2584" cy="1240"/>
            </a:xfrm>
            <a:prstGeom prst="rect">
              <a:avLst/>
            </a:prstGeom>
            <a:solidFill>
              <a:srgbClr val="00820C">
                <a:alpha val="25882"/>
              </a:srgbClr>
            </a:solidFill>
            <a:ln w="25400">
              <a:solidFill>
                <a:srgbClr val="00820C"/>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6501" name="Oval 5"/>
            <p:cNvSpPr>
              <a:spLocks/>
            </p:cNvSpPr>
            <p:nvPr/>
          </p:nvSpPr>
          <p:spPr bwMode="auto">
            <a:xfrm>
              <a:off x="576" y="1592"/>
              <a:ext cx="288" cy="280"/>
            </a:xfrm>
            <a:prstGeom prst="ellipse">
              <a:avLst/>
            </a:prstGeom>
            <a:solidFill>
              <a:srgbClr val="00820C"/>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6502" name="Rectangle 6"/>
            <p:cNvSpPr>
              <a:spLocks/>
            </p:cNvSpPr>
            <p:nvPr/>
          </p:nvSpPr>
          <p:spPr bwMode="auto">
            <a:xfrm>
              <a:off x="624" y="1616"/>
              <a:ext cx="144" cy="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4000"/>
                </a:lnSpc>
                <a:tabLst>
                  <a:tab pos="366104" algn="l"/>
                </a:tabLst>
              </a:pPr>
              <a:r>
                <a:rPr lang="en-US" sz="1700" b="1">
                  <a:solidFill>
                    <a:srgbClr val="000000"/>
                  </a:solidFill>
                  <a:latin typeface="Arial" charset="0"/>
                  <a:ea typeface="ＭＳ Ｐゴシック" charset="0"/>
                  <a:cs typeface="Arial" charset="0"/>
                  <a:sym typeface="Arial" charset="0"/>
                </a:rPr>
                <a:t>5</a:t>
              </a:r>
            </a:p>
          </p:txBody>
        </p:sp>
        <p:sp>
          <p:nvSpPr>
            <p:cNvPr id="106503" name="Rectangle 7"/>
            <p:cNvSpPr>
              <a:spLocks/>
            </p:cNvSpPr>
            <p:nvPr/>
          </p:nvSpPr>
          <p:spPr bwMode="auto">
            <a:xfrm>
              <a:off x="936" y="1560"/>
              <a:ext cx="1944"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a:solidFill>
                    <a:srgbClr val="000000"/>
                  </a:solidFill>
                  <a:latin typeface="Arial" charset="0"/>
                  <a:ea typeface="ＭＳ Ｐゴシック" charset="0"/>
                  <a:cs typeface="Arial" charset="0"/>
                  <a:sym typeface="Arial" charset="0"/>
                </a:rPr>
                <a:t>The supernatant containing the organelles is carefully decanted off.</a:t>
              </a:r>
            </a:p>
          </p:txBody>
        </p:sp>
        <p:pic>
          <p:nvPicPr>
            <p:cNvPr id="10650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2" y="736"/>
              <a:ext cx="2080" cy="26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grpSp>
        <p:nvGrpSpPr>
          <p:cNvPr id="106532" name="Group 36"/>
          <p:cNvGrpSpPr>
            <a:grpSpLocks/>
          </p:cNvGrpSpPr>
          <p:nvPr/>
        </p:nvGrpSpPr>
        <p:grpSpPr bwMode="auto">
          <a:xfrm>
            <a:off x="4705945" y="821531"/>
            <a:ext cx="4482703" cy="2969121"/>
            <a:chOff x="4216" y="736"/>
            <a:chExt cx="4016" cy="2660"/>
          </a:xfrm>
        </p:grpSpPr>
        <p:sp>
          <p:nvSpPr>
            <p:cNvPr id="106510" name="Rectangle 14"/>
            <p:cNvSpPr>
              <a:spLocks/>
            </p:cNvSpPr>
            <p:nvPr/>
          </p:nvSpPr>
          <p:spPr bwMode="auto">
            <a:xfrm>
              <a:off x="4216" y="1448"/>
              <a:ext cx="2496" cy="1240"/>
            </a:xfrm>
            <a:prstGeom prst="rect">
              <a:avLst/>
            </a:prstGeom>
            <a:solidFill>
              <a:srgbClr val="00820C">
                <a:alpha val="25882"/>
              </a:srgbClr>
            </a:solidFill>
            <a:ln w="25400">
              <a:solidFill>
                <a:srgbClr val="00820C"/>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6507" name="Oval 11"/>
            <p:cNvSpPr>
              <a:spLocks/>
            </p:cNvSpPr>
            <p:nvPr/>
          </p:nvSpPr>
          <p:spPr bwMode="auto">
            <a:xfrm>
              <a:off x="4312" y="1592"/>
              <a:ext cx="288" cy="280"/>
            </a:xfrm>
            <a:prstGeom prst="ellipse">
              <a:avLst/>
            </a:prstGeom>
            <a:solidFill>
              <a:srgbClr val="00820C"/>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6508" name="Rectangle 12"/>
            <p:cNvSpPr>
              <a:spLocks/>
            </p:cNvSpPr>
            <p:nvPr/>
          </p:nvSpPr>
          <p:spPr bwMode="auto">
            <a:xfrm>
              <a:off x="4360" y="1616"/>
              <a:ext cx="144" cy="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4000"/>
                </a:lnSpc>
                <a:tabLst>
                  <a:tab pos="366104" algn="l"/>
                </a:tabLst>
              </a:pPr>
              <a:r>
                <a:rPr lang="en-US" sz="1700" b="1">
                  <a:solidFill>
                    <a:srgbClr val="000000"/>
                  </a:solidFill>
                  <a:latin typeface="Arial" charset="0"/>
                  <a:ea typeface="ＭＳ Ｐゴシック" charset="0"/>
                  <a:cs typeface="Arial" charset="0"/>
                  <a:sym typeface="Arial" charset="0"/>
                </a:rPr>
                <a:t>6</a:t>
              </a:r>
            </a:p>
          </p:txBody>
        </p:sp>
        <p:sp>
          <p:nvSpPr>
            <p:cNvPr id="106511" name="Rectangle 15"/>
            <p:cNvSpPr>
              <a:spLocks/>
            </p:cNvSpPr>
            <p:nvPr/>
          </p:nvSpPr>
          <p:spPr bwMode="auto">
            <a:xfrm>
              <a:off x="4672" y="1560"/>
              <a:ext cx="1944"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a:solidFill>
                    <a:srgbClr val="000000"/>
                  </a:solidFill>
                  <a:latin typeface="Arial" charset="0"/>
                  <a:ea typeface="ＭＳ Ｐゴシック" charset="0"/>
                  <a:cs typeface="Arial" charset="0"/>
                  <a:sym typeface="Arial" charset="0"/>
                </a:rPr>
                <a:t>The sample is centrifuged at 500-600 </a:t>
              </a:r>
              <a:r>
                <a:rPr lang="en-US" sz="1500" i="1">
                  <a:solidFill>
                    <a:srgbClr val="000000"/>
                  </a:solidFill>
                  <a:latin typeface="Arial" charset="0"/>
                  <a:ea typeface="ＭＳ Ｐゴシック" charset="0"/>
                  <a:cs typeface="Arial" charset="0"/>
                  <a:sym typeface="Arial" charset="0"/>
                </a:rPr>
                <a:t>g</a:t>
              </a:r>
              <a:r>
                <a:rPr lang="en-US" sz="1500">
                  <a:solidFill>
                    <a:srgbClr val="000000"/>
                  </a:solidFill>
                  <a:latin typeface="Arial" charset="0"/>
                  <a:ea typeface="ＭＳ Ｐゴシック" charset="0"/>
                  <a:cs typeface="Arial" charset="0"/>
                  <a:sym typeface="Arial" charset="0"/>
                </a:rPr>
                <a:t> for 5-10 minutes then decanted.</a:t>
              </a:r>
            </a:p>
          </p:txBody>
        </p:sp>
        <p:pic>
          <p:nvPicPr>
            <p:cNvPr id="106512"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2" y="736"/>
              <a:ext cx="2080" cy="26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grpSp>
        <p:nvGrpSpPr>
          <p:cNvPr id="106529" name="Group 33"/>
          <p:cNvGrpSpPr>
            <a:grpSpLocks/>
          </p:cNvGrpSpPr>
          <p:nvPr/>
        </p:nvGrpSpPr>
        <p:grpSpPr bwMode="auto">
          <a:xfrm>
            <a:off x="535781" y="2884290"/>
            <a:ext cx="4697016" cy="3145482"/>
            <a:chOff x="480" y="2584"/>
            <a:chExt cx="4208" cy="2818"/>
          </a:xfrm>
        </p:grpSpPr>
        <p:sp>
          <p:nvSpPr>
            <p:cNvPr id="106518" name="Rectangle 22"/>
            <p:cNvSpPr>
              <a:spLocks/>
            </p:cNvSpPr>
            <p:nvPr/>
          </p:nvSpPr>
          <p:spPr bwMode="auto">
            <a:xfrm>
              <a:off x="480" y="3784"/>
              <a:ext cx="2688" cy="1240"/>
            </a:xfrm>
            <a:prstGeom prst="rect">
              <a:avLst/>
            </a:prstGeom>
            <a:solidFill>
              <a:srgbClr val="00820C">
                <a:alpha val="25882"/>
              </a:srgbClr>
            </a:solidFill>
            <a:ln w="25400">
              <a:solidFill>
                <a:srgbClr val="00820C"/>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6515" name="Oval 19"/>
            <p:cNvSpPr>
              <a:spLocks/>
            </p:cNvSpPr>
            <p:nvPr/>
          </p:nvSpPr>
          <p:spPr bwMode="auto">
            <a:xfrm>
              <a:off x="576" y="3928"/>
              <a:ext cx="288" cy="280"/>
            </a:xfrm>
            <a:prstGeom prst="ellipse">
              <a:avLst/>
            </a:prstGeom>
            <a:solidFill>
              <a:srgbClr val="00820C"/>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6516" name="Rectangle 20"/>
            <p:cNvSpPr>
              <a:spLocks/>
            </p:cNvSpPr>
            <p:nvPr/>
          </p:nvSpPr>
          <p:spPr bwMode="auto">
            <a:xfrm>
              <a:off x="624" y="3952"/>
              <a:ext cx="144" cy="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4000"/>
                </a:lnSpc>
                <a:tabLst>
                  <a:tab pos="366104" algn="l"/>
                </a:tabLst>
              </a:pPr>
              <a:r>
                <a:rPr lang="en-US" sz="1700" b="1">
                  <a:solidFill>
                    <a:srgbClr val="000000"/>
                  </a:solidFill>
                  <a:latin typeface="Arial" charset="0"/>
                  <a:ea typeface="ＭＳ Ｐゴシック" charset="0"/>
                  <a:cs typeface="Arial" charset="0"/>
                  <a:sym typeface="Arial" charset="0"/>
                </a:rPr>
                <a:t>7</a:t>
              </a:r>
            </a:p>
          </p:txBody>
        </p:sp>
        <p:sp>
          <p:nvSpPr>
            <p:cNvPr id="106519" name="Rectangle 23"/>
            <p:cNvSpPr>
              <a:spLocks/>
            </p:cNvSpPr>
            <p:nvPr/>
          </p:nvSpPr>
          <p:spPr bwMode="auto">
            <a:xfrm>
              <a:off x="936" y="3896"/>
              <a:ext cx="2192"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a:solidFill>
                    <a:srgbClr val="000000"/>
                  </a:solidFill>
                  <a:latin typeface="Arial" charset="0"/>
                  <a:ea typeface="ＭＳ Ｐゴシック" charset="0"/>
                  <a:cs typeface="Arial" charset="0"/>
                  <a:sym typeface="Arial" charset="0"/>
                </a:rPr>
                <a:t>The sample is centrifuged at 10,000-20,000 </a:t>
              </a:r>
              <a:r>
                <a:rPr lang="en-US" sz="1500" i="1">
                  <a:solidFill>
                    <a:srgbClr val="000000"/>
                  </a:solidFill>
                  <a:latin typeface="Arial" charset="0"/>
                  <a:ea typeface="ＭＳ Ｐゴシック" charset="0"/>
                  <a:cs typeface="Arial" charset="0"/>
                  <a:sym typeface="Arial" charset="0"/>
                </a:rPr>
                <a:t>g</a:t>
              </a:r>
              <a:r>
                <a:rPr lang="en-US" sz="1500">
                  <a:solidFill>
                    <a:srgbClr val="000000"/>
                  </a:solidFill>
                  <a:latin typeface="Arial" charset="0"/>
                  <a:ea typeface="ＭＳ Ｐゴシック" charset="0"/>
                  <a:cs typeface="Arial" charset="0"/>
                  <a:sym typeface="Arial" charset="0"/>
                </a:rPr>
                <a:t> for 15-20 minutes and then decanted.</a:t>
              </a:r>
            </a:p>
          </p:txBody>
        </p:sp>
        <p:pic>
          <p:nvPicPr>
            <p:cNvPr id="106520" name="Picture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08" y="2584"/>
              <a:ext cx="2080" cy="2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grpSp>
        <p:nvGrpSpPr>
          <p:cNvPr id="106530" name="Group 34"/>
          <p:cNvGrpSpPr>
            <a:grpSpLocks/>
          </p:cNvGrpSpPr>
          <p:nvPr/>
        </p:nvGrpSpPr>
        <p:grpSpPr bwMode="auto">
          <a:xfrm>
            <a:off x="4705945" y="2955726"/>
            <a:ext cx="4661297" cy="3178969"/>
            <a:chOff x="4216" y="2648"/>
            <a:chExt cx="4176" cy="2848"/>
          </a:xfrm>
        </p:grpSpPr>
        <p:sp>
          <p:nvSpPr>
            <p:cNvPr id="106522" name="Rectangle 26"/>
            <p:cNvSpPr>
              <a:spLocks/>
            </p:cNvSpPr>
            <p:nvPr/>
          </p:nvSpPr>
          <p:spPr bwMode="auto">
            <a:xfrm>
              <a:off x="4216" y="3720"/>
              <a:ext cx="2632" cy="1240"/>
            </a:xfrm>
            <a:prstGeom prst="rect">
              <a:avLst/>
            </a:prstGeom>
            <a:solidFill>
              <a:srgbClr val="00820C">
                <a:alpha val="25882"/>
              </a:srgbClr>
            </a:solidFill>
            <a:ln w="25400">
              <a:solidFill>
                <a:srgbClr val="00820C"/>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6524" name="Oval 28"/>
            <p:cNvSpPr>
              <a:spLocks/>
            </p:cNvSpPr>
            <p:nvPr/>
          </p:nvSpPr>
          <p:spPr bwMode="auto">
            <a:xfrm>
              <a:off x="4312" y="3864"/>
              <a:ext cx="288" cy="280"/>
            </a:xfrm>
            <a:prstGeom prst="ellipse">
              <a:avLst/>
            </a:prstGeom>
            <a:solidFill>
              <a:srgbClr val="00820C"/>
            </a:solidFill>
            <a:ln>
              <a:noFill/>
            </a:ln>
            <a:effectLst/>
            <a:extLst>
              <a:ext uri="{91240B29-F687-4f45-9708-019B960494DF}">
                <a14:hiddenLine xmlns:a14="http://schemas.microsoft.com/office/drawing/2010/main" w="25400">
                  <a:solidFill>
                    <a:srgbClr val="6E362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6525" name="Rectangle 29"/>
            <p:cNvSpPr>
              <a:spLocks/>
            </p:cNvSpPr>
            <p:nvPr/>
          </p:nvSpPr>
          <p:spPr bwMode="auto">
            <a:xfrm>
              <a:off x="4360" y="3888"/>
              <a:ext cx="144" cy="2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gn="ctr">
                <a:lnSpc>
                  <a:spcPct val="104000"/>
                </a:lnSpc>
                <a:tabLst>
                  <a:tab pos="366104" algn="l"/>
                </a:tabLst>
              </a:pPr>
              <a:r>
                <a:rPr lang="en-US" sz="1700" b="1">
                  <a:solidFill>
                    <a:srgbClr val="000000"/>
                  </a:solidFill>
                  <a:latin typeface="Arial" charset="0"/>
                  <a:ea typeface="ＭＳ Ｐゴシック" charset="0"/>
                  <a:cs typeface="Arial" charset="0"/>
                  <a:sym typeface="Arial" charset="0"/>
                </a:rPr>
                <a:t>8</a:t>
              </a:r>
            </a:p>
          </p:txBody>
        </p:sp>
        <p:sp>
          <p:nvSpPr>
            <p:cNvPr id="106526" name="Rectangle 30"/>
            <p:cNvSpPr>
              <a:spLocks/>
            </p:cNvSpPr>
            <p:nvPr/>
          </p:nvSpPr>
          <p:spPr bwMode="auto">
            <a:xfrm>
              <a:off x="4672" y="3832"/>
              <a:ext cx="1840" cy="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lnSpc>
                  <a:spcPct val="105000"/>
                </a:lnSpc>
                <a:tabLst>
                  <a:tab pos="366104" algn="l"/>
                </a:tabLst>
              </a:pPr>
              <a:r>
                <a:rPr lang="en-US" sz="1500">
                  <a:solidFill>
                    <a:srgbClr val="000000"/>
                  </a:solidFill>
                  <a:latin typeface="Arial" charset="0"/>
                  <a:ea typeface="ＭＳ Ｐゴシック" charset="0"/>
                  <a:cs typeface="Arial" charset="0"/>
                  <a:sym typeface="Arial" charset="0"/>
                </a:rPr>
                <a:t>The sample is centrifuged at 100,000 </a:t>
              </a:r>
              <a:r>
                <a:rPr lang="en-US" sz="1500" i="1">
                  <a:solidFill>
                    <a:srgbClr val="000000"/>
                  </a:solidFill>
                  <a:latin typeface="Arial" charset="0"/>
                  <a:ea typeface="ＭＳ Ｐゴシック" charset="0"/>
                  <a:cs typeface="Arial" charset="0"/>
                  <a:sym typeface="Arial" charset="0"/>
                </a:rPr>
                <a:t>g </a:t>
              </a:r>
              <a:r>
                <a:rPr lang="en-US" sz="1500">
                  <a:solidFill>
                    <a:srgbClr val="000000"/>
                  </a:solidFill>
                  <a:latin typeface="Arial" charset="0"/>
                  <a:ea typeface="ＭＳ Ｐゴシック" charset="0"/>
                  <a:cs typeface="Arial" charset="0"/>
                  <a:sym typeface="Arial" charset="0"/>
                </a:rPr>
                <a:t>for 1 hour and decanted.</a:t>
              </a:r>
            </a:p>
          </p:txBody>
        </p:sp>
        <p:pic>
          <p:nvPicPr>
            <p:cNvPr id="106527" name="Picture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84" y="2648"/>
              <a:ext cx="2408" cy="28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grpSp>
    </p:spTree>
    <p:extLst>
      <p:ext uri="{BB962C8B-B14F-4D97-AF65-F5344CB8AC3E}">
        <p14:creationId xmlns:p14="http://schemas.microsoft.com/office/powerpoint/2010/main" val="1930216761"/>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65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653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652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65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1"/>
          <p:cNvSpPr>
            <a:spLocks/>
          </p:cNvSpPr>
          <p:nvPr/>
        </p:nvSpPr>
        <p:spPr bwMode="auto">
          <a:xfrm>
            <a:off x="-80367" y="-98227"/>
            <a:ext cx="9260086" cy="7009805"/>
          </a:xfrm>
          <a:prstGeom prst="rect">
            <a:avLst/>
          </a:prstGeom>
          <a:solidFill>
            <a:srgbClr val="000000"/>
          </a:solidFill>
          <a:ln>
            <a:noFill/>
          </a:ln>
          <a:extLst>
            <a:ext uri="{91240B29-F687-4f45-9708-019B960494DF}">
              <a14:hiddenLine xmlns:a14="http://schemas.microsoft.com/office/drawing/2010/main" w="25400">
                <a:solidFill>
                  <a:srgbClr val="6E3620"/>
                </a:solidFill>
                <a:miter lim="800000"/>
                <a:headEnd/>
                <a:tailEnd/>
              </a14:hiddenLine>
            </a:ext>
          </a:extLst>
        </p:spPr>
        <p:txBody>
          <a:bodyPr lIns="64291" tIns="32146" rIns="64291" bIns="32146"/>
          <a:lstStyle/>
          <a:p>
            <a:endParaRPr lang="en-US"/>
          </a:p>
        </p:txBody>
      </p:sp>
      <p:pic>
        <p:nvPicPr>
          <p:cNvPr id="1075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266" y="1515815"/>
            <a:ext cx="7143750" cy="3775025"/>
          </a:xfrm>
          <a:prstGeom prst="rect">
            <a:avLst/>
          </a:prstGeom>
          <a:noFill/>
          <a:ln>
            <a:noFill/>
          </a:ln>
          <a:effectLst>
            <a:outerShdw blurRad="25400" dist="126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Tree>
    <p:extLst>
      <p:ext uri="{BB962C8B-B14F-4D97-AF65-F5344CB8AC3E}">
        <p14:creationId xmlns:p14="http://schemas.microsoft.com/office/powerpoint/2010/main" val="3977806312"/>
      </p:ext>
    </p:extLst>
  </p:cSld>
  <p:clrMapOvr>
    <a:masterClrMapping/>
  </p:clrMapOvr>
  <p:transition xmlns:p14="http://schemas.microsoft.com/office/powerpoint/2010/main" spd="slow">
    <p:dissolv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1"/>
          <p:cNvSpPr>
            <a:spLocks noChangeArrowheads="1"/>
          </p:cNvSpPr>
          <p:nvPr>
            <p:ph type="title"/>
          </p:nvPr>
        </p:nvSpPr>
        <p:spPr>
          <a:xfrm>
            <a:off x="-8930" y="-8930"/>
            <a:ext cx="9161859" cy="812602"/>
          </a:xfrm>
          <a:ln/>
        </p:spPr>
        <p:txBody>
          <a:bodyPr anchor="b"/>
          <a:lstStyle/>
          <a:p>
            <a:pPr>
              <a:lnSpc>
                <a:spcPct val="69000"/>
              </a:lnSpc>
              <a:tabLst>
                <a:tab pos="669703" algn="l"/>
              </a:tabLst>
            </a:pPr>
            <a:r>
              <a:rPr lang="en-US"/>
              <a:t>Terms of Use</a:t>
            </a:r>
          </a:p>
        </p:txBody>
      </p:sp>
      <p:sp>
        <p:nvSpPr>
          <p:cNvPr id="108546" name="Rectangle 2"/>
          <p:cNvSpPr>
            <a:spLocks noChangeArrowheads="1"/>
          </p:cNvSpPr>
          <p:nvPr>
            <p:ph type="body" idx="1"/>
          </p:nvPr>
        </p:nvSpPr>
        <p:spPr>
          <a:xfrm>
            <a:off x="1134071" y="1250156"/>
            <a:ext cx="6875859" cy="4991695"/>
          </a:xfrm>
          <a:ln/>
        </p:spPr>
        <p:txBody>
          <a:bodyPr lIns="0" tIns="0" rIns="0" bIns="0"/>
          <a:lstStyle/>
          <a:p>
            <a:pPr marL="348245" indent="-258952">
              <a:lnSpc>
                <a:spcPct val="117000"/>
              </a:lnSpc>
              <a:spcBef>
                <a:spcPct val="0"/>
              </a:spcBef>
              <a:buSzPct val="99000"/>
              <a:buFontTx/>
              <a:buAutoNum type="arabi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a:solidFill>
                  <a:srgbClr val="000000"/>
                </a:solidFill>
              </a:rPr>
              <a:t>Biozone International retains copyright to the intellectual property included in this presentation file, with acknowledgement that certain photos are used under license and are credited appropriately on the next screen.</a:t>
            </a:r>
          </a:p>
          <a:p>
            <a:pPr marL="348245" indent="-258952">
              <a:lnSpc>
                <a:spcPct val="117000"/>
              </a:lnSpc>
              <a:spcBef>
                <a:spcPts val="703"/>
              </a:spcBef>
              <a:buSzPct val="99000"/>
              <a:buFontTx/>
              <a:buAutoNum type="arabi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a:solidFill>
                  <a:srgbClr val="000000"/>
                </a:solidFill>
              </a:rPr>
              <a:t>You </a:t>
            </a:r>
            <a:r>
              <a:rPr lang="en-US" sz="1100" b="1">
                <a:solidFill>
                  <a:srgbClr val="37820D"/>
                </a:solidFill>
              </a:rPr>
              <a:t>MAY</a:t>
            </a:r>
            <a:r>
              <a:rPr lang="en-US" sz="1100">
                <a:solidFill>
                  <a:srgbClr val="000000"/>
                </a:solidFill>
              </a:rPr>
              <a:t>:</a:t>
            </a:r>
          </a:p>
          <a:p>
            <a:pPr marL="616127" lvl="1" indent="-258952">
              <a:lnSpc>
                <a:spcPct val="117000"/>
              </a:lnSpc>
              <a:spcBef>
                <a:spcPts val="703"/>
              </a:spcBef>
              <a:buSzPct val="99000"/>
              <a:buFontTx/>
              <a:buAutoNum type="alphaL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a:solidFill>
                  <a:srgbClr val="000000"/>
                </a:solidFill>
              </a:rPr>
              <a:t>Use these slides for presentations in your classrooms using a data projector, interactive whiteboard, and overhead projector.</a:t>
            </a:r>
          </a:p>
          <a:p>
            <a:pPr marL="616127" lvl="1" indent="-258952">
              <a:lnSpc>
                <a:spcPct val="117000"/>
              </a:lnSpc>
              <a:spcBef>
                <a:spcPts val="703"/>
              </a:spcBef>
              <a:buSzPct val="99000"/>
              <a:buFontTx/>
              <a:buAutoNum type="alphaL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a:solidFill>
                  <a:srgbClr val="000000"/>
                </a:solidFill>
              </a:rPr>
              <a:t>Place these files on the school</a:t>
            </a:r>
            <a:r>
              <a:rPr lang="ja-JP" altLang="en-US" sz="1100">
                <a:solidFill>
                  <a:srgbClr val="000000"/>
                </a:solidFill>
                <a:latin typeface="Arial"/>
              </a:rPr>
              <a:t>’</a:t>
            </a:r>
            <a:r>
              <a:rPr lang="en-US" sz="1100">
                <a:solidFill>
                  <a:srgbClr val="000000"/>
                </a:solidFill>
              </a:rPr>
              <a:t>s intranet (school computer network), but not in contradiction of clause 3 (a) below.</a:t>
            </a:r>
          </a:p>
          <a:p>
            <a:pPr marL="616127" lvl="1" indent="-258952">
              <a:lnSpc>
                <a:spcPct val="117000"/>
              </a:lnSpc>
              <a:spcBef>
                <a:spcPts val="703"/>
              </a:spcBef>
              <a:buSzPct val="99000"/>
              <a:buFontTx/>
              <a:buAutoNum type="alphaL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a:solidFill>
                  <a:srgbClr val="000000"/>
                </a:solidFill>
              </a:rPr>
              <a:t>Edit and customize this file by adding, deleting, and modifying information to better suit your needs.</a:t>
            </a:r>
          </a:p>
          <a:p>
            <a:pPr marL="616127" lvl="1" indent="-258952">
              <a:lnSpc>
                <a:spcPct val="117000"/>
              </a:lnSpc>
              <a:spcBef>
                <a:spcPts val="703"/>
              </a:spcBef>
              <a:buSzPct val="99000"/>
              <a:buFontTx/>
              <a:buAutoNum type="alphaL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a:solidFill>
                  <a:srgbClr val="000000"/>
                </a:solidFill>
              </a:rPr>
              <a:t>Place these presentation files on any computer within the school, including staff laptops.</a:t>
            </a:r>
          </a:p>
          <a:p>
            <a:pPr marL="616127" lvl="1" indent="-258952">
              <a:lnSpc>
                <a:spcPct val="117000"/>
              </a:lnSpc>
              <a:spcBef>
                <a:spcPts val="703"/>
              </a:spcBef>
              <a:buSzPct val="99000"/>
              <a:buFontTx/>
              <a:buAutoNum type="alphaL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a:solidFill>
                  <a:srgbClr val="000000"/>
                </a:solidFill>
              </a:rPr>
              <a:t>Print out this file in PowerPoint </a:t>
            </a:r>
            <a:r>
              <a:rPr lang="ja-JP" altLang="en-US" sz="1100">
                <a:solidFill>
                  <a:srgbClr val="000000"/>
                </a:solidFill>
                <a:latin typeface="Arial"/>
              </a:rPr>
              <a:t>“</a:t>
            </a:r>
            <a:r>
              <a:rPr lang="en-US" sz="1100" b="1">
                <a:solidFill>
                  <a:srgbClr val="000000"/>
                </a:solidFill>
              </a:rPr>
              <a:t>Handouts</a:t>
            </a:r>
            <a:r>
              <a:rPr lang="ja-JP" altLang="en-US" sz="1100">
                <a:solidFill>
                  <a:srgbClr val="000000"/>
                </a:solidFill>
                <a:latin typeface="Arial"/>
              </a:rPr>
              <a:t>”</a:t>
            </a:r>
            <a:r>
              <a:rPr lang="en-US" sz="1100">
                <a:solidFill>
                  <a:srgbClr val="000000"/>
                </a:solidFill>
              </a:rPr>
              <a:t> format as per the print dialogue box, for the express purpose of allowing students to make their own notes about the presentation.</a:t>
            </a:r>
          </a:p>
          <a:p>
            <a:pPr marL="348245" indent="-258952">
              <a:lnSpc>
                <a:spcPct val="117000"/>
              </a:lnSpc>
              <a:spcBef>
                <a:spcPts val="1406"/>
              </a:spcBef>
              <a:buSzPct val="99000"/>
              <a:buFontTx/>
              <a:buAutoNum type="arabi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a:solidFill>
                  <a:srgbClr val="000000"/>
                </a:solidFill>
              </a:rPr>
              <a:t>You </a:t>
            </a:r>
            <a:r>
              <a:rPr lang="en-US" sz="1100" b="1">
                <a:solidFill>
                  <a:srgbClr val="FF0017"/>
                </a:solidFill>
              </a:rPr>
              <a:t>MAY NOT</a:t>
            </a:r>
            <a:r>
              <a:rPr lang="en-US" sz="1100">
                <a:solidFill>
                  <a:srgbClr val="000000"/>
                </a:solidFill>
              </a:rPr>
              <a:t>:</a:t>
            </a:r>
          </a:p>
          <a:p>
            <a:pPr marL="616127" lvl="1" indent="-258952">
              <a:lnSpc>
                <a:spcPct val="117000"/>
              </a:lnSpc>
              <a:spcBef>
                <a:spcPts val="703"/>
              </a:spcBef>
              <a:buSzPct val="99000"/>
              <a:buFontTx/>
              <a:buAutoNum type="alphaL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a:solidFill>
                  <a:srgbClr val="000000"/>
                </a:solidFill>
              </a:rPr>
              <a:t>Put these presentation files onto the </a:t>
            </a:r>
            <a:r>
              <a:rPr lang="en-US" sz="1100" b="1">
                <a:solidFill>
                  <a:srgbClr val="000000"/>
                </a:solidFill>
              </a:rPr>
              <a:t>internet</a:t>
            </a:r>
            <a:r>
              <a:rPr lang="en-US" sz="1100">
                <a:solidFill>
                  <a:srgbClr val="000000"/>
                </a:solidFill>
              </a:rPr>
              <a:t> or on a service that may be accessed </a:t>
            </a:r>
            <a:r>
              <a:rPr lang="en-US" sz="1100" b="1">
                <a:solidFill>
                  <a:srgbClr val="000000"/>
                </a:solidFill>
              </a:rPr>
              <a:t>offsite</a:t>
            </a:r>
            <a:r>
              <a:rPr lang="en-US" sz="1100">
                <a:solidFill>
                  <a:srgbClr val="000000"/>
                </a:solidFill>
              </a:rPr>
              <a:t> from the campus, </a:t>
            </a:r>
            <a:r>
              <a:rPr lang="en-US" sz="1100" b="1">
                <a:solidFill>
                  <a:srgbClr val="000000"/>
                </a:solidFill>
              </a:rPr>
              <a:t>unless</a:t>
            </a:r>
            <a:r>
              <a:rPr lang="en-US" sz="1100">
                <a:solidFill>
                  <a:srgbClr val="000000"/>
                </a:solidFill>
              </a:rPr>
              <a:t> access to the service is protected by a user login and password protocol.</a:t>
            </a:r>
            <a:br>
              <a:rPr lang="en-US" sz="1100">
                <a:solidFill>
                  <a:srgbClr val="000000"/>
                </a:solidFill>
              </a:rPr>
            </a:br>
            <a:endParaRPr lang="en-US" sz="1100">
              <a:solidFill>
                <a:srgbClr val="000000"/>
              </a:solidFill>
            </a:endParaRPr>
          </a:p>
          <a:p>
            <a:pPr marL="616127" lvl="1" indent="-258952">
              <a:lnSpc>
                <a:spcPct val="126000"/>
              </a:lnSpc>
              <a:spcBef>
                <a:spcPct val="0"/>
              </a:spcBef>
              <a:buSzPct val="99000"/>
              <a:buFontTx/>
              <a:buAutoNum type="alphaL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a:solidFill>
                  <a:srgbClr val="000000"/>
                </a:solidFill>
              </a:rPr>
              <a:t>Print these files onto </a:t>
            </a:r>
            <a:r>
              <a:rPr lang="en-US" sz="1100" b="1">
                <a:solidFill>
                  <a:srgbClr val="000000"/>
                </a:solidFill>
              </a:rPr>
              <a:t>paper</a:t>
            </a:r>
            <a:r>
              <a:rPr lang="en-US" sz="1100">
                <a:solidFill>
                  <a:srgbClr val="000000"/>
                </a:solidFill>
              </a:rPr>
              <a:t> to make your own </a:t>
            </a:r>
            <a:r>
              <a:rPr lang="en-US" sz="1100" b="1">
                <a:solidFill>
                  <a:srgbClr val="000000"/>
                </a:solidFill>
              </a:rPr>
              <a:t>worksheets </a:t>
            </a:r>
            <a:r>
              <a:rPr lang="en-US" sz="1100">
                <a:solidFill>
                  <a:srgbClr val="000000"/>
                </a:solidFill>
              </a:rPr>
              <a:t>for distribution to students.</a:t>
            </a:r>
          </a:p>
          <a:p>
            <a:pPr marL="616127" lvl="1" indent="-258952">
              <a:lnSpc>
                <a:spcPct val="117000"/>
              </a:lnSpc>
              <a:spcBef>
                <a:spcPts val="703"/>
              </a:spcBef>
              <a:buSzPct val="99000"/>
              <a:buFontTx/>
              <a:buAutoNum type="alphaL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b="1">
                <a:solidFill>
                  <a:srgbClr val="000000"/>
                </a:solidFill>
              </a:rPr>
              <a:t>Create</a:t>
            </a:r>
            <a:r>
              <a:rPr lang="en-US" sz="1100">
                <a:solidFill>
                  <a:srgbClr val="000000"/>
                </a:solidFill>
              </a:rPr>
              <a:t> a </a:t>
            </a:r>
            <a:r>
              <a:rPr lang="en-US" sz="1100" b="1">
                <a:solidFill>
                  <a:srgbClr val="000000"/>
                </a:solidFill>
              </a:rPr>
              <a:t>NEW</a:t>
            </a:r>
            <a:r>
              <a:rPr lang="en-US" sz="1100">
                <a:solidFill>
                  <a:srgbClr val="000000"/>
                </a:solidFill>
              </a:rPr>
              <a:t> document using any of the graphics/images in this presentation file.</a:t>
            </a:r>
          </a:p>
          <a:p>
            <a:pPr marL="616127" lvl="1" indent="-258952">
              <a:lnSpc>
                <a:spcPct val="117000"/>
              </a:lnSpc>
              <a:spcBef>
                <a:spcPts val="703"/>
              </a:spcBef>
              <a:buSzPct val="99000"/>
              <a:buFontTx/>
              <a:buAutoNum type="alphaL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a:solidFill>
                  <a:srgbClr val="000000"/>
                </a:solidFill>
              </a:rPr>
              <a:t>Incorporate any part of this presentation file for the production of another </a:t>
            </a:r>
            <a:r>
              <a:rPr lang="en-US" sz="1100" b="1">
                <a:solidFill>
                  <a:srgbClr val="000000"/>
                </a:solidFill>
              </a:rPr>
              <a:t>commercial</a:t>
            </a:r>
            <a:r>
              <a:rPr lang="en-US" sz="1100">
                <a:solidFill>
                  <a:srgbClr val="000000"/>
                </a:solidFill>
              </a:rPr>
              <a:t> </a:t>
            </a:r>
            <a:r>
              <a:rPr lang="en-US" sz="1100" b="1">
                <a:solidFill>
                  <a:srgbClr val="000000"/>
                </a:solidFill>
              </a:rPr>
              <a:t>product</a:t>
            </a:r>
            <a:r>
              <a:rPr lang="en-US" sz="1100">
                <a:solidFill>
                  <a:srgbClr val="000000"/>
                </a:solidFill>
              </a:rPr>
              <a:t>.</a:t>
            </a:r>
          </a:p>
          <a:p>
            <a:pPr marL="616127" lvl="1" indent="-258952">
              <a:lnSpc>
                <a:spcPct val="117000"/>
              </a:lnSpc>
              <a:spcBef>
                <a:spcPts val="703"/>
              </a:spcBef>
              <a:buSzPct val="99000"/>
              <a:buFontTx/>
              <a:buAutoNum type="alphaLcPeriod"/>
              <a:tabLst>
                <a:tab pos="633985" algn="l"/>
                <a:tab pos="633985" algn="l"/>
                <a:tab pos="901866" algn="l"/>
                <a:tab pos="901866" algn="l"/>
                <a:tab pos="892937" algn="l"/>
                <a:tab pos="901866" algn="l"/>
                <a:tab pos="901866" algn="l"/>
                <a:tab pos="633985" algn="l"/>
                <a:tab pos="901866" algn="l"/>
                <a:tab pos="901866" algn="l"/>
                <a:tab pos="901866" algn="l"/>
                <a:tab pos="901866" algn="l"/>
                <a:tab pos="901866" algn="l"/>
              </a:tabLst>
            </a:pPr>
            <a:r>
              <a:rPr lang="en-US" sz="1100" b="1">
                <a:solidFill>
                  <a:srgbClr val="000000"/>
                </a:solidFill>
              </a:rPr>
              <a:t>REMOVE</a:t>
            </a:r>
            <a:r>
              <a:rPr lang="en-US" sz="1100">
                <a:solidFill>
                  <a:srgbClr val="000000"/>
                </a:solidFill>
              </a:rPr>
              <a:t> any of the references to </a:t>
            </a:r>
            <a:r>
              <a:rPr lang="en-US" sz="1100" b="1">
                <a:solidFill>
                  <a:srgbClr val="000000"/>
                </a:solidFill>
              </a:rPr>
              <a:t>Biozone</a:t>
            </a:r>
            <a:r>
              <a:rPr lang="en-US" sz="1100">
                <a:solidFill>
                  <a:srgbClr val="000000"/>
                </a:solidFill>
              </a:rPr>
              <a:t>, the </a:t>
            </a:r>
            <a:r>
              <a:rPr lang="en-US" sz="1100" b="1">
                <a:solidFill>
                  <a:srgbClr val="000000"/>
                </a:solidFill>
              </a:rPr>
              <a:t>copyright</a:t>
            </a:r>
            <a:r>
              <a:rPr lang="en-US" sz="1100">
                <a:solidFill>
                  <a:srgbClr val="000000"/>
                </a:solidFill>
              </a:rPr>
              <a:t> </a:t>
            </a:r>
            <a:r>
              <a:rPr lang="en-US" sz="1100" b="1">
                <a:solidFill>
                  <a:srgbClr val="000000"/>
                </a:solidFill>
              </a:rPr>
              <a:t>notices</a:t>
            </a:r>
            <a:r>
              <a:rPr lang="en-US" sz="1100">
                <a:solidFill>
                  <a:srgbClr val="000000"/>
                </a:solidFill>
              </a:rPr>
              <a:t>, </a:t>
            </a:r>
            <a:r>
              <a:rPr lang="en-US" sz="1100" b="1">
                <a:solidFill>
                  <a:srgbClr val="000000"/>
                </a:solidFill>
              </a:rPr>
              <a:t>photo</a:t>
            </a:r>
            <a:r>
              <a:rPr lang="en-US" sz="1100">
                <a:solidFill>
                  <a:srgbClr val="000000"/>
                </a:solidFill>
              </a:rPr>
              <a:t> </a:t>
            </a:r>
            <a:r>
              <a:rPr lang="en-US" sz="1100" b="1">
                <a:solidFill>
                  <a:srgbClr val="000000"/>
                </a:solidFill>
              </a:rPr>
              <a:t>credits</a:t>
            </a:r>
            <a:r>
              <a:rPr lang="en-US" sz="1100">
                <a:solidFill>
                  <a:srgbClr val="000000"/>
                </a:solidFill>
              </a:rPr>
              <a:t>, or </a:t>
            </a:r>
            <a:r>
              <a:rPr lang="en-US" sz="1100" b="1">
                <a:solidFill>
                  <a:srgbClr val="000000"/>
                </a:solidFill>
              </a:rPr>
              <a:t>terms</a:t>
            </a:r>
            <a:r>
              <a:rPr lang="en-US" sz="1100">
                <a:solidFill>
                  <a:srgbClr val="000000"/>
                </a:solidFill>
              </a:rPr>
              <a:t> </a:t>
            </a:r>
            <a:r>
              <a:rPr lang="en-US" sz="1100" b="1">
                <a:solidFill>
                  <a:srgbClr val="000000"/>
                </a:solidFill>
              </a:rPr>
              <a:t>of</a:t>
            </a:r>
            <a:r>
              <a:rPr lang="en-US" sz="1100">
                <a:solidFill>
                  <a:srgbClr val="000000"/>
                </a:solidFill>
              </a:rPr>
              <a:t> </a:t>
            </a:r>
            <a:r>
              <a:rPr lang="en-US" sz="1100" b="1">
                <a:solidFill>
                  <a:srgbClr val="000000"/>
                </a:solidFill>
              </a:rPr>
              <a:t>use</a:t>
            </a:r>
            <a:r>
              <a:rPr lang="en-US" sz="1100">
                <a:solidFill>
                  <a:srgbClr val="000000"/>
                </a:solidFill>
              </a:rPr>
              <a:t> from this file.</a:t>
            </a:r>
          </a:p>
        </p:txBody>
      </p:sp>
    </p:spTree>
    <p:extLst>
      <p:ext uri="{BB962C8B-B14F-4D97-AF65-F5344CB8AC3E}">
        <p14:creationId xmlns:p14="http://schemas.microsoft.com/office/powerpoint/2010/main" val="30970343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p:cNvSpPr>
            <a:spLocks/>
          </p:cNvSpPr>
          <p:nvPr/>
        </p:nvSpPr>
        <p:spPr bwMode="auto">
          <a:xfrm>
            <a:off x="-71438" y="5509617"/>
            <a:ext cx="9233297" cy="1348383"/>
          </a:xfrm>
          <a:prstGeom prst="rect">
            <a:avLst/>
          </a:prstGeom>
          <a:solidFill>
            <a:srgbClr val="000000"/>
          </a:solidFill>
          <a:ln>
            <a:noFill/>
          </a:ln>
          <a:extLst>
            <a:ext uri="{91240B29-F687-4f45-9708-019B960494DF}">
              <a14:hiddenLine xmlns:a14="http://schemas.microsoft.com/office/drawing/2010/main" w="25400">
                <a:solidFill>
                  <a:srgbClr val="6E3620"/>
                </a:solidFill>
                <a:miter lim="800000"/>
                <a:headEnd/>
                <a:tailEnd/>
              </a14:hiddenLine>
            </a:ext>
          </a:extLst>
        </p:spPr>
        <p:txBody>
          <a:bodyPr lIns="64291" tIns="32146" rIns="64291" bIns="32146"/>
          <a:lstStyle/>
          <a:p>
            <a:endParaRPr lang="en-US"/>
          </a:p>
        </p:txBody>
      </p:sp>
      <p:sp>
        <p:nvSpPr>
          <p:cNvPr id="109570" name="Rectangle 2"/>
          <p:cNvSpPr>
            <a:spLocks noChangeArrowheads="1"/>
          </p:cNvSpPr>
          <p:nvPr>
            <p:ph type="title"/>
          </p:nvPr>
        </p:nvSpPr>
        <p:spPr>
          <a:xfrm>
            <a:off x="-26789" y="-8930"/>
            <a:ext cx="9197578" cy="866180"/>
          </a:xfrm>
          <a:ln/>
        </p:spPr>
        <p:txBody>
          <a:bodyPr anchor="b"/>
          <a:lstStyle/>
          <a:p>
            <a:pPr>
              <a:lnSpc>
                <a:spcPct val="69000"/>
              </a:lnSpc>
              <a:tabLst>
                <a:tab pos="669703" algn="l"/>
              </a:tabLst>
            </a:pPr>
            <a:r>
              <a:rPr lang="en-US"/>
              <a:t>Photo Credits</a:t>
            </a:r>
          </a:p>
        </p:txBody>
      </p:sp>
      <p:sp>
        <p:nvSpPr>
          <p:cNvPr id="109571" name="Rectangle 3"/>
          <p:cNvSpPr>
            <a:spLocks noChangeArrowheads="1"/>
          </p:cNvSpPr>
          <p:nvPr>
            <p:ph type="body" idx="1"/>
          </p:nvPr>
        </p:nvSpPr>
        <p:spPr>
          <a:xfrm>
            <a:off x="223242" y="928688"/>
            <a:ext cx="2625328" cy="3509367"/>
          </a:xfrm>
          <a:ln/>
        </p:spPr>
        <p:txBody>
          <a:bodyPr lIns="0" tIns="0" rIns="0" bIns="0"/>
          <a:lstStyle/>
          <a:p>
            <a:pPr marL="125011" indent="-35717" algn="ctr">
              <a:lnSpc>
                <a:spcPct val="117000"/>
              </a:lnSpc>
              <a:buNone/>
              <a:tabLst>
                <a:tab pos="721047" algn="l"/>
                <a:tab pos="721047" algn="l"/>
                <a:tab pos="896286" algn="l"/>
                <a:tab pos="896286" algn="l"/>
                <a:tab pos="896286" algn="l"/>
                <a:tab pos="896286" algn="l"/>
                <a:tab pos="896286" algn="l"/>
                <a:tab pos="896286" algn="l"/>
                <a:tab pos="896286" algn="l"/>
                <a:tab pos="896286" algn="l"/>
                <a:tab pos="896286" algn="l"/>
              </a:tabLst>
            </a:pPr>
            <a:r>
              <a:rPr lang="en-US" sz="1300" b="1">
                <a:solidFill>
                  <a:srgbClr val="000000"/>
                </a:solidFill>
              </a:rPr>
              <a:t>Images Used Under Licence</a:t>
            </a:r>
            <a:endParaRPr lang="en-US" sz="1300" b="1">
              <a:solidFill>
                <a:srgbClr val="000000"/>
              </a:solidFill>
              <a:ea typeface="ヒラギノ角ゴ Pro W6" charset="0"/>
              <a:cs typeface="ヒラギノ角ゴ Pro W6" charset="0"/>
            </a:endParaRPr>
          </a:p>
          <a:p>
            <a:pPr marL="125011" indent="-35717">
              <a:lnSpc>
                <a:spcPct val="113000"/>
              </a:lnSpc>
              <a:spcBef>
                <a:spcPts val="844"/>
              </a:spcBef>
              <a:buNone/>
              <a:tabLst>
                <a:tab pos="721047" algn="l"/>
                <a:tab pos="721047" algn="l"/>
                <a:tab pos="896286" algn="l"/>
                <a:tab pos="896286" algn="l"/>
                <a:tab pos="896286" algn="l"/>
                <a:tab pos="896286" algn="l"/>
                <a:tab pos="896286" algn="l"/>
                <a:tab pos="896286" algn="l"/>
                <a:tab pos="896286" algn="l"/>
                <a:tab pos="896286" algn="l"/>
                <a:tab pos="896286" algn="l"/>
              </a:tabLst>
            </a:pPr>
            <a:r>
              <a:rPr lang="en-US" sz="1000">
                <a:solidFill>
                  <a:srgbClr val="000000"/>
                </a:solidFill>
              </a:rPr>
              <a:t>Photographic images are used under licence from the following photo libraries:</a:t>
            </a:r>
          </a:p>
          <a:p>
            <a:pPr marL="392892" lvl="1" indent="-35717">
              <a:lnSpc>
                <a:spcPct val="117000"/>
              </a:lnSpc>
              <a:spcBef>
                <a:spcPts val="844"/>
              </a:spcBef>
              <a:buNone/>
              <a:tabLst>
                <a:tab pos="721047" algn="l"/>
                <a:tab pos="721047" algn="l"/>
                <a:tab pos="896286" algn="l"/>
                <a:tab pos="896286" algn="l"/>
                <a:tab pos="896286" algn="l"/>
                <a:tab pos="896286" algn="l"/>
                <a:tab pos="896286" algn="l"/>
                <a:tab pos="896286" algn="l"/>
                <a:tab pos="896286" algn="l"/>
                <a:tab pos="896286" algn="l"/>
                <a:tab pos="896286" algn="l"/>
              </a:tabLst>
            </a:pPr>
            <a:r>
              <a:rPr lang="en-US" sz="1000" b="1">
                <a:solidFill>
                  <a:srgbClr val="000000"/>
                </a:solidFill>
              </a:rPr>
              <a:t>Corel Corporation</a:t>
            </a:r>
            <a:r>
              <a:rPr lang="en-US" sz="1000">
                <a:solidFill>
                  <a:srgbClr val="000000"/>
                </a:solidFill>
              </a:rPr>
              <a:t> Professional Photos</a:t>
            </a:r>
            <a:br>
              <a:rPr lang="en-US" sz="1000">
                <a:solidFill>
                  <a:srgbClr val="000000"/>
                </a:solidFill>
              </a:rPr>
            </a:br>
            <a:r>
              <a:rPr lang="en-US" sz="1000">
                <a:solidFill>
                  <a:srgbClr val="000000"/>
                </a:solidFill>
              </a:rPr>
              <a:t>(various titles, including: Science &amp; Medicine, Agriculture).</a:t>
            </a:r>
          </a:p>
          <a:p>
            <a:pPr marL="392892" lvl="1" indent="-35717">
              <a:lnSpc>
                <a:spcPct val="117000"/>
              </a:lnSpc>
              <a:spcBef>
                <a:spcPts val="844"/>
              </a:spcBef>
              <a:buNone/>
              <a:tabLst>
                <a:tab pos="721047" algn="l"/>
                <a:tab pos="721047" algn="l"/>
                <a:tab pos="896286" algn="l"/>
                <a:tab pos="896286" algn="l"/>
                <a:tab pos="896286" algn="l"/>
                <a:tab pos="896286" algn="l"/>
                <a:tab pos="896286" algn="l"/>
                <a:tab pos="896286" algn="l"/>
                <a:tab pos="896286" algn="l"/>
                <a:tab pos="896286" algn="l"/>
                <a:tab pos="896286" algn="l"/>
              </a:tabLst>
            </a:pPr>
            <a:r>
              <a:rPr lang="en-US" sz="1000" b="1">
                <a:solidFill>
                  <a:srgbClr val="000000"/>
                </a:solidFill>
              </a:rPr>
              <a:t>ArtToday</a:t>
            </a:r>
            <a:r>
              <a:rPr lang="en-US" sz="1000">
                <a:solidFill>
                  <a:srgbClr val="000000"/>
                </a:solidFill>
              </a:rPr>
              <a:t>.com</a:t>
            </a:r>
          </a:p>
          <a:p>
            <a:pPr marL="392892" lvl="1" indent="-35717">
              <a:lnSpc>
                <a:spcPct val="117000"/>
              </a:lnSpc>
              <a:spcBef>
                <a:spcPts val="844"/>
              </a:spcBef>
              <a:buNone/>
              <a:tabLst>
                <a:tab pos="721047" algn="l"/>
                <a:tab pos="721047" algn="l"/>
                <a:tab pos="896286" algn="l"/>
                <a:tab pos="896286" algn="l"/>
                <a:tab pos="896286" algn="l"/>
                <a:tab pos="896286" algn="l"/>
                <a:tab pos="896286" algn="l"/>
                <a:tab pos="896286" algn="l"/>
                <a:tab pos="896286" algn="l"/>
                <a:tab pos="896286" algn="l"/>
                <a:tab pos="896286" algn="l"/>
              </a:tabLst>
            </a:pPr>
            <a:r>
              <a:rPr lang="en-US" sz="1000" b="1">
                <a:solidFill>
                  <a:srgbClr val="000000"/>
                </a:solidFill>
              </a:rPr>
              <a:t>Clipart</a:t>
            </a:r>
            <a:r>
              <a:rPr lang="en-US" sz="1000">
                <a:solidFill>
                  <a:srgbClr val="000000"/>
                </a:solidFill>
              </a:rPr>
              <a:t>.com</a:t>
            </a:r>
          </a:p>
          <a:p>
            <a:pPr marL="392892" lvl="1" indent="-35717">
              <a:lnSpc>
                <a:spcPct val="117000"/>
              </a:lnSpc>
              <a:spcBef>
                <a:spcPts val="844"/>
              </a:spcBef>
              <a:buNone/>
              <a:tabLst>
                <a:tab pos="721047" algn="l"/>
                <a:tab pos="721047" algn="l"/>
                <a:tab pos="896286" algn="l"/>
                <a:tab pos="896286" algn="l"/>
                <a:tab pos="896286" algn="l"/>
                <a:tab pos="896286" algn="l"/>
                <a:tab pos="896286" algn="l"/>
                <a:tab pos="896286" algn="l"/>
                <a:tab pos="896286" algn="l"/>
                <a:tab pos="896286" algn="l"/>
                <a:tab pos="896286" algn="l"/>
              </a:tabLst>
            </a:pPr>
            <a:r>
              <a:rPr lang="en-US" sz="1000" b="1">
                <a:solidFill>
                  <a:srgbClr val="000000"/>
                </a:solidFill>
              </a:rPr>
              <a:t>PhotoDisc</a:t>
            </a:r>
            <a:r>
              <a:rPr lang="en-US" sz="1000">
                <a:solidFill>
                  <a:srgbClr val="000000"/>
                </a:solidFill>
              </a:rPr>
              <a:t> Inc.</a:t>
            </a:r>
          </a:p>
          <a:p>
            <a:pPr marL="392892" lvl="1" indent="-35717">
              <a:lnSpc>
                <a:spcPct val="117000"/>
              </a:lnSpc>
              <a:spcBef>
                <a:spcPts val="844"/>
              </a:spcBef>
              <a:buNone/>
              <a:tabLst>
                <a:tab pos="721047" algn="l"/>
                <a:tab pos="721047" algn="l"/>
                <a:tab pos="896286" algn="l"/>
                <a:tab pos="896286" algn="l"/>
                <a:tab pos="896286" algn="l"/>
                <a:tab pos="896286" algn="l"/>
                <a:tab pos="896286" algn="l"/>
                <a:tab pos="896286" algn="l"/>
                <a:tab pos="896286" algn="l"/>
                <a:tab pos="896286" algn="l"/>
                <a:tab pos="896286" algn="l"/>
              </a:tabLst>
            </a:pPr>
            <a:r>
              <a:rPr lang="en-US" sz="1000" b="1">
                <a:solidFill>
                  <a:srgbClr val="000000"/>
                </a:solidFill>
              </a:rPr>
              <a:t>Hemera</a:t>
            </a:r>
            <a:r>
              <a:rPr lang="en-US" sz="1000">
                <a:solidFill>
                  <a:srgbClr val="000000"/>
                </a:solidFill>
              </a:rPr>
              <a:t> Technologies Inc.</a:t>
            </a:r>
          </a:p>
          <a:p>
            <a:pPr marL="392892" lvl="1" indent="-35717">
              <a:lnSpc>
                <a:spcPct val="117000"/>
              </a:lnSpc>
              <a:spcBef>
                <a:spcPts val="844"/>
              </a:spcBef>
              <a:buNone/>
              <a:tabLst>
                <a:tab pos="721047" algn="l"/>
                <a:tab pos="721047" algn="l"/>
                <a:tab pos="896286" algn="l"/>
                <a:tab pos="896286" algn="l"/>
                <a:tab pos="896286" algn="l"/>
                <a:tab pos="896286" algn="l"/>
                <a:tab pos="896286" algn="l"/>
                <a:tab pos="896286" algn="l"/>
                <a:tab pos="896286" algn="l"/>
                <a:tab pos="896286" algn="l"/>
                <a:tab pos="896286" algn="l"/>
              </a:tabLst>
            </a:pPr>
            <a:r>
              <a:rPr lang="en-US" sz="1000" b="1">
                <a:solidFill>
                  <a:srgbClr val="000000"/>
                </a:solidFill>
              </a:rPr>
              <a:t>PhotoObjects</a:t>
            </a:r>
            <a:r>
              <a:rPr lang="en-US" sz="1000">
                <a:solidFill>
                  <a:srgbClr val="000000"/>
                </a:solidFill>
              </a:rPr>
              <a:t>.com</a:t>
            </a:r>
          </a:p>
          <a:p>
            <a:pPr marL="392892" lvl="1" indent="-35717">
              <a:lnSpc>
                <a:spcPct val="117000"/>
              </a:lnSpc>
              <a:spcBef>
                <a:spcPts val="844"/>
              </a:spcBef>
              <a:buNone/>
              <a:tabLst>
                <a:tab pos="721047" algn="l"/>
                <a:tab pos="721047" algn="l"/>
                <a:tab pos="896286" algn="l"/>
                <a:tab pos="896286" algn="l"/>
                <a:tab pos="896286" algn="l"/>
                <a:tab pos="896286" algn="l"/>
                <a:tab pos="896286" algn="l"/>
                <a:tab pos="896286" algn="l"/>
                <a:tab pos="896286" algn="l"/>
                <a:tab pos="896286" algn="l"/>
                <a:tab pos="896286" algn="l"/>
              </a:tabLst>
            </a:pPr>
            <a:r>
              <a:rPr lang="en-US" sz="1000" b="1">
                <a:solidFill>
                  <a:srgbClr val="000000"/>
                </a:solidFill>
              </a:rPr>
              <a:t>Visuals Unlimited</a:t>
            </a:r>
            <a:endParaRPr lang="en-US" sz="1000">
              <a:solidFill>
                <a:srgbClr val="000000"/>
              </a:solidFill>
            </a:endParaRPr>
          </a:p>
          <a:p>
            <a:pPr marL="392892" lvl="1" indent="-35717">
              <a:lnSpc>
                <a:spcPct val="121000"/>
              </a:lnSpc>
              <a:spcBef>
                <a:spcPts val="844"/>
              </a:spcBef>
              <a:buNone/>
              <a:tabLst>
                <a:tab pos="721047" algn="l"/>
                <a:tab pos="721047" algn="l"/>
                <a:tab pos="896286" algn="l"/>
                <a:tab pos="896286" algn="l"/>
                <a:tab pos="896286" algn="l"/>
                <a:tab pos="896286" algn="l"/>
                <a:tab pos="896286" algn="l"/>
                <a:tab pos="896286" algn="l"/>
                <a:tab pos="896286" algn="l"/>
                <a:tab pos="896286" algn="l"/>
                <a:tab pos="896286" algn="l"/>
              </a:tabLst>
            </a:pPr>
            <a:r>
              <a:rPr lang="en-US" sz="1000" b="1">
                <a:solidFill>
                  <a:srgbClr val="000000"/>
                </a:solidFill>
              </a:rPr>
              <a:t>iStock</a:t>
            </a:r>
            <a:endParaRPr lang="en-US" sz="1000" b="1">
              <a:solidFill>
                <a:srgbClr val="000000"/>
              </a:solidFill>
              <a:ea typeface="ヒラギノ角ゴ Pro W6" charset="0"/>
              <a:cs typeface="ヒラギノ角ゴ Pro W6" charset="0"/>
            </a:endParaRPr>
          </a:p>
          <a:p>
            <a:pPr marL="392892" lvl="1" indent="-35717">
              <a:lnSpc>
                <a:spcPct val="121000"/>
              </a:lnSpc>
              <a:spcBef>
                <a:spcPts val="844"/>
              </a:spcBef>
              <a:buNone/>
              <a:tabLst>
                <a:tab pos="721047" algn="l"/>
                <a:tab pos="721047" algn="l"/>
                <a:tab pos="896286" algn="l"/>
                <a:tab pos="896286" algn="l"/>
                <a:tab pos="896286" algn="l"/>
                <a:tab pos="896286" algn="l"/>
                <a:tab pos="896286" algn="l"/>
                <a:tab pos="896286" algn="l"/>
                <a:tab pos="896286" algn="l"/>
                <a:tab pos="896286" algn="l"/>
                <a:tab pos="896286" algn="l"/>
              </a:tabLst>
            </a:pPr>
            <a:r>
              <a:rPr lang="en-US" sz="1000" b="1">
                <a:solidFill>
                  <a:srgbClr val="000000"/>
                </a:solidFill>
              </a:rPr>
              <a:t>Education Interactive Imaging</a:t>
            </a:r>
            <a:endParaRPr lang="en-US" sz="1000" b="1">
              <a:solidFill>
                <a:srgbClr val="000000"/>
              </a:solidFill>
              <a:ea typeface="ヒラギノ角ゴ Pro W6" charset="0"/>
              <a:cs typeface="ヒラギノ角ゴ Pro W6" charset="0"/>
            </a:endParaRPr>
          </a:p>
        </p:txBody>
      </p:sp>
      <p:sp>
        <p:nvSpPr>
          <p:cNvPr id="109572" name="Rectangle 4"/>
          <p:cNvSpPr>
            <a:spLocks/>
          </p:cNvSpPr>
          <p:nvPr/>
        </p:nvSpPr>
        <p:spPr bwMode="auto">
          <a:xfrm>
            <a:off x="3357563" y="5813227"/>
            <a:ext cx="5420320" cy="687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80364">
              <a:spcBef>
                <a:spcPts val="984"/>
              </a:spcBef>
              <a:tabLst>
                <a:tab pos="366104" algn="l"/>
              </a:tabLst>
            </a:pPr>
            <a:r>
              <a:rPr lang="en-US">
                <a:solidFill>
                  <a:srgbClr val="FFFFFF"/>
                </a:solidFill>
                <a:latin typeface="Arial" charset="0"/>
                <a:ea typeface="ＭＳ Ｐゴシック" charset="0"/>
                <a:cs typeface="Arial" charset="0"/>
                <a:sym typeface="Arial" charset="0"/>
              </a:rPr>
              <a:t>Copyright © 2007   </a:t>
            </a:r>
            <a:r>
              <a:rPr lang="en-US" b="1">
                <a:solidFill>
                  <a:srgbClr val="FFFFFF"/>
                </a:solidFill>
                <a:latin typeface="Arial" charset="0"/>
                <a:ea typeface="ＭＳ Ｐゴシック" charset="0"/>
                <a:cs typeface="Arial" charset="0"/>
                <a:sym typeface="Arial" charset="0"/>
              </a:rPr>
              <a:t>Biozone International Ltd</a:t>
            </a:r>
            <a:endParaRPr lang="en-US">
              <a:solidFill>
                <a:srgbClr val="FFFFFF"/>
              </a:solidFill>
              <a:latin typeface="Arial" charset="0"/>
              <a:ea typeface="ＭＳ Ｐゴシック" charset="0"/>
              <a:cs typeface="Arial" charset="0"/>
              <a:sym typeface="Arial" charset="0"/>
            </a:endParaRPr>
          </a:p>
          <a:p>
            <a:pPr marL="80364">
              <a:spcBef>
                <a:spcPts val="984"/>
              </a:spcBef>
              <a:tabLst>
                <a:tab pos="366104" algn="l"/>
              </a:tabLst>
            </a:pPr>
            <a:r>
              <a:rPr lang="en-US">
                <a:solidFill>
                  <a:srgbClr val="FFFFFF"/>
                </a:solidFill>
                <a:latin typeface="Arial" charset="0"/>
                <a:ea typeface="ＭＳ Ｐゴシック" charset="0"/>
                <a:cs typeface="Arial" charset="0"/>
                <a:sym typeface="Arial" charset="0"/>
              </a:rPr>
              <a:t>All rights reserved</a:t>
            </a:r>
          </a:p>
        </p:txBody>
      </p:sp>
      <p:pic>
        <p:nvPicPr>
          <p:cNvPr id="1095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8" y="5652492"/>
            <a:ext cx="2525986" cy="100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109574" name="Rectangle 6"/>
          <p:cNvSpPr>
            <a:spLocks/>
          </p:cNvSpPr>
          <p:nvPr/>
        </p:nvSpPr>
        <p:spPr bwMode="auto">
          <a:xfrm>
            <a:off x="1428750" y="4902399"/>
            <a:ext cx="6607969" cy="36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131708" bIns="0"/>
          <a:lstStyle/>
          <a:p>
            <a:pPr algn="ctr">
              <a:lnSpc>
                <a:spcPts val="1758"/>
              </a:lnSpc>
              <a:tabLst>
                <a:tab pos="585990" algn="l"/>
              </a:tabLst>
            </a:pPr>
            <a:r>
              <a:rPr lang="en-US" sz="1000" b="1">
                <a:solidFill>
                  <a:srgbClr val="171412"/>
                </a:solidFill>
                <a:latin typeface="Arial" charset="0"/>
                <a:ea typeface="ＭＳ Ｐゴシック" charset="0"/>
                <a:cs typeface="Arial" charset="0"/>
                <a:sym typeface="Arial" charset="0"/>
              </a:rPr>
              <a:t>BIOZONE International Ltd  </a:t>
            </a:r>
            <a:r>
              <a:rPr lang="en-US" sz="1000" b="1">
                <a:solidFill>
                  <a:srgbClr val="FF0017"/>
                </a:solidFill>
                <a:latin typeface="Arial" charset="0"/>
                <a:ea typeface="ＭＳ Ｐゴシック" charset="0"/>
                <a:cs typeface="Arial" charset="0"/>
                <a:sym typeface="Arial" charset="0"/>
              </a:rPr>
              <a:t>|</a:t>
            </a:r>
            <a:r>
              <a:rPr lang="en-US" sz="1000" b="1">
                <a:solidFill>
                  <a:srgbClr val="171412"/>
                </a:solidFill>
                <a:latin typeface="Arial" charset="0"/>
                <a:ea typeface="ＭＳ Ｐゴシック" charset="0"/>
                <a:cs typeface="Arial" charset="0"/>
                <a:sym typeface="Arial" charset="0"/>
              </a:rPr>
              <a:t>  </a:t>
            </a:r>
            <a:r>
              <a:rPr lang="en-US" sz="1000">
                <a:solidFill>
                  <a:srgbClr val="171412"/>
                </a:solidFill>
                <a:latin typeface="Arial" charset="0"/>
                <a:ea typeface="ＭＳ Ｐゴシック" charset="0"/>
                <a:cs typeface="Arial" charset="0"/>
                <a:sym typeface="Arial" charset="0"/>
              </a:rPr>
              <a:t>P.O.  Box 13-034, 109 Cambridge Road, Hamilton, NEW ZEALAND</a:t>
            </a:r>
          </a:p>
          <a:p>
            <a:pPr algn="ctr">
              <a:lnSpc>
                <a:spcPts val="1758"/>
              </a:lnSpc>
              <a:tabLst>
                <a:tab pos="585990" algn="l"/>
              </a:tabLst>
            </a:pPr>
            <a:r>
              <a:rPr lang="en-US" sz="1000">
                <a:solidFill>
                  <a:srgbClr val="171412"/>
                </a:solidFill>
                <a:latin typeface="Arial" charset="0"/>
                <a:ea typeface="ＭＳ Ｐゴシック" charset="0"/>
                <a:cs typeface="Arial" charset="0"/>
                <a:sym typeface="Arial" charset="0"/>
              </a:rPr>
              <a:t>Phone:  + 64 7 856-8104</a:t>
            </a:r>
            <a:r>
              <a:rPr lang="en-US" sz="1000" b="1">
                <a:solidFill>
                  <a:srgbClr val="171412"/>
                </a:solidFill>
                <a:latin typeface="Arial" charset="0"/>
                <a:ea typeface="ＭＳ Ｐゴシック" charset="0"/>
                <a:cs typeface="Arial" charset="0"/>
                <a:sym typeface="Arial" charset="0"/>
              </a:rPr>
              <a:t>  </a:t>
            </a:r>
            <a:r>
              <a:rPr lang="en-US" sz="1000" b="1">
                <a:solidFill>
                  <a:srgbClr val="FF0017"/>
                </a:solidFill>
                <a:latin typeface="Arial" charset="0"/>
                <a:ea typeface="ＭＳ Ｐゴシック" charset="0"/>
                <a:cs typeface="Arial" charset="0"/>
                <a:sym typeface="Arial" charset="0"/>
              </a:rPr>
              <a:t>|</a:t>
            </a:r>
            <a:r>
              <a:rPr lang="en-US" sz="1000" b="1">
                <a:solidFill>
                  <a:srgbClr val="171412"/>
                </a:solidFill>
                <a:latin typeface="Arial" charset="0"/>
                <a:ea typeface="ＭＳ Ｐゴシック" charset="0"/>
                <a:cs typeface="Arial" charset="0"/>
                <a:sym typeface="Arial" charset="0"/>
              </a:rPr>
              <a:t>  </a:t>
            </a:r>
            <a:r>
              <a:rPr lang="en-US" sz="1000">
                <a:solidFill>
                  <a:srgbClr val="171412"/>
                </a:solidFill>
                <a:latin typeface="Arial" charset="0"/>
                <a:ea typeface="ＭＳ Ｐゴシック" charset="0"/>
                <a:cs typeface="Arial" charset="0"/>
                <a:sym typeface="Arial" charset="0"/>
              </a:rPr>
              <a:t>Fax:  + 64 7 856-9243</a:t>
            </a:r>
            <a:r>
              <a:rPr lang="en-US" sz="1000" b="1">
                <a:solidFill>
                  <a:srgbClr val="171412"/>
                </a:solidFill>
                <a:latin typeface="Arial" charset="0"/>
                <a:ea typeface="ＭＳ Ｐゴシック" charset="0"/>
                <a:cs typeface="Arial" charset="0"/>
                <a:sym typeface="Arial" charset="0"/>
              </a:rPr>
              <a:t>  </a:t>
            </a:r>
            <a:r>
              <a:rPr lang="en-US" sz="1000" b="1">
                <a:solidFill>
                  <a:srgbClr val="FF0017"/>
                </a:solidFill>
                <a:latin typeface="Arial" charset="0"/>
                <a:ea typeface="ＭＳ Ｐゴシック" charset="0"/>
                <a:cs typeface="Arial" charset="0"/>
                <a:sym typeface="Arial" charset="0"/>
              </a:rPr>
              <a:t>|</a:t>
            </a:r>
            <a:r>
              <a:rPr lang="en-US" sz="1000" b="1">
                <a:solidFill>
                  <a:srgbClr val="171412"/>
                </a:solidFill>
                <a:latin typeface="Arial" charset="0"/>
                <a:ea typeface="ＭＳ Ｐゴシック" charset="0"/>
                <a:cs typeface="Arial" charset="0"/>
                <a:sym typeface="Arial" charset="0"/>
              </a:rPr>
              <a:t>  </a:t>
            </a:r>
            <a:r>
              <a:rPr lang="en-US" sz="1000">
                <a:solidFill>
                  <a:srgbClr val="171412"/>
                </a:solidFill>
                <a:latin typeface="Arial" charset="0"/>
                <a:ea typeface="ＭＳ Ｐゴシック" charset="0"/>
                <a:cs typeface="Arial" charset="0"/>
                <a:sym typeface="Arial" charset="0"/>
              </a:rPr>
              <a:t>E-mail: </a:t>
            </a:r>
            <a:r>
              <a:rPr lang="en-US" sz="1000" u="sng">
                <a:solidFill>
                  <a:srgbClr val="2D00FA"/>
                </a:solidFill>
                <a:latin typeface="Arial" charset="0"/>
                <a:ea typeface="ＭＳ Ｐゴシック" charset="0"/>
                <a:cs typeface="Arial" charset="0"/>
                <a:sym typeface="Arial" charset="0"/>
                <a:hlinkClick r:id="rId4"/>
              </a:rPr>
              <a:t>sales@biozone.co.nz</a:t>
            </a:r>
            <a:r>
              <a:rPr lang="en-US" sz="1000" b="1">
                <a:solidFill>
                  <a:srgbClr val="171412"/>
                </a:solidFill>
                <a:latin typeface="Arial" charset="0"/>
                <a:ea typeface="ＭＳ Ｐゴシック" charset="0"/>
                <a:cs typeface="Arial" charset="0"/>
                <a:sym typeface="Arial" charset="0"/>
              </a:rPr>
              <a:t>  </a:t>
            </a:r>
            <a:r>
              <a:rPr lang="en-US" sz="1000" b="1">
                <a:solidFill>
                  <a:srgbClr val="FF0017"/>
                </a:solidFill>
                <a:latin typeface="Arial" charset="0"/>
                <a:ea typeface="ＭＳ Ｐゴシック" charset="0"/>
                <a:cs typeface="Arial" charset="0"/>
                <a:sym typeface="Arial" charset="0"/>
              </a:rPr>
              <a:t>|</a:t>
            </a:r>
            <a:r>
              <a:rPr lang="en-US" sz="1000" b="1">
                <a:solidFill>
                  <a:srgbClr val="171412"/>
                </a:solidFill>
                <a:latin typeface="Arial" charset="0"/>
                <a:ea typeface="ＭＳ Ｐゴシック" charset="0"/>
                <a:cs typeface="Arial" charset="0"/>
                <a:sym typeface="Arial" charset="0"/>
              </a:rPr>
              <a:t>  </a:t>
            </a:r>
            <a:r>
              <a:rPr lang="en-US" sz="1000">
                <a:solidFill>
                  <a:srgbClr val="171412"/>
                </a:solidFill>
                <a:latin typeface="Arial" charset="0"/>
                <a:ea typeface="ＭＳ Ｐゴシック" charset="0"/>
                <a:cs typeface="Arial" charset="0"/>
                <a:sym typeface="Arial" charset="0"/>
              </a:rPr>
              <a:t>Internet: </a:t>
            </a:r>
            <a:r>
              <a:rPr lang="en-US" sz="1000" u="sng">
                <a:solidFill>
                  <a:srgbClr val="2D00FA"/>
                </a:solidFill>
                <a:latin typeface="Arial" charset="0"/>
                <a:ea typeface="ＭＳ Ｐゴシック" charset="0"/>
                <a:cs typeface="Arial" charset="0"/>
                <a:sym typeface="Arial" charset="0"/>
              </a:rPr>
              <a:t>www.biozone.co.nz</a:t>
            </a:r>
          </a:p>
        </p:txBody>
      </p:sp>
      <p:sp>
        <p:nvSpPr>
          <p:cNvPr id="109575" name="Rectangle 7"/>
          <p:cNvSpPr>
            <a:spLocks/>
          </p:cNvSpPr>
          <p:nvPr/>
        </p:nvSpPr>
        <p:spPr bwMode="auto">
          <a:xfrm>
            <a:off x="3125391" y="928687"/>
            <a:ext cx="2625328" cy="325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0" tIns="0" rIns="0" bIns="0"/>
          <a:lstStyle/>
          <a:p>
            <a:pPr algn="ctr">
              <a:lnSpc>
                <a:spcPct val="117000"/>
              </a:lnSpc>
              <a:spcBef>
                <a:spcPts val="844"/>
              </a:spcBef>
              <a:tabLst>
                <a:tab pos="721047" algn="l"/>
              </a:tabLst>
            </a:pPr>
            <a:r>
              <a:rPr lang="en-US" sz="1300" b="1">
                <a:solidFill>
                  <a:srgbClr val="000000"/>
                </a:solidFill>
                <a:latin typeface="Arial" charset="0"/>
                <a:ea typeface="ＭＳ Ｐゴシック" charset="0"/>
                <a:cs typeface="Arial" charset="0"/>
                <a:sym typeface="Arial" charset="0"/>
              </a:rPr>
              <a:t>Images Used with Permission</a:t>
            </a:r>
          </a:p>
          <a:p>
            <a:pPr>
              <a:lnSpc>
                <a:spcPct val="113000"/>
              </a:lnSpc>
              <a:spcBef>
                <a:spcPts val="844"/>
              </a:spcBef>
              <a:tabLst>
                <a:tab pos="721047" algn="l"/>
              </a:tabLst>
            </a:pPr>
            <a:r>
              <a:rPr lang="en-US" sz="1000">
                <a:solidFill>
                  <a:srgbClr val="000000"/>
                </a:solidFill>
                <a:latin typeface="Arial" charset="0"/>
                <a:ea typeface="ＭＳ Ｐゴシック" charset="0"/>
                <a:cs typeface="Arial" charset="0"/>
                <a:sym typeface="Arial" charset="0"/>
              </a:rPr>
              <a:t>Photographic images used with permission from the copyright holder:</a:t>
            </a:r>
            <a:endParaRPr lang="en-US" sz="1000" b="1">
              <a:solidFill>
                <a:srgbClr val="000000"/>
              </a:solidFill>
              <a:latin typeface="Arial" charset="0"/>
              <a:ea typeface="ＭＳ Ｐゴシック" charset="0"/>
              <a:cs typeface="Arial" charset="0"/>
              <a:sym typeface="Arial" charset="0"/>
            </a:endParaRPr>
          </a:p>
          <a:p>
            <a:pPr>
              <a:lnSpc>
                <a:spcPct val="113000"/>
              </a:lnSpc>
              <a:spcBef>
                <a:spcPts val="844"/>
              </a:spcBef>
              <a:tabLst>
                <a:tab pos="721047" algn="l"/>
              </a:tabLst>
            </a:pPr>
            <a:r>
              <a:rPr lang="en-US" sz="1000" b="1">
                <a:solidFill>
                  <a:srgbClr val="000000"/>
                </a:solidFill>
                <a:latin typeface="Arial" charset="0"/>
                <a:ea typeface="ＭＳ Ｐゴシック" charset="0"/>
                <a:cs typeface="Arial" charset="0"/>
                <a:sym typeface="Arial" charset="0"/>
              </a:rPr>
              <a:t>Steve Durr</a:t>
            </a:r>
            <a:r>
              <a:rPr lang="en-US" sz="1000">
                <a:solidFill>
                  <a:srgbClr val="000000"/>
                </a:solidFill>
                <a:latin typeface="Arial" charset="0"/>
                <a:ea typeface="ＭＳ Ｐゴシック" charset="0"/>
                <a:cs typeface="Arial" charset="0"/>
                <a:sym typeface="Arial" charset="0"/>
              </a:rPr>
              <a:t>; University College of London</a:t>
            </a:r>
          </a:p>
          <a:p>
            <a:pPr>
              <a:lnSpc>
                <a:spcPct val="113000"/>
              </a:lnSpc>
              <a:spcBef>
                <a:spcPts val="844"/>
              </a:spcBef>
              <a:tabLst>
                <a:tab pos="721047" algn="l"/>
              </a:tabLst>
            </a:pPr>
            <a:r>
              <a:rPr lang="en-US" sz="1000" b="1">
                <a:solidFill>
                  <a:srgbClr val="000000"/>
                </a:solidFill>
                <a:latin typeface="Arial" charset="0"/>
                <a:ea typeface="ＭＳ Ｐゴシック" charset="0"/>
                <a:cs typeface="Arial" charset="0"/>
                <a:sym typeface="Arial" charset="0"/>
              </a:rPr>
              <a:t>Robert Wagner</a:t>
            </a:r>
            <a:r>
              <a:rPr lang="en-US" sz="1000">
                <a:solidFill>
                  <a:srgbClr val="000000"/>
                </a:solidFill>
                <a:latin typeface="Arial" charset="0"/>
                <a:ea typeface="ＭＳ Ｐゴシック" charset="0"/>
                <a:cs typeface="Arial" charset="0"/>
                <a:sym typeface="Arial" charset="0"/>
              </a:rPr>
              <a:t>; University of Delaware</a:t>
            </a:r>
          </a:p>
          <a:p>
            <a:pPr>
              <a:lnSpc>
                <a:spcPct val="113000"/>
              </a:lnSpc>
              <a:spcBef>
                <a:spcPts val="844"/>
              </a:spcBef>
              <a:tabLst>
                <a:tab pos="721047" algn="l"/>
              </a:tabLst>
            </a:pPr>
            <a:r>
              <a:rPr lang="en-US" sz="1000" b="1">
                <a:solidFill>
                  <a:srgbClr val="000000"/>
                </a:solidFill>
                <a:latin typeface="Arial" charset="0"/>
                <a:ea typeface="ＭＳ Ｐゴシック" charset="0"/>
                <a:cs typeface="Arial" charset="0"/>
                <a:sym typeface="Arial" charset="0"/>
              </a:rPr>
              <a:t>Michal Manas</a:t>
            </a:r>
            <a:r>
              <a:rPr lang="en-US" sz="1000">
                <a:solidFill>
                  <a:srgbClr val="000000"/>
                </a:solidFill>
                <a:latin typeface="Arial" charset="0"/>
                <a:ea typeface="ＭＳ Ｐゴシック" charset="0"/>
                <a:cs typeface="Arial" charset="0"/>
                <a:sym typeface="Arial" charset="0"/>
              </a:rPr>
              <a:t> wikipedia commons: under licence: </a:t>
            </a:r>
          </a:p>
          <a:p>
            <a:pPr>
              <a:lnSpc>
                <a:spcPct val="125000"/>
              </a:lnSpc>
              <a:tabLst>
                <a:tab pos="721047" algn="l"/>
              </a:tabLst>
            </a:pPr>
            <a:r>
              <a:rPr lang="en-US" sz="800" u="sng">
                <a:solidFill>
                  <a:srgbClr val="000000"/>
                </a:solidFill>
                <a:latin typeface="Arial" charset="0"/>
                <a:ea typeface="ＭＳ Ｐゴシック" charset="0"/>
                <a:cs typeface="Arial" charset="0"/>
                <a:sym typeface="Arial" charset="0"/>
                <a:hlinkClick r:id="rId5"/>
              </a:rPr>
              <a:t>http://creativecommons.org/licenses/by-sa/2.5/</a:t>
            </a:r>
            <a:endParaRPr lang="en-US" sz="800" u="sng">
              <a:solidFill>
                <a:srgbClr val="000000"/>
              </a:solidFill>
              <a:latin typeface="Arial" charset="0"/>
              <a:ea typeface="ＭＳ Ｐゴシック" charset="0"/>
              <a:cs typeface="Arial" charset="0"/>
              <a:sym typeface="Arial" charset="0"/>
            </a:endParaRPr>
          </a:p>
        </p:txBody>
      </p:sp>
      <p:sp>
        <p:nvSpPr>
          <p:cNvPr id="109576" name="Rectangle 8"/>
          <p:cNvSpPr>
            <a:spLocks/>
          </p:cNvSpPr>
          <p:nvPr/>
        </p:nvSpPr>
        <p:spPr bwMode="auto">
          <a:xfrm>
            <a:off x="6027539" y="928687"/>
            <a:ext cx="2911078" cy="325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0" tIns="0" rIns="0" bIns="0"/>
          <a:lstStyle/>
          <a:p>
            <a:pPr algn="ctr">
              <a:lnSpc>
                <a:spcPct val="117000"/>
              </a:lnSpc>
              <a:spcBef>
                <a:spcPts val="844"/>
              </a:spcBef>
              <a:tabLst>
                <a:tab pos="721047" algn="l"/>
              </a:tabLst>
            </a:pPr>
            <a:r>
              <a:rPr lang="en-US" sz="1300" b="1">
                <a:solidFill>
                  <a:srgbClr val="000000"/>
                </a:solidFill>
                <a:latin typeface="Arial" charset="0"/>
                <a:ea typeface="ＭＳ Ｐゴシック" charset="0"/>
                <a:cs typeface="Arial" charset="0"/>
                <a:sym typeface="Arial" charset="0"/>
              </a:rPr>
              <a:t>Images from the Public Domain</a:t>
            </a:r>
          </a:p>
          <a:p>
            <a:pPr>
              <a:lnSpc>
                <a:spcPct val="113000"/>
              </a:lnSpc>
              <a:spcBef>
                <a:spcPts val="844"/>
              </a:spcBef>
              <a:tabLst>
                <a:tab pos="721047" algn="l"/>
              </a:tabLst>
            </a:pPr>
            <a:r>
              <a:rPr lang="en-US" sz="1000">
                <a:solidFill>
                  <a:srgbClr val="000000"/>
                </a:solidFill>
                <a:latin typeface="Arial" charset="0"/>
                <a:ea typeface="ＭＳ Ｐゴシック" charset="0"/>
                <a:cs typeface="Arial" charset="0"/>
                <a:sym typeface="Arial" charset="0"/>
              </a:rPr>
              <a:t>Images from the public domain include copyright expired, uncopyrighted, or uncopyrightable material:</a:t>
            </a:r>
            <a:endParaRPr lang="en-US" sz="1000" b="1">
              <a:solidFill>
                <a:srgbClr val="000000"/>
              </a:solidFill>
              <a:latin typeface="Arial" charset="0"/>
              <a:ea typeface="ＭＳ Ｐゴシック" charset="0"/>
              <a:cs typeface="Arial" charset="0"/>
              <a:sym typeface="Arial" charset="0"/>
            </a:endParaRPr>
          </a:p>
          <a:p>
            <a:pPr>
              <a:lnSpc>
                <a:spcPct val="113000"/>
              </a:lnSpc>
              <a:spcBef>
                <a:spcPts val="844"/>
              </a:spcBef>
              <a:tabLst>
                <a:tab pos="721047" algn="l"/>
              </a:tabLst>
            </a:pPr>
            <a:r>
              <a:rPr lang="en-US" sz="1000" b="1">
                <a:solidFill>
                  <a:srgbClr val="000000"/>
                </a:solidFill>
                <a:latin typeface="Arial" charset="0"/>
                <a:ea typeface="ＭＳ Ｐゴシック" charset="0"/>
                <a:cs typeface="Arial" charset="0"/>
                <a:sym typeface="Arial" charset="0"/>
              </a:rPr>
              <a:t>CDC</a:t>
            </a:r>
            <a:r>
              <a:rPr lang="en-US" sz="1000">
                <a:solidFill>
                  <a:srgbClr val="000000"/>
                </a:solidFill>
                <a:latin typeface="Arial" charset="0"/>
                <a:ea typeface="ＭＳ Ｐゴシック" charset="0"/>
                <a:cs typeface="Arial" charset="0"/>
                <a:sym typeface="Arial" charset="0"/>
              </a:rPr>
              <a:t> Public Health Image Library (PHIL)</a:t>
            </a:r>
          </a:p>
          <a:p>
            <a:pPr>
              <a:lnSpc>
                <a:spcPct val="113000"/>
              </a:lnSpc>
              <a:spcBef>
                <a:spcPts val="844"/>
              </a:spcBef>
              <a:tabLst>
                <a:tab pos="721047" algn="l"/>
              </a:tabLst>
            </a:pPr>
            <a:r>
              <a:rPr lang="en-US" sz="1000">
                <a:solidFill>
                  <a:srgbClr val="000000"/>
                </a:solidFill>
                <a:latin typeface="Arial" charset="0"/>
                <a:ea typeface="ＭＳ Ｐゴシック" charset="0"/>
                <a:cs typeface="Arial" charset="0"/>
                <a:sym typeface="Arial" charset="0"/>
              </a:rPr>
              <a:t>US Department of Agriculture</a:t>
            </a:r>
          </a:p>
          <a:p>
            <a:pPr>
              <a:lnSpc>
                <a:spcPct val="113000"/>
              </a:lnSpc>
              <a:spcBef>
                <a:spcPts val="844"/>
              </a:spcBef>
              <a:tabLst>
                <a:tab pos="721047" algn="l"/>
              </a:tabLst>
            </a:pPr>
            <a:r>
              <a:rPr lang="en-US" sz="1000">
                <a:solidFill>
                  <a:srgbClr val="000000"/>
                </a:solidFill>
                <a:latin typeface="Arial" charset="0"/>
                <a:ea typeface="ＭＳ Ｐゴシック" charset="0"/>
                <a:cs typeface="Arial" charset="0"/>
                <a:sym typeface="Arial" charset="0"/>
              </a:rPr>
              <a:t>Rocky Mountain Laboratories, NIAID, NIH</a:t>
            </a:r>
          </a:p>
          <a:p>
            <a:pPr>
              <a:lnSpc>
                <a:spcPct val="113000"/>
              </a:lnSpc>
              <a:spcBef>
                <a:spcPts val="844"/>
              </a:spcBef>
              <a:tabLst>
                <a:tab pos="721047" algn="l"/>
              </a:tabLst>
            </a:pPr>
            <a:r>
              <a:rPr lang="en-US" sz="1000">
                <a:solidFill>
                  <a:srgbClr val="000000"/>
                </a:solidFill>
                <a:latin typeface="Arial" charset="0"/>
                <a:ea typeface="ＭＳ Ｐゴシック" charset="0"/>
                <a:cs typeface="Arial" charset="0"/>
                <a:sym typeface="Arial" charset="0"/>
              </a:rPr>
              <a:t>NY State Department of Health</a:t>
            </a:r>
          </a:p>
          <a:p>
            <a:pPr>
              <a:lnSpc>
                <a:spcPct val="113000"/>
              </a:lnSpc>
              <a:spcBef>
                <a:spcPts val="844"/>
              </a:spcBef>
              <a:tabLst>
                <a:tab pos="721047" algn="l"/>
              </a:tabLst>
            </a:pPr>
            <a:r>
              <a:rPr lang="en-US" sz="1000">
                <a:solidFill>
                  <a:srgbClr val="000000"/>
                </a:solidFill>
                <a:latin typeface="Arial" charset="0"/>
                <a:ea typeface="ＭＳ Ｐゴシック" charset="0"/>
                <a:cs typeface="Arial" charset="0"/>
                <a:sym typeface="Arial" charset="0"/>
              </a:rPr>
              <a:t>US Department of Health and Human Services</a:t>
            </a:r>
          </a:p>
        </p:txBody>
      </p:sp>
      <p:sp>
        <p:nvSpPr>
          <p:cNvPr id="109577" name="Rectangle 9"/>
          <p:cNvSpPr>
            <a:spLocks/>
          </p:cNvSpPr>
          <p:nvPr/>
        </p:nvSpPr>
        <p:spPr bwMode="auto">
          <a:xfrm>
            <a:off x="2321719" y="4653484"/>
            <a:ext cx="4591100" cy="17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nSpc>
                <a:spcPct val="113000"/>
              </a:lnSpc>
              <a:spcBef>
                <a:spcPts val="844"/>
              </a:spcBef>
              <a:tabLst>
                <a:tab pos="721047" algn="l"/>
              </a:tabLst>
            </a:pPr>
            <a:r>
              <a:rPr lang="en-US" sz="1000">
                <a:solidFill>
                  <a:srgbClr val="000000"/>
                </a:solidFill>
                <a:latin typeface="Arial" charset="0"/>
                <a:ea typeface="ＭＳ Ｐゴシック" charset="0"/>
                <a:cs typeface="Arial" charset="0"/>
                <a:sym typeface="Arial" charset="0"/>
              </a:rPr>
              <a:t>Additional artwork and photographs are the property of Biozone International Ltd.</a:t>
            </a:r>
          </a:p>
        </p:txBody>
      </p:sp>
    </p:spTree>
    <p:extLst>
      <p:ext uri="{BB962C8B-B14F-4D97-AF65-F5344CB8AC3E}">
        <p14:creationId xmlns:p14="http://schemas.microsoft.com/office/powerpoint/2010/main" val="2174344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883" y="1339453"/>
            <a:ext cx="2527102" cy="2527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77800" dist="177799" dir="2700000" algn="ctr" rotWithShape="0">
                    <a:schemeClr val="bg2">
                      <a:alpha val="50000"/>
                    </a:schemeClr>
                  </a:outerShdw>
                </a:effectLst>
              </a14:hiddenEffects>
            </a:ext>
          </a:extLst>
        </p:spPr>
      </p:pic>
      <p:sp>
        <p:nvSpPr>
          <p:cNvPr id="110594" name="Rectangle 2"/>
          <p:cNvSpPr>
            <a:spLocks noChangeArrowheads="1"/>
          </p:cNvSpPr>
          <p:nvPr>
            <p:ph type="title"/>
          </p:nvPr>
        </p:nvSpPr>
        <p:spPr bwMode="auto">
          <a:xfrm>
            <a:off x="-26789" y="-8930"/>
            <a:ext cx="9197578" cy="129480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101600" dist="101600" dir="2700000" algn="ctr" rotWithShape="0">
                    <a:schemeClr val="bg2">
                      <a:alpha val="50000"/>
                    </a:schemeClr>
                  </a:outerShdw>
                </a:effectLst>
              </a14:hiddenEffects>
            </a:ext>
          </a:extLst>
        </p:spPr>
        <p:txBody>
          <a:bodyPr wrap="square" lIns="0" tIns="0" rIns="0" bIns="0" numCol="1" anchor="b" anchorCtr="0" compatLnSpc="1">
            <a:prstTxWarp prst="textNoShape">
              <a:avLst/>
            </a:prstTxWarp>
          </a:bodyPr>
          <a:lstStyle/>
          <a:p>
            <a:pPr>
              <a:tabLst>
                <a:tab pos="669703" algn="l"/>
                <a:tab pos="669703" algn="l"/>
              </a:tabLst>
            </a:pPr>
            <a:r>
              <a:rPr lang="en-US" sz="4500">
                <a:solidFill>
                  <a:srgbClr val="000000"/>
                </a:solidFill>
                <a:latin typeface="Arial Black" charset="0"/>
                <a:cs typeface="Arial Black" charset="0"/>
                <a:sym typeface="Arial Black" charset="0"/>
              </a:rPr>
              <a:t>Presentation MEDIA</a:t>
            </a:r>
            <a:r>
              <a:rPr lang="en-US" sz="2500">
                <a:solidFill>
                  <a:srgbClr val="000000"/>
                </a:solidFill>
                <a:latin typeface="Arial Black" charset="0"/>
                <a:ea typeface="ヒラギノ角ゴ Pro W6" charset="0"/>
                <a:cs typeface="ヒラギノ角ゴ Pro W6" charset="0"/>
                <a:sym typeface="Arial Black" charset="0"/>
              </a:rPr>
              <a:t/>
            </a:r>
            <a:br>
              <a:rPr lang="en-US" sz="2500">
                <a:solidFill>
                  <a:srgbClr val="000000"/>
                </a:solidFill>
                <a:latin typeface="Arial Black" charset="0"/>
                <a:ea typeface="ヒラギノ角ゴ Pro W6" charset="0"/>
                <a:cs typeface="ヒラギノ角ゴ Pro W6" charset="0"/>
                <a:sym typeface="Arial Black" charset="0"/>
              </a:rPr>
            </a:br>
            <a:r>
              <a:rPr lang="en-US" sz="2500">
                <a:solidFill>
                  <a:srgbClr val="000000"/>
                </a:solidFill>
                <a:latin typeface="Arial Black" charset="0"/>
                <a:cs typeface="Arial Black" charset="0"/>
                <a:sym typeface="Arial Black" charset="0"/>
              </a:rPr>
              <a:t>Our current range includes:</a:t>
            </a:r>
            <a:endParaRPr lang="en-US" sz="2500">
              <a:solidFill>
                <a:srgbClr val="000000"/>
              </a:solidFill>
              <a:latin typeface="Arial Black" charset="0"/>
              <a:ea typeface="ヒラギノ角ゴ Pro W6" charset="0"/>
              <a:cs typeface="ヒラギノ角ゴ Pro W6" charset="0"/>
              <a:sym typeface="Arial Black" charset="0"/>
            </a:endParaRPr>
          </a:p>
        </p:txBody>
      </p:sp>
      <p:sp>
        <p:nvSpPr>
          <p:cNvPr id="110595" name="Rectangle 3"/>
          <p:cNvSpPr>
            <a:spLocks/>
          </p:cNvSpPr>
          <p:nvPr/>
        </p:nvSpPr>
        <p:spPr bwMode="auto">
          <a:xfrm>
            <a:off x="1848446" y="5929313"/>
            <a:ext cx="5447109" cy="6786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tabLst>
                <a:tab pos="250022" algn="l"/>
                <a:tab pos="500045" algn="l"/>
                <a:tab pos="750067" algn="l"/>
                <a:tab pos="1000089" algn="l"/>
                <a:tab pos="1250112" algn="l"/>
                <a:tab pos="1500134" algn="l"/>
                <a:tab pos="1750157" algn="l"/>
                <a:tab pos="2000179" algn="l"/>
                <a:tab pos="2250201" algn="l"/>
                <a:tab pos="2500224" algn="l"/>
                <a:tab pos="2750246" algn="l"/>
                <a:tab pos="3000268" algn="l"/>
              </a:tabLst>
            </a:pPr>
            <a:r>
              <a:rPr lang="en-US" sz="1700">
                <a:solidFill>
                  <a:srgbClr val="000000"/>
                </a:solidFill>
                <a:latin typeface="Arial" charset="0"/>
                <a:ea typeface="ＭＳ Ｐゴシック" charset="0"/>
                <a:cs typeface="Arial" charset="0"/>
                <a:sym typeface="Arial" charset="0"/>
              </a:rPr>
              <a:t>See full details on our web site:</a:t>
            </a:r>
          </a:p>
          <a:p>
            <a:pPr algn="ctr">
              <a:tabLst>
                <a:tab pos="250022" algn="l"/>
                <a:tab pos="500045" algn="l"/>
                <a:tab pos="750067" algn="l"/>
                <a:tab pos="1000089" algn="l"/>
                <a:tab pos="1250112" algn="l"/>
                <a:tab pos="1500134" algn="l"/>
                <a:tab pos="1750157" algn="l"/>
                <a:tab pos="2000179" algn="l"/>
                <a:tab pos="2250201" algn="l"/>
                <a:tab pos="2500224" algn="l"/>
                <a:tab pos="2750246" algn="l"/>
                <a:tab pos="3000268" algn="l"/>
              </a:tabLst>
            </a:pPr>
            <a:r>
              <a:rPr lang="en-US" u="sng">
                <a:solidFill>
                  <a:srgbClr val="2D00FA"/>
                </a:solidFill>
                <a:latin typeface="Arial Black" charset="0"/>
                <a:ea typeface="ＭＳ Ｐゴシック" charset="0"/>
                <a:cs typeface="Arial Black" charset="0"/>
                <a:sym typeface="Arial Black" charset="0"/>
                <a:hlinkClick r:id="rId4"/>
              </a:rPr>
              <a:t>www.thebiozone.com/media.html</a:t>
            </a:r>
            <a:endParaRPr lang="en-US" u="sng">
              <a:solidFill>
                <a:srgbClr val="2D00FA"/>
              </a:solidFill>
              <a:latin typeface="Arial Black" charset="0"/>
              <a:ea typeface="ＭＳ Ｐゴシック" charset="0"/>
              <a:cs typeface="Arial Black" charset="0"/>
              <a:sym typeface="Arial Black" charset="0"/>
            </a:endParaRPr>
          </a:p>
        </p:txBody>
      </p:sp>
      <p:pic>
        <p:nvPicPr>
          <p:cNvPr id="1105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547" y="3330773"/>
            <a:ext cx="2527102" cy="2527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77800" dist="177799" dir="2700000" algn="ctr" rotWithShape="0">
                    <a:schemeClr val="bg2">
                      <a:alpha val="50000"/>
                    </a:schemeClr>
                  </a:outerShdw>
                </a:effectLst>
              </a14:hiddenEffects>
            </a:ext>
          </a:extLst>
        </p:spPr>
      </p:pic>
      <p:pic>
        <p:nvPicPr>
          <p:cNvPr id="11059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4414" y="1330523"/>
            <a:ext cx="2527102" cy="2527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77800" dist="177799" dir="2700000" algn="ctr" rotWithShape="0">
                    <a:schemeClr val="bg2">
                      <a:alpha val="50000"/>
                    </a:schemeClr>
                  </a:outerShdw>
                </a:effectLst>
              </a14:hiddenEffects>
            </a:ext>
          </a:extLst>
        </p:spPr>
      </p:pic>
      <p:pic>
        <p:nvPicPr>
          <p:cNvPr id="11059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1078" y="3330773"/>
            <a:ext cx="2527102" cy="2527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77800" dist="177799" dir="2700000" algn="ctr" rotWithShape="0">
                    <a:schemeClr val="bg2">
                      <a:alpha val="50000"/>
                    </a:schemeClr>
                  </a:outerShdw>
                </a:effectLst>
              </a14:hiddenEffects>
            </a:ext>
          </a:extLst>
        </p:spPr>
      </p:pic>
      <p:pic>
        <p:nvPicPr>
          <p:cNvPr id="110599"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40015" y="1339453"/>
            <a:ext cx="2527102" cy="2527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77800" dist="177799" dir="2700000" algn="ctr" rotWithShape="0">
                    <a:schemeClr val="bg2">
                      <a:alpha val="50000"/>
                    </a:schemeClr>
                  </a:outerShdw>
                </a:effectLst>
              </a14:hiddenEffects>
            </a:ext>
          </a:extLst>
        </p:spPr>
      </p:pic>
      <p:pic>
        <p:nvPicPr>
          <p:cNvPr id="110600"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48820" y="3330773"/>
            <a:ext cx="2527102" cy="2527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77800" dist="177799" dir="2700000" algn="ctr" rotWithShape="0">
                    <a:schemeClr val="bg2">
                      <a:alpha val="50000"/>
                    </a:schemeClr>
                  </a:outerShdw>
                </a:effectLst>
              </a14:hiddenEffects>
            </a:ext>
          </a:extLst>
        </p:spPr>
      </p:pic>
    </p:spTree>
    <p:extLst>
      <p:ext uri="{BB962C8B-B14F-4D97-AF65-F5344CB8AC3E}">
        <p14:creationId xmlns:p14="http://schemas.microsoft.com/office/powerpoint/2010/main" val="28648838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ph type="title"/>
          </p:nvPr>
        </p:nvSpPr>
        <p:spPr>
          <a:xfrm>
            <a:off x="-8930" y="-8930"/>
            <a:ext cx="6724055" cy="1401961"/>
          </a:xfrm>
          <a:ln/>
        </p:spPr>
        <p:txBody>
          <a:bodyPr anchor="b"/>
          <a:lstStyle/>
          <a:p>
            <a:pPr>
              <a:lnSpc>
                <a:spcPct val="89000"/>
              </a:lnSpc>
              <a:tabLst>
                <a:tab pos="669703" algn="l"/>
              </a:tabLst>
            </a:pPr>
            <a:r>
              <a:rPr lang="en-US"/>
              <a:t>Rough Endoplasmic Reticulum</a:t>
            </a:r>
          </a:p>
        </p:txBody>
      </p:sp>
      <p:sp>
        <p:nvSpPr>
          <p:cNvPr id="48130" name="Rectangle 2"/>
          <p:cNvSpPr>
            <a:spLocks noChangeArrowheads="1"/>
          </p:cNvSpPr>
          <p:nvPr>
            <p:ph type="body" idx="1"/>
          </p:nvPr>
        </p:nvSpPr>
        <p:spPr>
          <a:xfrm>
            <a:off x="321469" y="1446609"/>
            <a:ext cx="4589859" cy="5063133"/>
          </a:xfrm>
          <a:ln/>
        </p:spPr>
        <p:txBody>
          <a:bodyPr>
            <a:normAutofit fontScale="625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Located</a:t>
            </a:r>
            <a:r>
              <a:rPr lang="en-US"/>
              <a:t>:</a:t>
            </a:r>
            <a:br>
              <a:rPr lang="en-US"/>
            </a:br>
            <a:r>
              <a:rPr lang="en-US"/>
              <a:t>Continuous with the nuclear membrane and extending to the cytoplasm as part of the endomembrane system.</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Structure</a:t>
            </a:r>
            <a:r>
              <a:rPr lang="en-US"/>
              <a:t>:</a:t>
            </a:r>
            <a:br>
              <a:rPr lang="en-US"/>
            </a:br>
            <a:r>
              <a:rPr lang="en-US"/>
              <a:t>A complex system of membranous tubules studded with ribosomes. Connected to the smooth ER but structurally and functionally distinct from it.</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 pos="1045853" algn="l"/>
              </a:tabLst>
            </a:pPr>
            <a:r>
              <a:rPr lang="en-US" b="1"/>
              <a:t>Function</a:t>
            </a:r>
            <a:r>
              <a:rPr lang="en-US"/>
              <a:t>:</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b="1">
                <a:solidFill>
                  <a:srgbClr val="2D00FA"/>
                </a:solidFill>
              </a:rPr>
              <a:t>Synthesis</a:t>
            </a:r>
            <a:r>
              <a:rPr lang="en-US"/>
              <a:t>, </a:t>
            </a:r>
            <a:r>
              <a:rPr lang="en-US" b="1">
                <a:solidFill>
                  <a:srgbClr val="2D00FA"/>
                </a:solidFill>
              </a:rPr>
              <a:t>folding</a:t>
            </a:r>
            <a:r>
              <a:rPr lang="en-US"/>
              <a:t>, and</a:t>
            </a:r>
            <a:br>
              <a:rPr lang="en-US"/>
            </a:br>
            <a:r>
              <a:rPr lang="en-US"/>
              <a:t> </a:t>
            </a:r>
            <a:r>
              <a:rPr lang="en-US" b="1">
                <a:solidFill>
                  <a:srgbClr val="2D00FA"/>
                </a:solidFill>
              </a:rPr>
              <a:t>modification</a:t>
            </a:r>
            <a:r>
              <a:rPr lang="en-US"/>
              <a:t> of proteins.</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b="1">
                <a:solidFill>
                  <a:srgbClr val="2D00FA"/>
                </a:solidFill>
              </a:rPr>
              <a:t>Transport</a:t>
            </a:r>
            <a:r>
              <a:rPr lang="en-US"/>
              <a:t> of proteins through the cell.</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Lst>
            </a:pPr>
            <a:r>
              <a:rPr lang="en-US" b="1">
                <a:solidFill>
                  <a:srgbClr val="2D00FA"/>
                </a:solidFill>
              </a:rPr>
              <a:t>Membrane production</a:t>
            </a:r>
            <a:r>
              <a:rPr lang="en-US"/>
              <a:t>.</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Lst>
            </a:pPr>
            <a:r>
              <a:rPr lang="en-US" b="1"/>
              <a:t>Size</a:t>
            </a:r>
            <a:r>
              <a:rPr lang="en-US"/>
              <a:t>: Variable according to cell size.</a:t>
            </a:r>
          </a:p>
        </p:txBody>
      </p:sp>
      <p:pic>
        <p:nvPicPr>
          <p:cNvPr id="4813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8547" y="4107656"/>
            <a:ext cx="2961308" cy="23127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48132" name="Line 4"/>
          <p:cNvSpPr>
            <a:spLocks noChangeShapeType="1"/>
          </p:cNvSpPr>
          <p:nvPr/>
        </p:nvSpPr>
        <p:spPr bwMode="auto">
          <a:xfrm rot="10800000" flipH="1">
            <a:off x="7992070" y="1547069"/>
            <a:ext cx="246683" cy="190872"/>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pic>
        <p:nvPicPr>
          <p:cNvPr id="4813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68056" y="1025798"/>
            <a:ext cx="3125391" cy="25460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48134" name="Rectangle 6"/>
          <p:cNvSpPr>
            <a:spLocks/>
          </p:cNvSpPr>
          <p:nvPr/>
        </p:nvSpPr>
        <p:spPr bwMode="auto">
          <a:xfrm>
            <a:off x="8090297" y="1339453"/>
            <a:ext cx="80826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tabLst>
                <a:tab pos="366104" algn="l"/>
              </a:tabLst>
            </a:pPr>
            <a:r>
              <a:rPr lang="en-US" sz="1400">
                <a:solidFill>
                  <a:srgbClr val="2D00FA"/>
                </a:solidFill>
                <a:latin typeface="Arial" charset="0"/>
                <a:ea typeface="ＭＳ Ｐゴシック" charset="0"/>
                <a:cs typeface="Arial" charset="0"/>
                <a:sym typeface="Arial" charset="0"/>
              </a:rPr>
              <a:t>Ribosome</a:t>
            </a:r>
          </a:p>
        </p:txBody>
      </p:sp>
      <p:sp>
        <p:nvSpPr>
          <p:cNvPr id="48135" name="Rectangle 7"/>
          <p:cNvSpPr>
            <a:spLocks/>
          </p:cNvSpPr>
          <p:nvPr/>
        </p:nvSpPr>
        <p:spPr bwMode="auto">
          <a:xfrm>
            <a:off x="7215188" y="705445"/>
            <a:ext cx="1794867" cy="196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a:solidFill>
                  <a:srgbClr val="2D00FA"/>
                </a:solidFill>
                <a:latin typeface="Arial" charset="0"/>
                <a:ea typeface="ＭＳ Ｐゴシック" charset="0"/>
                <a:cs typeface="Arial" charset="0"/>
                <a:sym typeface="Arial" charset="0"/>
              </a:rPr>
              <a:t>Membranous tubules</a:t>
            </a:r>
          </a:p>
        </p:txBody>
      </p:sp>
      <p:sp>
        <p:nvSpPr>
          <p:cNvPr id="48136" name="Line 8"/>
          <p:cNvSpPr>
            <a:spLocks noChangeShapeType="1"/>
          </p:cNvSpPr>
          <p:nvPr/>
        </p:nvSpPr>
        <p:spPr bwMode="auto">
          <a:xfrm rot="10800000" flipH="1">
            <a:off x="7506519" y="919758"/>
            <a:ext cx="369465" cy="527968"/>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48137" name="Rectangle 9"/>
          <p:cNvSpPr>
            <a:spLocks/>
          </p:cNvSpPr>
          <p:nvPr/>
        </p:nvSpPr>
        <p:spPr bwMode="auto">
          <a:xfrm>
            <a:off x="7295555" y="3223617"/>
            <a:ext cx="1464469"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a:solidFill>
                  <a:srgbClr val="2D00FA"/>
                </a:solidFill>
                <a:latin typeface="Arial" charset="0"/>
                <a:ea typeface="ＭＳ Ｐゴシック" charset="0"/>
                <a:cs typeface="Arial" charset="0"/>
                <a:sym typeface="Arial" charset="0"/>
              </a:rPr>
              <a:t>Transport vesicle budding off</a:t>
            </a:r>
          </a:p>
        </p:txBody>
      </p:sp>
      <p:sp>
        <p:nvSpPr>
          <p:cNvPr id="48138" name="Line 10"/>
          <p:cNvSpPr>
            <a:spLocks noChangeShapeType="1"/>
          </p:cNvSpPr>
          <p:nvPr/>
        </p:nvSpPr>
        <p:spPr bwMode="auto">
          <a:xfrm>
            <a:off x="7310066" y="2868662"/>
            <a:ext cx="273471" cy="274588"/>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1379432960"/>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813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813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813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8130">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8130">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8130">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4813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uild="p" bldLvl="5"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ChangeArrowheads="1"/>
          </p:cNvSpPr>
          <p:nvPr>
            <p:ph type="title"/>
          </p:nvPr>
        </p:nvSpPr>
        <p:spPr>
          <a:xfrm>
            <a:off x="-8930" y="-8930"/>
            <a:ext cx="9179719" cy="1455539"/>
          </a:xfrm>
          <a:ln/>
        </p:spPr>
        <p:txBody>
          <a:bodyPr anchor="b"/>
          <a:lstStyle/>
          <a:p>
            <a:pPr>
              <a:lnSpc>
                <a:spcPct val="89000"/>
              </a:lnSpc>
              <a:tabLst>
                <a:tab pos="669703" algn="l"/>
              </a:tabLst>
            </a:pPr>
            <a:r>
              <a:rPr lang="en-US"/>
              <a:t>Smooth Endoplasmic Reticulum</a:t>
            </a:r>
          </a:p>
        </p:txBody>
      </p:sp>
      <p:sp>
        <p:nvSpPr>
          <p:cNvPr id="49154" name="Rectangle 2"/>
          <p:cNvSpPr>
            <a:spLocks noChangeArrowheads="1"/>
          </p:cNvSpPr>
          <p:nvPr>
            <p:ph type="body" idx="1"/>
          </p:nvPr>
        </p:nvSpPr>
        <p:spPr>
          <a:xfrm>
            <a:off x="223242" y="1178718"/>
            <a:ext cx="4205883" cy="5500688"/>
          </a:xfrm>
          <a:ln/>
        </p:spPr>
        <p:txBody>
          <a:bodyPr>
            <a:normAutofit fontScale="775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Lst>
            </a:pPr>
            <a:r>
              <a:rPr lang="en-US" b="1"/>
              <a:t>Located</a:t>
            </a:r>
            <a:r>
              <a:rPr lang="en-US"/>
              <a:t>:</a:t>
            </a:r>
            <a:br>
              <a:rPr lang="en-US"/>
            </a:br>
            <a:r>
              <a:rPr lang="en-US"/>
              <a:t>In the cytoplasm as part of the endomembrane system.</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Lst>
            </a:pPr>
            <a:r>
              <a:rPr lang="en-US" b="1"/>
              <a:t>Structure</a:t>
            </a:r>
            <a:r>
              <a:rPr lang="en-US"/>
              <a:t>:</a:t>
            </a:r>
            <a:br>
              <a:rPr lang="en-US"/>
            </a:br>
            <a:r>
              <a:rPr lang="en-US"/>
              <a:t>A system of membranous tubules</a:t>
            </a:r>
            <a:br>
              <a:rPr lang="en-US"/>
            </a:br>
            <a:r>
              <a:rPr lang="en-US"/>
              <a:t>similar in appearance to the rough ER but lacking ribosomes.</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 pos="1045853" algn="l"/>
                <a:tab pos="1045853" algn="l"/>
              </a:tabLst>
            </a:pPr>
            <a:r>
              <a:rPr lang="en-US" b="1"/>
              <a:t>Function</a:t>
            </a:r>
            <a:r>
              <a:rPr lang="en-US"/>
              <a:t>:</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Lst>
            </a:pPr>
            <a:r>
              <a:rPr lang="en-US" b="1">
                <a:solidFill>
                  <a:srgbClr val="2D00FA"/>
                </a:solidFill>
              </a:rPr>
              <a:t>Synthesis</a:t>
            </a:r>
            <a:r>
              <a:rPr lang="en-US"/>
              <a:t> of lipids, including oils, phospholipids, and steroids.</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Lst>
            </a:pPr>
            <a:r>
              <a:rPr lang="en-US"/>
              <a:t>Carbohydrate metabolism.</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Lst>
            </a:pPr>
            <a:r>
              <a:rPr lang="en-US" b="1">
                <a:solidFill>
                  <a:srgbClr val="2D00FA"/>
                </a:solidFill>
              </a:rPr>
              <a:t>Transport</a:t>
            </a:r>
            <a:r>
              <a:rPr lang="en-US"/>
              <a:t> of these materials through the cell.</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Lst>
            </a:pPr>
            <a:r>
              <a:rPr lang="en-US" b="1">
                <a:solidFill>
                  <a:srgbClr val="2D00FA"/>
                </a:solidFill>
              </a:rPr>
              <a:t>Detoxification</a:t>
            </a:r>
            <a:r>
              <a:rPr lang="en-US"/>
              <a:t> of drugs and poisons.</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Lst>
            </a:pPr>
            <a:r>
              <a:rPr lang="en-US" b="1"/>
              <a:t>Size</a:t>
            </a:r>
            <a:r>
              <a:rPr lang="en-US"/>
              <a:t>: Variable according to cell size.</a:t>
            </a:r>
          </a:p>
        </p:txBody>
      </p:sp>
      <p:pic>
        <p:nvPicPr>
          <p:cNvPr id="4915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2125" y="3946922"/>
            <a:ext cx="2951262" cy="2518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49156" name="Rectangle 4"/>
          <p:cNvSpPr>
            <a:spLocks/>
          </p:cNvSpPr>
          <p:nvPr/>
        </p:nvSpPr>
        <p:spPr bwMode="auto">
          <a:xfrm>
            <a:off x="6983016" y="750094"/>
            <a:ext cx="1830586" cy="473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a:solidFill>
                  <a:srgbClr val="2D00FA"/>
                </a:solidFill>
                <a:latin typeface="Arial" charset="0"/>
                <a:ea typeface="ＭＳ Ｐゴシック" charset="0"/>
                <a:cs typeface="Arial" charset="0"/>
                <a:sym typeface="Arial" charset="0"/>
              </a:rPr>
              <a:t>Membranous tubules lacking ribosomes</a:t>
            </a:r>
          </a:p>
        </p:txBody>
      </p:sp>
      <p:pic>
        <p:nvPicPr>
          <p:cNvPr id="4915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41665" y="1426518"/>
            <a:ext cx="4118818" cy="2509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49158" name="Line 6"/>
          <p:cNvSpPr>
            <a:spLocks noChangeShapeType="1"/>
          </p:cNvSpPr>
          <p:nvPr/>
        </p:nvSpPr>
        <p:spPr bwMode="auto">
          <a:xfrm rot="10800000" flipH="1">
            <a:off x="7974211" y="1246808"/>
            <a:ext cx="0" cy="428625"/>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49159" name="Rectangle 7"/>
          <p:cNvSpPr>
            <a:spLocks/>
          </p:cNvSpPr>
          <p:nvPr/>
        </p:nvSpPr>
        <p:spPr bwMode="auto">
          <a:xfrm>
            <a:off x="7509867" y="3286125"/>
            <a:ext cx="1464469"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a:solidFill>
                  <a:srgbClr val="2D00FA"/>
                </a:solidFill>
                <a:latin typeface="Arial" charset="0"/>
                <a:ea typeface="ＭＳ Ｐゴシック" charset="0"/>
                <a:cs typeface="Arial" charset="0"/>
                <a:sym typeface="Arial" charset="0"/>
              </a:rPr>
              <a:t>Transport vesicle budding off</a:t>
            </a:r>
          </a:p>
        </p:txBody>
      </p:sp>
      <p:sp>
        <p:nvSpPr>
          <p:cNvPr id="49160" name="Line 8"/>
          <p:cNvSpPr>
            <a:spLocks noChangeShapeType="1"/>
          </p:cNvSpPr>
          <p:nvPr/>
        </p:nvSpPr>
        <p:spPr bwMode="auto">
          <a:xfrm>
            <a:off x="7524379" y="2931170"/>
            <a:ext cx="273471" cy="274588"/>
          </a:xfrm>
          <a:prstGeom prst="line">
            <a:avLst/>
          </a:prstGeom>
          <a:noFill/>
          <a:ln w="25400">
            <a:solidFill>
              <a:srgbClr val="FF0017"/>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2664393598"/>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915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915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915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915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915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915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49154">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4915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build="p" bldLvl="5"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ph type="title"/>
          </p:nvPr>
        </p:nvSpPr>
        <p:spPr>
          <a:xfrm>
            <a:off x="-8930" y="-8929"/>
            <a:ext cx="7009805" cy="759023"/>
          </a:xfrm>
          <a:ln/>
        </p:spPr>
        <p:txBody>
          <a:bodyPr anchor="b"/>
          <a:lstStyle/>
          <a:p>
            <a:pPr>
              <a:tabLst>
                <a:tab pos="669703" algn="l"/>
              </a:tabLst>
            </a:pPr>
            <a:r>
              <a:rPr lang="en-US"/>
              <a:t>Golgi Apparatus</a:t>
            </a:r>
          </a:p>
        </p:txBody>
      </p:sp>
      <p:sp>
        <p:nvSpPr>
          <p:cNvPr id="50178" name="Rectangle 2"/>
          <p:cNvSpPr>
            <a:spLocks noChangeArrowheads="1"/>
          </p:cNvSpPr>
          <p:nvPr>
            <p:ph type="body" idx="1"/>
          </p:nvPr>
        </p:nvSpPr>
        <p:spPr>
          <a:xfrm>
            <a:off x="321469" y="803672"/>
            <a:ext cx="4125516" cy="5723930"/>
          </a:xfrm>
          <a:ln/>
        </p:spPr>
        <p:txBody>
          <a:bodyPr>
            <a:normAutofit fontScale="70000" lnSpcReduction="20000"/>
          </a:bodyPr>
          <a:lstStyle/>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 pos="1045853" algn="l"/>
              </a:tabLst>
            </a:pPr>
            <a:r>
              <a:rPr lang="en-US" b="1"/>
              <a:t>Located</a:t>
            </a:r>
            <a:r>
              <a:rPr lang="en-US"/>
              <a:t>:</a:t>
            </a:r>
            <a:br>
              <a:rPr lang="en-US"/>
            </a:br>
            <a:r>
              <a:rPr lang="en-US"/>
              <a:t>Cytoplasm, associated with the ER.</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 pos="1045853" algn="l"/>
              </a:tabLst>
            </a:pPr>
            <a:r>
              <a:rPr lang="en-US" b="1"/>
              <a:t>Structure</a:t>
            </a:r>
            <a:r>
              <a:rPr lang="en-US"/>
              <a:t>:</a:t>
            </a:r>
            <a:br>
              <a:rPr lang="en-US"/>
            </a:br>
            <a:r>
              <a:rPr lang="en-US"/>
              <a:t>Stack of flattened, membranous</a:t>
            </a:r>
            <a:br>
              <a:rPr lang="en-US"/>
            </a:br>
            <a:r>
              <a:rPr lang="en-US"/>
              <a:t>sacs called </a:t>
            </a:r>
            <a:r>
              <a:rPr lang="en-US" b="1">
                <a:solidFill>
                  <a:srgbClr val="2D00FA"/>
                </a:solidFill>
              </a:rPr>
              <a:t>cisternae</a:t>
            </a:r>
            <a:r>
              <a:rPr lang="en-US"/>
              <a:t>.</a:t>
            </a:r>
          </a:p>
          <a:p>
            <a:pPr marL="492232" indent="-367221">
              <a:lnSpc>
                <a:spcPts val="2250"/>
              </a:lnSpc>
              <a:spcBef>
                <a:spcPct val="0"/>
              </a:spcBef>
              <a:spcAft>
                <a:spcPts val="703"/>
              </a:spcAft>
              <a:buSzPct val="130000"/>
              <a:buBlip>
                <a:blip r:embed="rId3"/>
              </a:buBlip>
              <a:tabLst>
                <a:tab pos="1045853" algn="l"/>
                <a:tab pos="1045853" algn="l"/>
                <a:tab pos="1045853" algn="l"/>
                <a:tab pos="1045853" algn="l"/>
                <a:tab pos="1045853" algn="l"/>
                <a:tab pos="1045853" algn="l"/>
                <a:tab pos="1045853" algn="l"/>
                <a:tab pos="1045853" algn="l"/>
                <a:tab pos="1045853" algn="l"/>
              </a:tabLst>
            </a:pPr>
            <a:r>
              <a:rPr lang="en-US" b="1"/>
              <a:t>Function</a:t>
            </a:r>
            <a:r>
              <a:rPr lang="en-US"/>
              <a:t>:</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 pos="1045853" algn="l"/>
              </a:tabLst>
            </a:pPr>
            <a:r>
              <a:rPr lang="en-US" b="1">
                <a:solidFill>
                  <a:srgbClr val="2D00FA"/>
                </a:solidFill>
              </a:rPr>
              <a:t>Modification</a:t>
            </a:r>
            <a:r>
              <a:rPr lang="en-US"/>
              <a:t> of proteins and lipids received from the ER.</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 pos="1045853" algn="l"/>
              </a:tabLst>
            </a:pPr>
            <a:r>
              <a:rPr lang="en-US" b="1">
                <a:solidFill>
                  <a:srgbClr val="2D00FA"/>
                </a:solidFill>
              </a:rPr>
              <a:t>Sorting</a:t>
            </a:r>
            <a:r>
              <a:rPr lang="en-US"/>
              <a:t>, </a:t>
            </a:r>
            <a:r>
              <a:rPr lang="en-US" b="1">
                <a:solidFill>
                  <a:srgbClr val="2D00FA"/>
                </a:solidFill>
              </a:rPr>
              <a:t>packaging</a:t>
            </a:r>
            <a:r>
              <a:rPr lang="en-US"/>
              <a:t>, and </a:t>
            </a:r>
            <a:r>
              <a:rPr lang="en-US" b="1">
                <a:solidFill>
                  <a:srgbClr val="2D00FA"/>
                </a:solidFill>
              </a:rPr>
              <a:t>storage</a:t>
            </a:r>
            <a:r>
              <a:rPr lang="en-US"/>
              <a:t> of proteins and lipids.</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 pos="1045853" algn="l"/>
              </a:tabLst>
            </a:pPr>
            <a:r>
              <a:rPr lang="en-US" b="1">
                <a:solidFill>
                  <a:srgbClr val="2D00FA"/>
                </a:solidFill>
              </a:rPr>
              <a:t>Transport</a:t>
            </a:r>
            <a:r>
              <a:rPr lang="en-US"/>
              <a:t> of these materials in vesicles through the cell.</a:t>
            </a:r>
          </a:p>
          <a:p>
            <a:pPr marL="849407" lvl="1">
              <a:lnSpc>
                <a:spcPts val="1969"/>
              </a:lnSpc>
              <a:spcBef>
                <a:spcPct val="0"/>
              </a:spcBef>
              <a:spcAft>
                <a:spcPts val="1406"/>
              </a:spcAft>
              <a:buSzPct val="120000"/>
              <a:buBlip>
                <a:blip r:embed="rId4"/>
              </a:buBlip>
              <a:tabLst>
                <a:tab pos="1045853" algn="l"/>
                <a:tab pos="1045853" algn="l"/>
                <a:tab pos="1045853" algn="l"/>
                <a:tab pos="1045853" algn="l"/>
                <a:tab pos="1045853" algn="l"/>
                <a:tab pos="1045853" algn="l"/>
                <a:tab pos="1045853" algn="l"/>
                <a:tab pos="1045853" algn="l"/>
                <a:tab pos="1045853" algn="l"/>
              </a:tabLst>
            </a:pPr>
            <a:r>
              <a:rPr lang="en-US" b="1">
                <a:solidFill>
                  <a:srgbClr val="2D00FA"/>
                </a:solidFill>
              </a:rPr>
              <a:t>Manufacture</a:t>
            </a:r>
            <a:r>
              <a:rPr lang="en-US"/>
              <a:t> of some certain macromolecules, e.g. hyaluronic acid.</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 pos="1045853" algn="l"/>
              </a:tabLst>
            </a:pPr>
            <a:r>
              <a:rPr lang="en-US" b="1"/>
              <a:t>Size</a:t>
            </a:r>
            <a:r>
              <a:rPr lang="en-US"/>
              <a:t>: 1-3 µm diameter</a:t>
            </a:r>
          </a:p>
          <a:p>
            <a:pPr marL="492232" indent="-367221">
              <a:lnSpc>
                <a:spcPts val="2250"/>
              </a:lnSpc>
              <a:spcBef>
                <a:spcPct val="0"/>
              </a:spcBef>
              <a:spcAft>
                <a:spcPts val="1406"/>
              </a:spcAft>
              <a:buSzPct val="130000"/>
              <a:buBlip>
                <a:blip r:embed="rId3"/>
              </a:buBlip>
              <a:tabLst>
                <a:tab pos="1045853" algn="l"/>
                <a:tab pos="1045853" algn="l"/>
                <a:tab pos="1045853" algn="l"/>
                <a:tab pos="1045853" algn="l"/>
                <a:tab pos="1045853" algn="l"/>
                <a:tab pos="1045853" algn="l"/>
                <a:tab pos="1045853" algn="l"/>
                <a:tab pos="1045853" algn="l"/>
                <a:tab pos="1045853" algn="l"/>
              </a:tabLst>
            </a:pPr>
            <a:r>
              <a:rPr lang="en-US" b="1"/>
              <a:t>Also called</a:t>
            </a:r>
            <a:r>
              <a:rPr lang="en-US"/>
              <a:t>: Golgi, Golgi body</a:t>
            </a:r>
          </a:p>
        </p:txBody>
      </p:sp>
      <p:pic>
        <p:nvPicPr>
          <p:cNvPr id="5017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2125" y="3955852"/>
            <a:ext cx="3071813" cy="24757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pic>
        <p:nvPicPr>
          <p:cNvPr id="5018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106096">
            <a:off x="4286250" y="708794"/>
            <a:ext cx="3768328" cy="30483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190500" dist="190499" dir="2700000" algn="ctr" rotWithShape="0">
                    <a:schemeClr val="bg2">
                      <a:alpha val="50000"/>
                    </a:schemeClr>
                  </a:outerShdw>
                </a:effectLst>
              </a14:hiddenEffects>
            </a:ext>
          </a:extLst>
        </p:spPr>
      </p:pic>
      <p:sp>
        <p:nvSpPr>
          <p:cNvPr id="50181" name="Rectangle 5"/>
          <p:cNvSpPr>
            <a:spLocks/>
          </p:cNvSpPr>
          <p:nvPr/>
        </p:nvSpPr>
        <p:spPr bwMode="auto">
          <a:xfrm>
            <a:off x="7403057" y="973336"/>
            <a:ext cx="768377" cy="197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0000"/>
              </a:lnSpc>
              <a:tabLst>
                <a:tab pos="366104" algn="l"/>
              </a:tabLst>
            </a:pPr>
            <a:r>
              <a:rPr lang="en-US" sz="1400">
                <a:solidFill>
                  <a:srgbClr val="2D00FA"/>
                </a:solidFill>
                <a:latin typeface="Arial" charset="0"/>
                <a:ea typeface="ＭＳ Ｐゴシック" charset="0"/>
                <a:cs typeface="Arial" charset="0"/>
                <a:sym typeface="Arial" charset="0"/>
              </a:rPr>
              <a:t>Cisternae</a:t>
            </a:r>
          </a:p>
        </p:txBody>
      </p:sp>
      <p:sp>
        <p:nvSpPr>
          <p:cNvPr id="50182" name="Line 6"/>
          <p:cNvSpPr>
            <a:spLocks noChangeShapeType="1"/>
          </p:cNvSpPr>
          <p:nvPr/>
        </p:nvSpPr>
        <p:spPr bwMode="auto">
          <a:xfrm rot="10800000" flipH="1">
            <a:off x="7058918" y="1079377"/>
            <a:ext cx="325934" cy="558105"/>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0183" name="Rectangle 7"/>
          <p:cNvSpPr>
            <a:spLocks/>
          </p:cNvSpPr>
          <p:nvPr/>
        </p:nvSpPr>
        <p:spPr bwMode="auto">
          <a:xfrm>
            <a:off x="6581179" y="3223617"/>
            <a:ext cx="2214563" cy="40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80364">
              <a:tabLst>
                <a:tab pos="366104" algn="l"/>
              </a:tabLst>
            </a:pPr>
            <a:r>
              <a:rPr lang="en-US" sz="1400">
                <a:solidFill>
                  <a:srgbClr val="2D00FA"/>
                </a:solidFill>
                <a:latin typeface="Arial" charset="0"/>
                <a:ea typeface="ＭＳ Ｐゴシック" charset="0"/>
                <a:cs typeface="Arial" charset="0"/>
                <a:sym typeface="Arial" charset="0"/>
              </a:rPr>
              <a:t>Vesicle from the </a:t>
            </a:r>
            <a:r>
              <a:rPr lang="ja-JP" altLang="en-US" sz="1400">
                <a:solidFill>
                  <a:srgbClr val="2D00FA"/>
                </a:solidFill>
                <a:latin typeface="Arial"/>
                <a:ea typeface="ＭＳ Ｐゴシック" charset="0"/>
                <a:cs typeface="Arial" charset="0"/>
                <a:sym typeface="Arial" charset="0"/>
              </a:rPr>
              <a:t>‘</a:t>
            </a:r>
            <a:r>
              <a:rPr lang="en-US" sz="1400">
                <a:solidFill>
                  <a:srgbClr val="2D00FA"/>
                </a:solidFill>
                <a:latin typeface="Arial" charset="0"/>
                <a:ea typeface="ＭＳ Ｐゴシック" charset="0"/>
                <a:cs typeface="Arial" charset="0"/>
                <a:sym typeface="Arial" charset="0"/>
              </a:rPr>
              <a:t>shipping</a:t>
            </a:r>
            <a:r>
              <a:rPr lang="ja-JP" altLang="en-US" sz="1400">
                <a:solidFill>
                  <a:srgbClr val="2D00FA"/>
                </a:solidFill>
                <a:latin typeface="Arial"/>
                <a:ea typeface="ＭＳ Ｐゴシック" charset="0"/>
                <a:cs typeface="Arial" charset="0"/>
                <a:sym typeface="Arial" charset="0"/>
              </a:rPr>
              <a:t>’</a:t>
            </a:r>
            <a:r>
              <a:rPr lang="en-US" sz="1400">
                <a:solidFill>
                  <a:srgbClr val="2D00FA"/>
                </a:solidFill>
                <a:latin typeface="Arial" charset="0"/>
                <a:ea typeface="ＭＳ Ｐゴシック" charset="0"/>
                <a:cs typeface="Arial" charset="0"/>
                <a:sym typeface="Arial" charset="0"/>
              </a:rPr>
              <a:t> side of the Golgi</a:t>
            </a:r>
          </a:p>
        </p:txBody>
      </p:sp>
      <p:sp>
        <p:nvSpPr>
          <p:cNvPr id="50184" name="Line 8"/>
          <p:cNvSpPr>
            <a:spLocks noChangeShapeType="1"/>
          </p:cNvSpPr>
          <p:nvPr/>
        </p:nvSpPr>
        <p:spPr bwMode="auto">
          <a:xfrm rot="10800000" flipH="1">
            <a:off x="6249665" y="3384352"/>
            <a:ext cx="383977" cy="58043"/>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
        <p:nvSpPr>
          <p:cNvPr id="50185" name="Rectangle 9"/>
          <p:cNvSpPr>
            <a:spLocks/>
          </p:cNvSpPr>
          <p:nvPr/>
        </p:nvSpPr>
        <p:spPr bwMode="auto">
          <a:xfrm>
            <a:off x="6652320" y="508992"/>
            <a:ext cx="2269852" cy="197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marL="80364" algn="ctr">
              <a:lnSpc>
                <a:spcPct val="90000"/>
              </a:lnSpc>
              <a:tabLst>
                <a:tab pos="366104" algn="l"/>
              </a:tabLst>
            </a:pPr>
            <a:r>
              <a:rPr lang="en-US" sz="1400">
                <a:solidFill>
                  <a:srgbClr val="2D00FA"/>
                </a:solidFill>
                <a:latin typeface="Arial" charset="0"/>
                <a:ea typeface="ＭＳ Ｐゴシック" charset="0"/>
                <a:cs typeface="Arial" charset="0"/>
                <a:sym typeface="Arial" charset="0"/>
              </a:rPr>
              <a:t>Transfer vesicle from the ER</a:t>
            </a:r>
          </a:p>
        </p:txBody>
      </p:sp>
      <p:sp>
        <p:nvSpPr>
          <p:cNvPr id="50186" name="Line 10"/>
          <p:cNvSpPr>
            <a:spLocks noChangeShapeType="1"/>
          </p:cNvSpPr>
          <p:nvPr/>
        </p:nvSpPr>
        <p:spPr bwMode="auto">
          <a:xfrm rot="10800000" flipH="1">
            <a:off x="5799832" y="641822"/>
            <a:ext cx="745629" cy="425276"/>
          </a:xfrm>
          <a:prstGeom prst="line">
            <a:avLst/>
          </a:prstGeom>
          <a:noFill/>
          <a:ln w="25400">
            <a:solidFill>
              <a:srgbClr val="FF0017"/>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91" tIns="32146" rIns="64291" bIns="32146"/>
          <a:lstStyle/>
          <a:p>
            <a:endParaRPr lang="en-US"/>
          </a:p>
        </p:txBody>
      </p:sp>
    </p:spTree>
    <p:extLst>
      <p:ext uri="{BB962C8B-B14F-4D97-AF65-F5344CB8AC3E}">
        <p14:creationId xmlns:p14="http://schemas.microsoft.com/office/powerpoint/2010/main" val="1716563841"/>
      </p:ext>
    </p:extLst>
  </p:cSld>
  <p:clrMapOvr>
    <a:masterClrMapping/>
  </p:clrMapOvr>
  <mc:AlternateContent xmlns:mc="http://schemas.openxmlformats.org/markup-compatibility/2006">
    <mc:Choice xmlns:p14="http://schemas.microsoft.com/office/powerpoint/2010/main" Requires="p14">
      <p:transition spd="slow">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017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017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017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017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0178">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0178">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0178">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50178">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5017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uild="p" bldLvl="5" autoUpdateAnimBg="0"/>
    </p:bld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明朝"/>
        <a:font script="Hans" typeface="宋体"/>
        <a:font script="Hant" typeface="新細明體"/>
      </a:majorFont>
      <a:minorFont>
        <a:latin typeface="Goudy Old Style"/>
        <a:ea typeface=""/>
        <a:cs typeface=""/>
        <a:font script="Jpan" typeface="ＭＳ 明朝"/>
        <a:font script="Hans" typeface="宋体"/>
        <a:font script="Hant" typeface="新細明體"/>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254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126</TotalTime>
  <Words>4233</Words>
  <Application>Microsoft Macintosh PowerPoint</Application>
  <PresentationFormat>On-screen Show (4:3)</PresentationFormat>
  <Paragraphs>764</Paragraphs>
  <Slides>68</Slides>
  <Notes>67</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Inkwell</vt:lpstr>
      <vt:lpstr>Eukaryotic Cells</vt:lpstr>
      <vt:lpstr>Features Shared by Plant and Animal Cells</vt:lpstr>
      <vt:lpstr>PowerPoint Presentation</vt:lpstr>
      <vt:lpstr>Plasma Membrane</vt:lpstr>
      <vt:lpstr>Ribosomes</vt:lpstr>
      <vt:lpstr>Mitochondria</vt:lpstr>
      <vt:lpstr>Rough Endoplasmic Reticulum</vt:lpstr>
      <vt:lpstr>Smooth Endoplasmic Reticulum</vt:lpstr>
      <vt:lpstr>Golgi Apparatus</vt:lpstr>
      <vt:lpstr>Nucleus</vt:lpstr>
      <vt:lpstr>Nucleolus</vt:lpstr>
      <vt:lpstr>Centrioles</vt:lpstr>
      <vt:lpstr>Vacuoles and Vesicles</vt:lpstr>
      <vt:lpstr>The Cell Cytoskeleton</vt:lpstr>
      <vt:lpstr>The Cell Cytoskeleton</vt:lpstr>
      <vt:lpstr>Specialist Plant Cell Features</vt:lpstr>
      <vt:lpstr>Chloroplasts</vt:lpstr>
      <vt:lpstr>Cellulose Cell Wall</vt:lpstr>
      <vt:lpstr>Plastids</vt:lpstr>
      <vt:lpstr>Intercellular Connections in Plant Cells</vt:lpstr>
      <vt:lpstr>Specialist Animal Cell Features</vt:lpstr>
      <vt:lpstr>Lysosomes</vt:lpstr>
      <vt:lpstr>Cilia and Flagella</vt:lpstr>
      <vt:lpstr>Intercellular Connections in Animal Cells</vt:lpstr>
      <vt:lpstr>Intercellular Connections in Animal Cells</vt:lpstr>
      <vt:lpstr>Viruses</vt:lpstr>
      <vt:lpstr>Viral Structure</vt:lpstr>
      <vt:lpstr>Viral Morphology</vt:lpstr>
      <vt:lpstr>A New View on Viruses</vt:lpstr>
      <vt:lpstr>Bacterial Cells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Bacterial Cell Shapes</vt:lpstr>
      <vt:lpstr>Bacterial Morphology: Bacilli</vt:lpstr>
      <vt:lpstr>Bacterial Morphology: Cocci</vt:lpstr>
      <vt:lpstr>Bacterial Morphology: Spirilla &amp; Vibrio</vt:lpstr>
      <vt:lpstr>Bacterial Conjugation</vt:lpstr>
      <vt:lpstr>Bacterial Conjugation</vt:lpstr>
      <vt:lpstr>Gram Staining</vt:lpstr>
      <vt:lpstr>The Gram Staining Method</vt:lpstr>
      <vt:lpstr>Gram Positive Bacteria</vt:lpstr>
      <vt:lpstr>Gram Negative Bacteria</vt:lpstr>
      <vt:lpstr>Protists</vt:lpstr>
      <vt:lpstr>Euglenoid Flagellates</vt:lpstr>
      <vt:lpstr>Chlamydomonas</vt:lpstr>
      <vt:lpstr>Amoeba</vt:lpstr>
      <vt:lpstr>Paramecium</vt:lpstr>
      <vt:lpstr>Fungi</vt:lpstr>
      <vt:lpstr>Fungal Nutrition</vt:lpstr>
      <vt:lpstr>Symbiotic Fungi</vt:lpstr>
      <vt:lpstr>Economic Roles of Fungi</vt:lpstr>
      <vt:lpstr>Fungal Lifestyles</vt:lpstr>
      <vt:lpstr>Single Celled Fungi</vt:lpstr>
      <vt:lpstr>Filamentous Fungi</vt:lpstr>
      <vt:lpstr>Fungal Reproduction</vt:lpstr>
      <vt:lpstr>Cell Fractionation</vt:lpstr>
      <vt:lpstr>PowerPoint Presentation</vt:lpstr>
      <vt:lpstr>PowerPoint Presentation</vt:lpstr>
      <vt:lpstr>PowerPoint Presentation</vt:lpstr>
      <vt:lpstr>Terms of Use</vt:lpstr>
      <vt:lpstr>Photo Credits</vt:lpstr>
      <vt:lpstr>Presentation MEDIA Our current range includes: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Eukaryotic Cells</dc:title>
  <dc:creator>Sarah Preston</dc:creator>
  <cp:lastModifiedBy>Sarah Preston</cp:lastModifiedBy>
  <cp:revision>3</cp:revision>
  <dcterms:created xsi:type="dcterms:W3CDTF">2014-08-20T17:42:33Z</dcterms:created>
  <dcterms:modified xsi:type="dcterms:W3CDTF">2014-08-20T19:48:57Z</dcterms:modified>
</cp:coreProperties>
</file>